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6" r:id="rId4"/>
    <p:sldMasterId id="2147484427" r:id="rId5"/>
    <p:sldMasterId id="2147484443" r:id="rId6"/>
    <p:sldMasterId id="2147484502" r:id="rId7"/>
    <p:sldMasterId id="2147484539" r:id="rId8"/>
  </p:sldMasterIdLst>
  <p:notesMasterIdLst>
    <p:notesMasterId r:id="rId27"/>
  </p:notesMasterIdLst>
  <p:handoutMasterIdLst>
    <p:handoutMasterId r:id="rId28"/>
  </p:handoutMasterIdLst>
  <p:sldIdLst>
    <p:sldId id="2147483597" r:id="rId9"/>
    <p:sldId id="2147483606" r:id="rId10"/>
    <p:sldId id="2147483610" r:id="rId11"/>
    <p:sldId id="2147483611" r:id="rId12"/>
    <p:sldId id="2147483612" r:id="rId13"/>
    <p:sldId id="2147483613" r:id="rId14"/>
    <p:sldId id="2147483615" r:id="rId15"/>
    <p:sldId id="2147483595" r:id="rId16"/>
    <p:sldId id="2147483594" r:id="rId17"/>
    <p:sldId id="2147483614" r:id="rId18"/>
    <p:sldId id="2147483265" r:id="rId19"/>
    <p:sldId id="373" r:id="rId20"/>
    <p:sldId id="2147483598" r:id="rId21"/>
    <p:sldId id="2147483602" r:id="rId22"/>
    <p:sldId id="2147483596" r:id="rId23"/>
    <p:sldId id="2147483599" r:id="rId24"/>
    <p:sldId id="2147478420" r:id="rId25"/>
    <p:sldId id="2147478422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D2DF0F-5658-DC67-78CA-D41D32CB929A}" name="Sivaraman, Radhai" initials="RS" userId="S::radhai.sivaraman@accenture.com::9c8a458c-e02d-4821-b848-0f0741d950d1" providerId="AD"/>
  <p188:author id="{E6849B35-8F0F-4FD9-5E09-C4BB5D0B6899}" name="Desai, Dhiren" initials="DD" userId="S::dhiren.desai@accenture.com::1c42394e-c115-4cfb-a1a1-6f834998d2fb" providerId="AD"/>
  <p188:author id="{9F69B642-5268-D8D2-E044-0DB7AB2B60D8}" name="Rastogi, Nitin" initials="RN" userId="S::nitin.rastogi@accenture.com::c3d059d0-0bcc-42eb-8311-2e22dd261b8e" providerId="AD"/>
  <p188:author id="{58A1FC72-05E1-13C9-D219-E12CEDE14A98}" name="Kleinworm, Eli" initials="EK" userId="S::eli.kleinworm@accenture.com::6ccdc5f7-56b5-4fc7-8271-26ad7bfd0d16" providerId="AD"/>
  <p188:author id="{7E83B78D-0DC6-2F85-6104-00FEE84FB0B8}" name="Kamal, Kafeel" initials="" userId="S::kafeel.kamal@accenture.com::2345210b-0507-4821-b01b-221d1f50594c" providerId="AD"/>
  <p188:author id="{98E9928F-5C0D-E8B0-68BA-6663FFB1D117}" name="Mishra, Vinit" initials="VM" userId="S::vinit.mishra@accenture.com::143845e8-cc5e-4551-aba9-5b26be081c9d" providerId="AD"/>
  <p188:author id="{258BDF91-64C3-9123-5D3C-DD61D2AA0EC0}" name="Manuel Lorenzi" initials="ML" userId="S::manuel.lorenzi@accenture.com::a81d8c52-f49f-48df-a43f-c5a5354c657a" providerId="AD"/>
  <p188:author id="{0AF0F6AD-D52B-F0E2-B3FC-C73355BEE9E9}" name="Gaurav, Tripathi" initials="GT" userId="S::tripathi.gaurav@accenture.com::9e0d3d6b-19f7-411a-84fd-f7868343c61d" providerId="AD"/>
  <p188:author id="{FEF272B9-8500-F519-40E9-C889DC43D9E0}" name="Dedhia, Ankit" initials="DA" userId="S::ankit.dedhia@accenture.com::a82ddc57-a240-4710-827a-e57d263cba9b" providerId="AD"/>
  <p188:author id="{A6C8F9E1-B9E3-BA28-8B67-48693B11B26E}" name="Tamez, Jackie" initials="JT" userId="S::jacqueline.tamez@accenture.com::4c96e2a8-61d8-496d-a3de-5b549cf93da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ine, Cameron" initials="LC" lastIdx="37" clrIdx="0">
    <p:extLst>
      <p:ext uri="{19B8F6BF-5375-455C-9EA6-DF929625EA0E}">
        <p15:presenceInfo xmlns:p15="http://schemas.microsoft.com/office/powerpoint/2012/main" userId="S-1-5-21-329068152-1454471165-1417001333-7534058" providerId="AD"/>
      </p:ext>
    </p:extLst>
  </p:cmAuthor>
  <p:cmAuthor id="2" name="Shahid, Sana" initials="SS" lastIdx="1" clrIdx="1">
    <p:extLst>
      <p:ext uri="{19B8F6BF-5375-455C-9EA6-DF929625EA0E}">
        <p15:presenceInfo xmlns:p15="http://schemas.microsoft.com/office/powerpoint/2012/main" userId="S-1-5-21-329068152-1454471165-1417001333-7225416" providerId="AD"/>
      </p:ext>
    </p:extLst>
  </p:cmAuthor>
  <p:cmAuthor id="3" name="Doreck, Bren" initials="DB" lastIdx="1" clrIdx="2">
    <p:extLst>
      <p:ext uri="{19B8F6BF-5375-455C-9EA6-DF929625EA0E}">
        <p15:presenceInfo xmlns:p15="http://schemas.microsoft.com/office/powerpoint/2012/main" userId="S-1-5-21-329068152-1454471165-1417001333-11788" providerId="AD"/>
      </p:ext>
    </p:extLst>
  </p:cmAuthor>
  <p:cmAuthor id="4" name="Wahid, Taspia" initials="WT" lastIdx="36" clrIdx="3">
    <p:extLst>
      <p:ext uri="{19B8F6BF-5375-455C-9EA6-DF929625EA0E}">
        <p15:presenceInfo xmlns:p15="http://schemas.microsoft.com/office/powerpoint/2012/main" userId="S-1-5-21-329068152-1454471165-1417001333-7188897" providerId="AD"/>
      </p:ext>
    </p:extLst>
  </p:cmAuthor>
  <p:cmAuthor id="5" name="Luong, Jimmy" initials="LJ" lastIdx="42" clrIdx="4">
    <p:extLst>
      <p:ext uri="{19B8F6BF-5375-455C-9EA6-DF929625EA0E}">
        <p15:presenceInfo xmlns:p15="http://schemas.microsoft.com/office/powerpoint/2012/main" userId="S-1-5-21-329068152-1454471165-1417001333-6694386" providerId="AD"/>
      </p:ext>
    </p:extLst>
  </p:cmAuthor>
  <p:cmAuthor id="6" name="Amaar Malik" initials="MA" lastIdx="45" clrIdx="5">
    <p:extLst>
      <p:ext uri="{19B8F6BF-5375-455C-9EA6-DF929625EA0E}">
        <p15:presenceInfo xmlns:p15="http://schemas.microsoft.com/office/powerpoint/2012/main" userId="Amaar Malik" providerId="None"/>
      </p:ext>
    </p:extLst>
  </p:cmAuthor>
  <p:cmAuthor id="7" name="Wahid, Taspia" initials="WT [2]" lastIdx="16" clrIdx="6">
    <p:extLst>
      <p:ext uri="{19B8F6BF-5375-455C-9EA6-DF929625EA0E}">
        <p15:presenceInfo xmlns:p15="http://schemas.microsoft.com/office/powerpoint/2012/main" userId="Wahid, Taspia" providerId="None"/>
      </p:ext>
    </p:extLst>
  </p:cmAuthor>
  <p:cmAuthor id="8" name="Gherghelegiu, Dorin" initials="GD" lastIdx="9" clrIdx="7">
    <p:extLst>
      <p:ext uri="{19B8F6BF-5375-455C-9EA6-DF929625EA0E}">
        <p15:presenceInfo xmlns:p15="http://schemas.microsoft.com/office/powerpoint/2012/main" userId="S::dorin.gherghelegiu@accenture.com::f930840d-56c3-4336-9684-fad889f86c31" providerId="AD"/>
      </p:ext>
    </p:extLst>
  </p:cmAuthor>
  <p:cmAuthor id="9" name="Vance, Everett R." initials="VER" lastIdx="35" clrIdx="8">
    <p:extLst>
      <p:ext uri="{19B8F6BF-5375-455C-9EA6-DF929625EA0E}">
        <p15:presenceInfo xmlns:p15="http://schemas.microsoft.com/office/powerpoint/2012/main" userId="S::everett.r.vance@accenture.com::a5184c0c-e173-42aa-b8ff-de1b8395edb9" providerId="AD"/>
      </p:ext>
    </p:extLst>
  </p:cmAuthor>
  <p:cmAuthor id="10" name="Ingram, Sage" initials="IS" lastIdx="14" clrIdx="9">
    <p:extLst>
      <p:ext uri="{19B8F6BF-5375-455C-9EA6-DF929625EA0E}">
        <p15:presenceInfo xmlns:p15="http://schemas.microsoft.com/office/powerpoint/2012/main" userId="S::sage.ingram@accenture.com::6d191aa2-8488-4bfb-9f8c-78565309a38d" providerId="AD"/>
      </p:ext>
    </p:extLst>
  </p:cmAuthor>
  <p:cmAuthor id="11" name="Bathla, Anubhav" initials="BA" lastIdx="10" clrIdx="10">
    <p:extLst>
      <p:ext uri="{19B8F6BF-5375-455C-9EA6-DF929625EA0E}">
        <p15:presenceInfo xmlns:p15="http://schemas.microsoft.com/office/powerpoint/2012/main" userId="S::anubhav.bathla@accenture.com::2601e799-fa6c-4c74-9b41-b32584bab973" providerId="AD"/>
      </p:ext>
    </p:extLst>
  </p:cmAuthor>
  <p:cmAuthor id="12" name="Malone, Kevin" initials="MK" lastIdx="10" clrIdx="11">
    <p:extLst>
      <p:ext uri="{19B8F6BF-5375-455C-9EA6-DF929625EA0E}">
        <p15:presenceInfo xmlns:p15="http://schemas.microsoft.com/office/powerpoint/2012/main" userId="S::kevin.malone@accenture.com::a7fc0c57-90e8-4a59-baa1-7f1f0a62ee1c" providerId="AD"/>
      </p:ext>
    </p:extLst>
  </p:cmAuthor>
  <p:cmAuthor id="13" name="Rogers, Michael P." initials="RMP" lastIdx="5" clrIdx="12">
    <p:extLst>
      <p:ext uri="{19B8F6BF-5375-455C-9EA6-DF929625EA0E}">
        <p15:presenceInfo xmlns:p15="http://schemas.microsoft.com/office/powerpoint/2012/main" userId="S::michael.p.rogers@accenture.com::9e9f3ddb-bcdd-4a02-98e5-b4d880a3323f" providerId="AD"/>
      </p:ext>
    </p:extLst>
  </p:cmAuthor>
  <p:cmAuthor id="14" name="Rafee, Salwa" initials="RS" lastIdx="1" clrIdx="13">
    <p:extLst>
      <p:ext uri="{19B8F6BF-5375-455C-9EA6-DF929625EA0E}">
        <p15:presenceInfo xmlns:p15="http://schemas.microsoft.com/office/powerpoint/2012/main" userId="S::salwa.rafee@accenture.com::cb256c8b-29c4-4742-b11d-51d60a932ad3" providerId="AD"/>
      </p:ext>
    </p:extLst>
  </p:cmAuthor>
  <p:cmAuthor id="15" name="Crosner, Kyle" initials="CK" lastIdx="11" clrIdx="14">
    <p:extLst>
      <p:ext uri="{19B8F6BF-5375-455C-9EA6-DF929625EA0E}">
        <p15:presenceInfo xmlns:p15="http://schemas.microsoft.com/office/powerpoint/2012/main" userId="S::kyle.crosner@accenture.com::2a11a59f-cf0b-4761-8a83-fc3e64b250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9B59B6"/>
    <a:srgbClr val="BE82FF"/>
    <a:srgbClr val="7500C0"/>
    <a:srgbClr val="F9F2FF"/>
    <a:srgbClr val="DCAFFF"/>
    <a:srgbClr val="D299CC"/>
    <a:srgbClr val="FFFFFF"/>
    <a:srgbClr val="F0DDEE"/>
    <a:srgbClr val="EF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10631-EE78-4CFC-9F7C-8827E69E2668}" v="14" dt="2026-04-28T00:54:31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62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3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DD57E9-9BBF-4317-8BAB-1EC7E691A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931C1-ED76-47D4-87D3-01620241FE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A7091-0875-4C48-9688-246EE1DA3741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80AE9-DFB5-468C-A06D-7A28D56150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B1A25-6A05-4C08-B3F2-653DD68704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AEE7C-EDF2-4A06-B793-B5833D5111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3227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DD7FE-9EAD-49FF-85D5-97702F3B654E}" type="datetimeFigureOut">
              <a:rPr lang="en-CA" smtClean="0"/>
              <a:t>2026-05-06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E8891-8FDA-435C-8BF8-4D563146B9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84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800" y="274638"/>
            <a:ext cx="4733925" cy="26622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Ensure the titles</a:t>
            </a:r>
            <a:r>
              <a:rPr lang="en-US" baseline="0"/>
              <a:t> are not duplicated. Please check the set of best practices.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E8A87-18DA-4CCE-A8C2-BDBC489258C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696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696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42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E18ED-331A-557A-462A-B931723C7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0AB756-C393-3A4C-A45C-58CFD8DAF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49EEB-80A0-57FF-7D12-7C4614714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122B2-3393-B025-0711-7285D5748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77D3A-A84E-4EC8-8ADA-7982060705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6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E8891-8FDA-435C-8BF8-4D563146B9A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038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800" y="274638"/>
            <a:ext cx="4733925" cy="26622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713" marR="0" lvl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Ensure the titles</a:t>
            </a:r>
            <a:r>
              <a:rPr lang="en-US" baseline="0"/>
              <a:t> are not duplicated. Please check the set of best practices.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E8A87-18DA-4CCE-A8C2-BDBC489258C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696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696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7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F2BDB-68E5-A7C3-5E5D-88ABE7875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6D640-630B-7B17-74E3-AD8C28425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181B7-1B9D-D62E-E144-8475D5403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07574-DBA1-C846-DD23-145310540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01732-D705-4F07-AA60-AF7F6272D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79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5B455-4828-3ACE-1479-3E2164A5A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3B24E-1DFF-7B93-D0BB-A28EF853D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384FA-B74F-5D8C-C8DD-E7634F73F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DC7A-62E6-4E56-1EC4-C19ED7686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77D3A-A84E-4EC8-8ADA-7982060705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250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49ED6-3196-9C11-ABDF-4528B738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0C130-D356-2684-A1F5-BA948F2D6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13E7C-1B64-7BF5-BC77-908541BEF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9C153-B2C1-8DF7-4FC5-930FF9198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089E0D-699A-4235-82EB-29AFBD271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551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9E0D-699A-4235-82EB-29AFBD2717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33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B8A9E-7F44-2B40-48BA-6ED5963F6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64FB96-F050-6408-E6E0-5E6347A20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DF34C-3D72-2BF0-E796-6D85461A2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CDB06-3420-A498-385F-4FB6483B9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89E0D-699A-4235-82EB-29AFBD2717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2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04F00-80D7-C11D-4EC3-8322ECDAC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255825-D5E5-63F7-6715-0D6E3A01A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5CCDBD-C8D1-39E1-A0A7-29A43E524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A46AA-EFA8-66B1-352A-5BECFD2C9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77D3A-A84E-4EC8-8ADA-798206070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0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CC19-B07B-D6B3-8496-201025BA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5D5195-CD03-B69F-07DA-08F9F733DA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E2A79A-3E3F-30AB-382A-95EBB295B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E6437-0B25-D488-08A0-929886991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77D3A-A84E-4EC8-8ADA-7982060705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9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25DD6-5464-0370-1548-2DED13513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575A1C-A562-B2A2-CD15-5DB9C8E9E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7C232-1985-9E45-506A-0BE6C48C5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E38C9-4A9B-8DB3-F1C8-84A414829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77D3A-A84E-4EC8-8ADA-7982060705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72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2B0D1-697A-E4E4-876B-F7185AB41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25E04-E9DC-BC81-E76A-6E20AC982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76BBE-C165-6575-3151-D6F1189AF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B04E4-ADD8-7CE2-32C8-BB5599278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77D3A-A84E-4EC8-8ADA-7982060705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FD12E-DA8B-8ED8-D505-07689227C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CA8A5F-1736-C250-A947-A3BA98EF5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71407-E345-B06A-97AE-971F6C298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F5B22-DBCA-E1E4-5A15-922BFA893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77D3A-A84E-4EC8-8ADA-7982060705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27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4A4BB-7543-51A3-D4CC-268D9C657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C0DB00-DBDF-361C-205E-3A07ADAA0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17D18-E7FC-8D62-72BC-76DA161FE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601D8-A24E-51DF-1338-28F1A4BF3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77D3A-A84E-4EC8-8ADA-7982060705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05480-6407-C25B-CB60-122E6EBC5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57841-7752-A9BB-B6E6-96743A658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26DB2-7FFA-377A-509A-04DECED51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6E4D8-9420-78C7-CE70-824B26E3A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77D3A-A84E-4EC8-8ADA-7982060705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66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E18ED-331A-557A-462A-B931723C7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0AB756-C393-3A4C-A45C-58CFD8DAF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49EEB-80A0-57FF-7D12-7C4614714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122B2-3393-B025-0711-7285D5748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77D3A-A84E-4EC8-8ADA-7982060705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7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1000" y="380999"/>
            <a:ext cx="11430000" cy="327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slide title text</a:t>
            </a:r>
          </a:p>
        </p:txBody>
      </p:sp>
    </p:spTree>
    <p:extLst>
      <p:ext uri="{BB962C8B-B14F-4D97-AF65-F5344CB8AC3E}">
        <p14:creationId xmlns:p14="http://schemas.microsoft.com/office/powerpoint/2010/main" val="159397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0FCF244E-2D87-4DAB-B529-36E1AA8CB9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06202" y="6519009"/>
            <a:ext cx="385711" cy="20637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A1B6BB-7BBE-4ED6-9088-52E4993A8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2"/>
            <a:ext cx="11430000" cy="9832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72E749-9FE8-4BA8-80A5-DCCB30821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515" y="816535"/>
            <a:ext cx="11436486" cy="52493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700" cap="none" spc="0" baseline="0">
                <a:solidFill>
                  <a:srgbClr val="A100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5821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eam 2 +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BC12817E-BFFB-996F-0414-D71850F8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572600"/>
            <a:ext cx="11084671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67959CF-959A-6AC4-94D1-25F08AB1C4F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411" y="1109663"/>
            <a:ext cx="11084671" cy="384048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Place subtitle here in </a:t>
            </a:r>
            <a:r>
              <a:rPr lang="en-GB" err="1"/>
              <a:t>Arial</a:t>
            </a:r>
            <a:r>
              <a:rPr lang="en-GB"/>
              <a:t> regular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934D7-8F0E-DAC2-009E-72AA89D1034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420322" y="2629388"/>
            <a:ext cx="1180800" cy="118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40" tIns="0" anchor="ctr"/>
          <a:lstStyle>
            <a:lvl1pPr marL="0" indent="0" algn="ctr">
              <a:buNone/>
              <a:defRPr sz="1400" b="0" i="0">
                <a:latin typeface="Arial" panose="020B0604020202020204" pitchFamily="34" charset="0"/>
              </a:defRPr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6FFCC06-23AF-63BD-C570-7D17CA07D43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980178" y="2629388"/>
            <a:ext cx="1180800" cy="118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buNone/>
              <a:defRPr lang="en-US" sz="1400" b="0" i="0" dirty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12A42FC0-DC57-2DAF-9A2D-A7CC2A4D243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40034" y="2629388"/>
            <a:ext cx="1180800" cy="118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buNone/>
              <a:defRPr lang="en-US" sz="1400" b="0" i="0" dirty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5D1459B-043F-093D-F414-47A4829412A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099890" y="2629388"/>
            <a:ext cx="1180800" cy="118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buNone/>
              <a:defRPr lang="en-US" sz="1400" b="0" i="0" dirty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83C65DB-7D3F-C47F-0688-6ED36B4BC359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659746" y="2629388"/>
            <a:ext cx="1180800" cy="118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buNone/>
              <a:defRPr lang="en-US" sz="1400" b="0" i="0" dirty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C9ABC01-5EC3-7241-7C4A-88F421331E70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219600" y="2629388"/>
            <a:ext cx="1180800" cy="118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buNone/>
              <a:defRPr lang="en-US" sz="1400" b="0" i="0" dirty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4690F9A-3FD8-58C2-C4B6-728AA0AC2DB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20322" y="4101793"/>
            <a:ext cx="1296000" cy="14393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Graphik" panose="020B0604020202020204" pitchFamily="34" charset="0"/>
              <a:buNone/>
              <a:defRPr lang="en-US" sz="1000" b="1" i="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spcAft>
                <a:spcPts val="800"/>
              </a:spcAft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0" indent="0">
              <a:spcAft>
                <a:spcPts val="267"/>
              </a:spcAft>
              <a:buNone/>
              <a:defRPr sz="1000" b="0" i="0">
                <a:latin typeface="Arial" panose="020B0604020202020204" pitchFamily="34" charset="0"/>
              </a:defRPr>
            </a:lvl3pPr>
            <a:lvl4pPr marL="182875" indent="-182875">
              <a:spcAft>
                <a:spcPts val="267"/>
              </a:spcAft>
              <a:buFont typeface="Graphik" panose="020B0604020202020204" pitchFamily="34" charset="0"/>
              <a:buChar char="•"/>
              <a:defRPr sz="10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</a:t>
            </a:r>
          </a:p>
          <a:p>
            <a:pPr lvl="1"/>
            <a:r>
              <a:rPr lang="en-US"/>
              <a:t>Surname or 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B4CF385-9FC6-70A9-2E90-C43EAE77F5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80178" y="4101793"/>
            <a:ext cx="1296000" cy="14393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Graphik" panose="020B0604020202020204" pitchFamily="34" charset="0"/>
              <a:buNone/>
              <a:defRPr lang="en-US" sz="1000" b="1" i="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spcAft>
                <a:spcPts val="800"/>
              </a:spcAft>
              <a:buNone/>
              <a:defRPr lang="en-US" sz="1000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>
              <a:spcAft>
                <a:spcPts val="267"/>
              </a:spcAft>
              <a:buNone/>
              <a:defRPr sz="1000" b="0" i="0">
                <a:latin typeface="Arial" panose="020B0604020202020204" pitchFamily="34" charset="0"/>
              </a:defRPr>
            </a:lvl3pPr>
            <a:lvl4pPr marL="182875" indent="-182875">
              <a:spcAft>
                <a:spcPts val="267"/>
              </a:spcAft>
              <a:buFont typeface="Graphik" panose="020B0604020202020204" pitchFamily="34" charset="0"/>
              <a:buChar char="•"/>
              <a:defRPr sz="10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228594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First name</a:t>
            </a:r>
          </a:p>
          <a:p>
            <a:pPr marL="0" lvl="1" indent="0" algn="l" defTabSz="228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/>
              <a:t>Surname or 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8CE1B5A-4E28-77C8-EB90-DDA864C98EE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40034" y="4101793"/>
            <a:ext cx="1296000" cy="14393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Graphik" panose="020B0604020202020204" pitchFamily="34" charset="0"/>
              <a:buNone/>
              <a:defRPr lang="en-US" sz="1000" b="1" i="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spcAft>
                <a:spcPts val="800"/>
              </a:spcAft>
              <a:buNone/>
              <a:defRPr lang="en-US" sz="1000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>
              <a:spcAft>
                <a:spcPts val="267"/>
              </a:spcAft>
              <a:buNone/>
              <a:defRPr sz="1000" b="0" i="0">
                <a:latin typeface="Arial" panose="020B0604020202020204" pitchFamily="34" charset="0"/>
              </a:defRPr>
            </a:lvl3pPr>
            <a:lvl4pPr marL="182875" indent="-182875">
              <a:spcAft>
                <a:spcPts val="267"/>
              </a:spcAft>
              <a:buFont typeface="Graphik" panose="020B0604020202020204" pitchFamily="34" charset="0"/>
              <a:buChar char="•"/>
              <a:defRPr sz="10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228594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First name</a:t>
            </a:r>
          </a:p>
          <a:p>
            <a:pPr marL="0" lvl="1" indent="0" algn="l" defTabSz="228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/>
              <a:t>Surname or 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D17BC01F-7509-B7D1-2FF2-419E3035A67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99890" y="4101793"/>
            <a:ext cx="1296000" cy="14393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Graphik" panose="020B0604020202020204" pitchFamily="34" charset="0"/>
              <a:buNone/>
              <a:defRPr lang="en-US" sz="1000" b="1" i="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spcAft>
                <a:spcPts val="800"/>
              </a:spcAft>
              <a:buNone/>
              <a:defRPr lang="en-US" sz="1000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>
              <a:spcAft>
                <a:spcPts val="267"/>
              </a:spcAft>
              <a:buNone/>
              <a:defRPr sz="1000" b="0" i="0">
                <a:latin typeface="Arial" panose="020B0604020202020204" pitchFamily="34" charset="0"/>
              </a:defRPr>
            </a:lvl3pPr>
            <a:lvl4pPr marL="182875" indent="-182875">
              <a:spcAft>
                <a:spcPts val="267"/>
              </a:spcAft>
              <a:buFont typeface="Graphik" panose="020B0604020202020204" pitchFamily="34" charset="0"/>
              <a:buChar char="•"/>
              <a:defRPr sz="10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228594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First name</a:t>
            </a:r>
          </a:p>
          <a:p>
            <a:pPr marL="0" lvl="1" indent="0" algn="l" defTabSz="228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/>
              <a:t>Surname or 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5E87864-3492-16F6-7D53-F48ECFF71B6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59746" y="4101793"/>
            <a:ext cx="1296000" cy="14393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Graphik" panose="020B0604020202020204" pitchFamily="34" charset="0"/>
              <a:buNone/>
              <a:defRPr lang="en-US" sz="1000" b="1" i="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spcAft>
                <a:spcPts val="800"/>
              </a:spcAft>
              <a:buNone/>
              <a:defRPr lang="en-US" sz="1000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>
              <a:spcAft>
                <a:spcPts val="267"/>
              </a:spcAft>
              <a:buNone/>
              <a:defRPr sz="1000" b="0" i="0">
                <a:latin typeface="Arial" panose="020B0604020202020204" pitchFamily="34" charset="0"/>
              </a:defRPr>
            </a:lvl3pPr>
            <a:lvl4pPr marL="182875" indent="-182875">
              <a:spcAft>
                <a:spcPts val="267"/>
              </a:spcAft>
              <a:buFont typeface="Graphik" panose="020B0604020202020204" pitchFamily="34" charset="0"/>
              <a:buChar char="•"/>
              <a:defRPr sz="10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228594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First name</a:t>
            </a:r>
          </a:p>
          <a:p>
            <a:pPr marL="0" lvl="1" indent="0" algn="l" defTabSz="228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/>
              <a:t>Surname or 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0882B210-0FE9-9013-3A4F-EBDFFF0F91F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19600" y="4101793"/>
            <a:ext cx="1296000" cy="14393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Graphik" panose="020B0604020202020204" pitchFamily="34" charset="0"/>
              <a:buNone/>
              <a:defRPr lang="en-US" sz="1000" b="1" i="0" kern="120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>
              <a:spcAft>
                <a:spcPts val="800"/>
              </a:spcAft>
              <a:buNone/>
              <a:defRPr lang="en-US" sz="1000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>
              <a:spcAft>
                <a:spcPts val="267"/>
              </a:spcAft>
              <a:buNone/>
              <a:defRPr sz="1000" b="0" i="0">
                <a:latin typeface="Arial" panose="020B0604020202020204" pitchFamily="34" charset="0"/>
              </a:defRPr>
            </a:lvl3pPr>
            <a:lvl4pPr marL="182875" indent="-182875">
              <a:spcAft>
                <a:spcPts val="267"/>
              </a:spcAft>
              <a:buFont typeface="Graphik" panose="020B0604020202020204" pitchFamily="34" charset="0"/>
              <a:buChar char="•"/>
              <a:defRPr sz="10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228594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First name</a:t>
            </a:r>
          </a:p>
          <a:p>
            <a:pPr marL="0" lvl="1" indent="0" algn="l" defTabSz="228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/>
              <a:t>Surname or 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298294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7">
          <p15:clr>
            <a:srgbClr val="C35EA4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567" y="1608762"/>
            <a:ext cx="4684835" cy="4699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8594" indent="-228594">
              <a:buFont typeface="Graphik" panose="020B0604020202020204" pitchFamily="34" charset="0"/>
              <a:buChar char="•"/>
              <a:defRPr sz="1200" b="0" i="0">
                <a:latin typeface="Arial" panose="020B0604020202020204" pitchFamily="34" charset="0"/>
              </a:defRPr>
            </a:lvl2pPr>
            <a:lvl3pPr marL="457189">
              <a:buFont typeface="Graphik" panose="020B0503030202060203" pitchFamily="34" charset="0"/>
              <a:buChar char="–"/>
              <a:defRPr sz="1200" b="0" i="0">
                <a:latin typeface="Arial" panose="020B0604020202020204" pitchFamily="34" charset="0"/>
              </a:defRPr>
            </a:lvl3pPr>
            <a:lvl4pPr marL="685783">
              <a:buFont typeface="Graphik" panose="020B0604020202020204" pitchFamily="34" charset="0"/>
              <a:buChar char="•"/>
              <a:defRPr sz="1100" b="0" i="0">
                <a:latin typeface="Arial" panose="020B0604020202020204" pitchFamily="34" charset="0"/>
              </a:defRPr>
            </a:lvl4pPr>
            <a:lvl5pPr marL="914377">
              <a:buFont typeface="Graphik" panose="020B0503030202060203" pitchFamily="34" charset="0"/>
              <a:buChar char="–"/>
              <a:defRPr sz="11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Place sub-headline </a:t>
            </a:r>
            <a:r>
              <a:rPr lang="en-GB"/>
              <a:t>here in </a:t>
            </a:r>
            <a:r>
              <a:rPr lang="en-GB" err="1"/>
              <a:t>Arial</a:t>
            </a:r>
            <a:r>
              <a:rPr lang="en-US"/>
              <a:t>, indent for other levels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bullet</a:t>
            </a:r>
          </a:p>
          <a:p>
            <a:pPr lvl="3"/>
            <a:r>
              <a:rPr lang="en-US"/>
              <a:t>Fourth level bullet</a:t>
            </a:r>
          </a:p>
          <a:p>
            <a:pPr lvl="4"/>
            <a:r>
              <a:rPr lang="en-US"/>
              <a:t>Fifth level bullet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549276"/>
            <a:ext cx="5541431" cy="57594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8640" anchor="t"/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raphik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add, then ‘Send to Back’</a:t>
            </a:r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5DA1A25-51CF-5AD1-5E56-0DCBF1E1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572599"/>
            <a:ext cx="4684836" cy="916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2412D-AD03-BACB-C691-EC79CDF8A06A}"/>
              </a:ext>
            </a:extLst>
          </p:cNvPr>
          <p:cNvSpPr txBox="1"/>
          <p:nvPr/>
        </p:nvSpPr>
        <p:spPr>
          <a:xfrm>
            <a:off x="5618375" y="26866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30581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lutation: purple">
    <p:bg>
      <p:bgPr>
        <a:solidFill>
          <a:srgbClr val="460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06901E-2FDA-B887-CCF5-FADFC0C3B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99460"/>
            <a:ext cx="4895849" cy="984885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salutation style</a:t>
            </a:r>
            <a:endParaRPr lang="en-US"/>
          </a:p>
        </p:txBody>
      </p:sp>
      <p:pic>
        <p:nvPicPr>
          <p:cNvPr id="2" name="GT white">
            <a:extLst>
              <a:ext uri="{FF2B5EF4-FFF2-40B4-BE49-F238E27FC236}">
                <a16:creationId xmlns:a16="http://schemas.microsoft.com/office/drawing/2014/main" id="{64951822-2C90-C040-C685-A9310D236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63638" y="5459982"/>
            <a:ext cx="609857" cy="669356"/>
          </a:xfrm>
          <a:prstGeom prst="rect">
            <a:avLst/>
          </a:prstGeom>
        </p:spPr>
      </p:pic>
      <p:sp>
        <p:nvSpPr>
          <p:cNvPr id="4" name="copyright">
            <a:extLst>
              <a:ext uri="{FF2B5EF4-FFF2-40B4-BE49-F238E27FC236}">
                <a16:creationId xmlns:a16="http://schemas.microsoft.com/office/drawing/2014/main" id="{5D5952F7-6C63-8F87-4E22-999BB41F26C3}"/>
              </a:ext>
            </a:extLst>
          </p:cNvPr>
          <p:cNvSpPr txBox="1"/>
          <p:nvPr/>
        </p:nvSpPr>
        <p:spPr>
          <a:xfrm>
            <a:off x="9221063" y="6429853"/>
            <a:ext cx="2208938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>
                <a:solidFill>
                  <a:schemeClr val="tx1">
                    <a:lumMod val="85000"/>
                    <a:alpha val="75000"/>
                  </a:schemeClr>
                </a:solidFill>
                <a:latin typeface="Arial" panose="020B0604020202020204" pitchFamily="34" charset="0"/>
              </a:rPr>
              <a:t>Copyright © 2026 Accenture. All rights reserved.</a:t>
            </a:r>
            <a:endParaRPr lang="en-US" sz="1351" b="0" i="0" noProof="0">
              <a:solidFill>
                <a:schemeClr val="tx1">
                  <a:lumMod val="85000"/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automatic">
            <a:extLst>
              <a:ext uri="{FF2B5EF4-FFF2-40B4-BE49-F238E27FC236}">
                <a16:creationId xmlns:a16="http://schemas.microsoft.com/office/drawing/2014/main" id="{540D3C9F-6433-4B02-3A65-24CE972551FF}"/>
              </a:ext>
            </a:extLst>
          </p:cNvPr>
          <p:cNvSpPr txBox="1"/>
          <p:nvPr/>
        </p:nvSpPr>
        <p:spPr>
          <a:xfrm>
            <a:off x="11685965" y="6429853"/>
            <a:ext cx="125035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lumMod val="85000"/>
                    <a:alpha val="75000"/>
                  </a:schemeClr>
                </a:solidFill>
                <a:latin typeface="+mj-lt"/>
              </a:rPr>
              <a:pPr marL="0" marR="0" lvl="0" indent="0" algn="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351" noProof="0">
              <a:solidFill>
                <a:schemeClr val="tx1">
                  <a:lumMod val="85000"/>
                  <a:alpha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2409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35EA4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584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215616-27C6-76EE-5488-166BFD01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572600"/>
            <a:ext cx="11084672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2225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CE563A7-F739-3F24-4E04-52271925A4B3}"/>
              </a:ext>
            </a:extLst>
          </p:cNvPr>
          <p:cNvSpPr/>
          <p:nvPr userDrawn="1"/>
        </p:nvSpPr>
        <p:spPr>
          <a:xfrm>
            <a:off x="0" y="0"/>
            <a:ext cx="122945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0FF72754-0C4D-C910-F83C-C6BD425443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34108" y="6535871"/>
            <a:ext cx="2875737" cy="146342"/>
          </a:xfrm>
        </p:spPr>
        <p:txBody>
          <a:bodyPr lIns="0" tIns="0" rIns="0" bIns="0" anchor="ctr"/>
          <a:lstStyle>
            <a:lvl1pPr algn="r"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Graphik"/>
                <a:cs typeface="Graphik"/>
              </a:defRPr>
            </a:lvl1pPr>
          </a:lstStyle>
          <a:p>
            <a:pPr marL="11527" marR="0" lvl="0" indent="0" algn="r" defTabSz="914400" rtl="0" eaLnBrk="1" fontAlgn="auto" latinLnBrk="0" hangingPunct="1">
              <a:lnSpc>
                <a:spcPts val="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"/>
                <a:ea typeface="+mn-ea"/>
              </a:rPr>
              <a:t>Copyright</a:t>
            </a:r>
            <a:r>
              <a:rPr kumimoji="0" lang="en-GB" sz="900" b="0" i="0" u="none" strike="noStrike" kern="1200" cap="none" spc="-14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"/>
                <a:ea typeface="+mn-ea"/>
              </a:rPr>
              <a:t>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"/>
                <a:ea typeface="+mn-ea"/>
              </a:rPr>
              <a:t>©</a:t>
            </a:r>
            <a:r>
              <a:rPr kumimoji="0" lang="en-GB" sz="900" b="0" i="0" u="none" strike="noStrike" kern="1200" cap="none" spc="-9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"/>
                <a:ea typeface="+mn-ea"/>
              </a:rPr>
              <a:t>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"/>
                <a:ea typeface="+mn-ea"/>
              </a:rPr>
              <a:t>2024</a:t>
            </a:r>
            <a:r>
              <a:rPr kumimoji="0" lang="en-GB" sz="900" b="0" i="0" u="none" strike="noStrike" kern="1200" cap="none" spc="-9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"/>
                <a:ea typeface="+mn-ea"/>
              </a:rPr>
              <a:t> Accenture.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"/>
                <a:ea typeface="+mn-ea"/>
              </a:rPr>
              <a:t>All</a:t>
            </a:r>
            <a:r>
              <a:rPr kumimoji="0" lang="en-GB" sz="900" b="0" i="0" u="none" strike="noStrike" kern="1200" cap="none" spc="-9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"/>
                <a:ea typeface="+mn-ea"/>
              </a:rPr>
              <a:t>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"/>
                <a:ea typeface="+mn-ea"/>
              </a:rPr>
              <a:t>rights</a:t>
            </a:r>
            <a:r>
              <a:rPr kumimoji="0" lang="en-GB" sz="900" b="0" i="0" u="none" strike="noStrike" kern="1200" cap="none" spc="-9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"/>
                <a:ea typeface="+mn-ea"/>
              </a:rPr>
              <a:t>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"/>
                <a:ea typeface="+mn-ea"/>
              </a:rPr>
              <a:t>reserved.</a:t>
            </a:r>
            <a:endParaRPr kumimoji="0" lang="en-GB" sz="900" b="0" i="0" u="none" strike="noStrike" kern="1200" cap="none" spc="-45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raphik"/>
              <a:ea typeface="+mn-ea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214C49-36D6-4B1D-22B2-A82941A7CE36}"/>
              </a:ext>
            </a:extLst>
          </p:cNvPr>
          <p:cNvSpPr txBox="1">
            <a:spLocks/>
          </p:cNvSpPr>
          <p:nvPr userDrawn="1"/>
        </p:nvSpPr>
        <p:spPr>
          <a:xfrm rot="10800000" flipV="1">
            <a:off x="11509845" y="6538813"/>
            <a:ext cx="425238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635" b="0" i="0" kern="1200">
                <a:solidFill>
                  <a:srgbClr val="A29F9D"/>
                </a:solidFill>
                <a:latin typeface="Graphik"/>
                <a:ea typeface="+mn-ea"/>
                <a:cs typeface="Graphi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69226-AE33-44F8-B153-C6D472D17CF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raphik Medium" panose="020B0503030202060203" pitchFamily="34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raphik Medium" panose="020B0503030202060203" pitchFamily="34" charset="77"/>
              <a:ea typeface="+mn-ea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D36F61-E0E3-D2E9-8C04-2F31542D6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521" y="376025"/>
            <a:ext cx="10538299" cy="6049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90000"/>
              </a:lnSpc>
              <a:spcAft>
                <a:spcPts val="0"/>
              </a:spcAft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2852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9064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alutation: gradi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and black background&#10;&#10;AI-generated content may be incorrect.">
            <a:extLst>
              <a:ext uri="{FF2B5EF4-FFF2-40B4-BE49-F238E27FC236}">
                <a16:creationId xmlns:a16="http://schemas.microsoft.com/office/drawing/2014/main" id="{1E54F49D-2B2F-7CDD-DC94-B6FF9A694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72D35A-1963-BF72-AA80-2201D2B0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348" y="3429000"/>
            <a:ext cx="6046527" cy="984885"/>
          </a:xfrm>
          <a:prstGeom prst="rect">
            <a:avLst/>
          </a:prstGeom>
        </p:spPr>
        <p:txBody>
          <a:bodyPr wrap="none" anchor="ctr"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pyright">
            <a:extLst>
              <a:ext uri="{FF2B5EF4-FFF2-40B4-BE49-F238E27FC236}">
                <a16:creationId xmlns:a16="http://schemas.microsoft.com/office/drawing/2014/main" id="{8F090878-FDCB-E32E-7E4D-4A1D113FA508}"/>
              </a:ext>
            </a:extLst>
          </p:cNvPr>
          <p:cNvSpPr txBox="1"/>
          <p:nvPr userDrawn="1"/>
        </p:nvSpPr>
        <p:spPr>
          <a:xfrm>
            <a:off x="9221063" y="6429853"/>
            <a:ext cx="2208938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>
                <a:solidFill>
                  <a:schemeClr val="tx1">
                    <a:lumMod val="85000"/>
                    <a:alpha val="75000"/>
                  </a:schemeClr>
                </a:solidFill>
                <a:latin typeface="Arial" panose="020B0604020202020204" pitchFamily="34" charset="0"/>
              </a:rPr>
              <a:t>Copyright © 2026 Accenture. All rights reserved.</a:t>
            </a:r>
            <a:endParaRPr lang="en-US" sz="1351" b="0" i="0" noProof="0">
              <a:solidFill>
                <a:schemeClr val="tx1">
                  <a:lumMod val="85000"/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automatic">
            <a:extLst>
              <a:ext uri="{FF2B5EF4-FFF2-40B4-BE49-F238E27FC236}">
                <a16:creationId xmlns:a16="http://schemas.microsoft.com/office/drawing/2014/main" id="{6DD78C6E-A2CA-C7D3-D53E-97A08AAAEAD8}"/>
              </a:ext>
            </a:extLst>
          </p:cNvPr>
          <p:cNvSpPr txBox="1"/>
          <p:nvPr userDrawn="1"/>
        </p:nvSpPr>
        <p:spPr>
          <a:xfrm>
            <a:off x="11685965" y="6429853"/>
            <a:ext cx="125035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lumMod val="85000"/>
                    <a:alpha val="75000"/>
                  </a:schemeClr>
                </a:solidFill>
                <a:latin typeface="+mj-lt"/>
              </a:rPr>
              <a:pPr marL="0" marR="0" lvl="0" indent="0" algn="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351" noProof="0">
              <a:solidFill>
                <a:schemeClr val="tx1">
                  <a:lumMod val="85000"/>
                  <a:alpha val="75000"/>
                </a:schemeClr>
              </a:solidFill>
              <a:latin typeface="+mj-lt"/>
            </a:endParaRPr>
          </a:p>
        </p:txBody>
      </p:sp>
      <p:sp>
        <p:nvSpPr>
          <p:cNvPr id="10" name="GTS_WH">
            <a:extLst>
              <a:ext uri="{FF2B5EF4-FFF2-40B4-BE49-F238E27FC236}">
                <a16:creationId xmlns:a16="http://schemas.microsoft.com/office/drawing/2014/main" id="{79093C77-020A-31D2-4F4F-DA77DEFA8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61601" y="6384000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56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35EA4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Image - Left-aligned, Logo">
    <p:bg>
      <p:bgPr>
        <a:solidFill>
          <a:srgbClr val="0011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DBA3BF-DA29-25CE-1138-085A9A166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"/>
            <a:ext cx="12192000" cy="6857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="0" i="0" spc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subtitle here in GT Sectra Fine 24pt</a:t>
            </a:r>
          </a:p>
        </p:txBody>
      </p:sp>
    </p:spTree>
    <p:extLst>
      <p:ext uri="{BB962C8B-B14F-4D97-AF65-F5344CB8AC3E}">
        <p14:creationId xmlns:p14="http://schemas.microsoft.com/office/powerpoint/2010/main" val="4218272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19F9784-48B9-D35D-2B8F-BB942743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19" y="380399"/>
            <a:ext cx="11422842" cy="8318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pc="-150"/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5328332-FD0E-EA5F-4C60-5711EFEA2529}"/>
              </a:ext>
            </a:extLst>
          </p:cNvPr>
          <p:cNvSpPr txBox="1">
            <a:spLocks/>
          </p:cNvSpPr>
          <p:nvPr userDrawn="1"/>
        </p:nvSpPr>
        <p:spPr>
          <a:xfrm>
            <a:off x="8251825" y="6535229"/>
            <a:ext cx="3175200" cy="13252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alpha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raphik"/>
                <a:ea typeface="+mn-ea"/>
                <a:cs typeface="+mn-cs"/>
              </a:rPr>
              <a:t>Copyright © 2026 Accenture. All rights reserved.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FC40CEA-3406-1538-5C1F-FC4313327B5B}"/>
              </a:ext>
            </a:extLst>
          </p:cNvPr>
          <p:cNvSpPr txBox="1">
            <a:spLocks/>
          </p:cNvSpPr>
          <p:nvPr userDrawn="1"/>
        </p:nvSpPr>
        <p:spPr>
          <a:xfrm>
            <a:off x="11427813" y="6541579"/>
            <a:ext cx="381600" cy="13252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alpha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EB60C-7CC2-49F0-B2EE-C81F067DE04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Graphi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1000" y="380999"/>
            <a:ext cx="11430000" cy="327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slide title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FFAD2-9C02-7018-326C-741180C389EB}"/>
              </a:ext>
            </a:extLst>
          </p:cNvPr>
          <p:cNvSpPr txBox="1"/>
          <p:nvPr userDrawn="1"/>
        </p:nvSpPr>
        <p:spPr>
          <a:xfrm>
            <a:off x="12038202" y="164424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8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1000" y="380999"/>
            <a:ext cx="11430000" cy="327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slide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DB538-6CDA-4E91-ADF3-0A0B05A04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715896"/>
            <a:ext cx="11430000" cy="1938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subhead text</a:t>
            </a:r>
          </a:p>
        </p:txBody>
      </p:sp>
    </p:spTree>
    <p:extLst>
      <p:ext uri="{BB962C8B-B14F-4D97-AF65-F5344CB8AC3E}">
        <p14:creationId xmlns:p14="http://schemas.microsoft.com/office/powerpoint/2010/main" val="123365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1000" y="380999"/>
            <a:ext cx="11430000" cy="6479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slide </a:t>
            </a:r>
            <a:br>
              <a:rPr lang="en-US"/>
            </a:br>
            <a:r>
              <a:rPr lang="en-US"/>
              <a:t>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DB538-6CDA-4E91-ADF3-0A0B05A04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932047"/>
            <a:ext cx="11430000" cy="1938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1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en-US"/>
              <a:t>Click to edit subhead text</a:t>
            </a:r>
          </a:p>
        </p:txBody>
      </p:sp>
    </p:spTree>
    <p:extLst>
      <p:ext uri="{BB962C8B-B14F-4D97-AF65-F5344CB8AC3E}">
        <p14:creationId xmlns:p14="http://schemas.microsoft.com/office/powerpoint/2010/main" val="2001060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1000" y="380998"/>
            <a:ext cx="11430000" cy="9680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slide</a:t>
            </a:r>
            <a:br>
              <a:rPr lang="en-US"/>
            </a:br>
            <a:r>
              <a:rPr lang="en-US"/>
              <a:t>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DB538-6CDA-4E91-ADF3-0A0B05A04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1203546"/>
            <a:ext cx="11430000" cy="1938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1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en-US"/>
              <a:t>Click to edit subhead text</a:t>
            </a:r>
          </a:p>
        </p:txBody>
      </p:sp>
    </p:spTree>
    <p:extLst>
      <p:ext uri="{BB962C8B-B14F-4D97-AF65-F5344CB8AC3E}">
        <p14:creationId xmlns:p14="http://schemas.microsoft.com/office/powerpoint/2010/main" val="678527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955A4F-550F-4A7C-B3D6-858C08635D4C}"/>
              </a:ext>
            </a:extLst>
          </p:cNvPr>
          <p:cNvSpPr/>
          <p:nvPr/>
        </p:nvSpPr>
        <p:spPr>
          <a:xfrm>
            <a:off x="3859613" y="985313"/>
            <a:ext cx="4918900" cy="3035236"/>
          </a:xfrm>
          <a:custGeom>
            <a:avLst/>
            <a:gdLst>
              <a:gd name="connsiteX0" fmla="*/ 0 w 4918900"/>
              <a:gd name="connsiteY0" fmla="*/ 0 h 3035236"/>
              <a:gd name="connsiteX1" fmla="*/ 4918901 w 4918900"/>
              <a:gd name="connsiteY1" fmla="*/ 0 h 3035236"/>
              <a:gd name="connsiteX2" fmla="*/ 4918901 w 4918900"/>
              <a:gd name="connsiteY2" fmla="*/ 3035237 h 3035236"/>
              <a:gd name="connsiteX3" fmla="*/ 0 w 4918900"/>
              <a:gd name="connsiteY3" fmla="*/ 3035237 h 30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8900" h="3035236">
                <a:moveTo>
                  <a:pt x="0" y="0"/>
                </a:moveTo>
                <a:lnTo>
                  <a:pt x="4918901" y="0"/>
                </a:lnTo>
                <a:lnTo>
                  <a:pt x="4918901" y="3035237"/>
                </a:lnTo>
                <a:lnTo>
                  <a:pt x="0" y="303523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1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955A4F-550F-4A7C-B3D6-858C08635D4C}"/>
              </a:ext>
            </a:extLst>
          </p:cNvPr>
          <p:cNvSpPr/>
          <p:nvPr/>
        </p:nvSpPr>
        <p:spPr>
          <a:xfrm>
            <a:off x="3859613" y="985313"/>
            <a:ext cx="4918900" cy="3035236"/>
          </a:xfrm>
          <a:custGeom>
            <a:avLst/>
            <a:gdLst>
              <a:gd name="connsiteX0" fmla="*/ 0 w 4918900"/>
              <a:gd name="connsiteY0" fmla="*/ 0 h 3035236"/>
              <a:gd name="connsiteX1" fmla="*/ 4918901 w 4918900"/>
              <a:gd name="connsiteY1" fmla="*/ 0 h 3035236"/>
              <a:gd name="connsiteX2" fmla="*/ 4918901 w 4918900"/>
              <a:gd name="connsiteY2" fmla="*/ 3035237 h 3035236"/>
              <a:gd name="connsiteX3" fmla="*/ 0 w 4918900"/>
              <a:gd name="connsiteY3" fmla="*/ 3035237 h 30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8900" h="3035236">
                <a:moveTo>
                  <a:pt x="0" y="0"/>
                </a:moveTo>
                <a:lnTo>
                  <a:pt x="4918901" y="0"/>
                </a:lnTo>
                <a:lnTo>
                  <a:pt x="4918901" y="3035237"/>
                </a:lnTo>
                <a:lnTo>
                  <a:pt x="0" y="303523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Placeholder 19">
            <a:extLst>
              <a:ext uri="{FF2B5EF4-FFF2-40B4-BE49-F238E27FC236}">
                <a16:creationId xmlns:a16="http://schemas.microsoft.com/office/drawing/2014/main" id="{025A4C97-3386-CC02-5B66-DC67CA07B9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839" y="943234"/>
            <a:ext cx="4191000" cy="497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Picture Placeholder 18">
            <a:extLst>
              <a:ext uri="{FF2B5EF4-FFF2-40B4-BE49-F238E27FC236}">
                <a16:creationId xmlns:a16="http://schemas.microsoft.com/office/drawing/2014/main" id="{A6EE65F3-5117-2CA4-492F-1A389FD29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1" y="744434"/>
            <a:ext cx="4190998" cy="4976446"/>
          </a:xfrm>
          <a:solidFill>
            <a:schemeClr val="bg1"/>
          </a:solidFill>
        </p:spPr>
        <p:txBody>
          <a:bodyPr tIns="274320" bIns="274320"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CA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942115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7BB8C-ECFD-4CFE-98D8-219F146C3D2C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6433" y="0"/>
            <a:ext cx="9315571" cy="5837236"/>
          </a:xfrm>
          <a:custGeom>
            <a:avLst/>
            <a:gdLst>
              <a:gd name="connsiteX0" fmla="*/ 516708 w 9315571"/>
              <a:gd name="connsiteY0" fmla="*/ 0 h 5837236"/>
              <a:gd name="connsiteX1" fmla="*/ 9315570 w 9315571"/>
              <a:gd name="connsiteY1" fmla="*/ 0 h 5837236"/>
              <a:gd name="connsiteX2" fmla="*/ 9315571 w 9315571"/>
              <a:gd name="connsiteY2" fmla="*/ 3567679 h 5837236"/>
              <a:gd name="connsiteX3" fmla="*/ 8683739 w 9315571"/>
              <a:gd name="connsiteY3" fmla="*/ 4929181 h 5837236"/>
              <a:gd name="connsiteX4" fmla="*/ 7960643 w 9315571"/>
              <a:gd name="connsiteY4" fmla="*/ 5437358 h 5837236"/>
              <a:gd name="connsiteX5" fmla="*/ 3523833 w 9315571"/>
              <a:gd name="connsiteY5" fmla="*/ 5833773 h 5837236"/>
              <a:gd name="connsiteX6" fmla="*/ 2722239 w 9315571"/>
              <a:gd name="connsiteY6" fmla="*/ 5461749 h 5837236"/>
              <a:gd name="connsiteX7" fmla="*/ 160496 w 9315571"/>
              <a:gd name="connsiteY7" fmla="*/ 1817686 h 5837236"/>
              <a:gd name="connsiteX8" fmla="*/ 81750 w 9315571"/>
              <a:gd name="connsiteY8" fmla="*/ 937409 h 58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5571" h="5837236">
                <a:moveTo>
                  <a:pt x="516708" y="0"/>
                </a:moveTo>
                <a:lnTo>
                  <a:pt x="9315570" y="0"/>
                </a:lnTo>
                <a:lnTo>
                  <a:pt x="9315571" y="3567679"/>
                </a:lnTo>
                <a:lnTo>
                  <a:pt x="8683739" y="4929181"/>
                </a:lnTo>
                <a:cubicBezTo>
                  <a:pt x="8551054" y="5214676"/>
                  <a:pt x="8274215" y="5409257"/>
                  <a:pt x="7960643" y="5437358"/>
                </a:cubicBezTo>
                <a:lnTo>
                  <a:pt x="3523833" y="5833773"/>
                </a:lnTo>
                <a:cubicBezTo>
                  <a:pt x="3210582" y="5861700"/>
                  <a:pt x="2903372" y="5719218"/>
                  <a:pt x="2722239" y="5461749"/>
                </a:cubicBezTo>
                <a:lnTo>
                  <a:pt x="160496" y="1817686"/>
                </a:lnTo>
                <a:cubicBezTo>
                  <a:pt x="-20639" y="1560216"/>
                  <a:pt x="-50690" y="1222980"/>
                  <a:pt x="81750" y="937409"/>
                </a:cubicBezTo>
                <a:close/>
              </a:path>
            </a:pathLst>
          </a:cu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E3152E8-60EE-441F-972A-0080714F0494}"/>
              </a:ext>
            </a:extLst>
          </p:cNvPr>
          <p:cNvSpPr/>
          <p:nvPr userDrawn="1"/>
        </p:nvSpPr>
        <p:spPr>
          <a:xfrm rot="1454270">
            <a:off x="2230250" y="-2196994"/>
            <a:ext cx="10726000" cy="8818272"/>
          </a:xfrm>
          <a:custGeom>
            <a:avLst/>
            <a:gdLst>
              <a:gd name="connsiteX0" fmla="*/ 11842 w 9499701"/>
              <a:gd name="connsiteY0" fmla="*/ 3612155 h 7810084"/>
              <a:gd name="connsiteX1" fmla="*/ 8035078 w 9499701"/>
              <a:gd name="connsiteY1" fmla="*/ 0 h 7810084"/>
              <a:gd name="connsiteX2" fmla="*/ 9499701 w 9499701"/>
              <a:gd name="connsiteY2" fmla="*/ 3253185 h 7810084"/>
              <a:gd name="connsiteX3" fmla="*/ 9482496 w 9499701"/>
              <a:gd name="connsiteY3" fmla="*/ 4754052 h 7810084"/>
              <a:gd name="connsiteX4" fmla="*/ 9031761 w 9499701"/>
              <a:gd name="connsiteY4" fmla="*/ 5514282 h 7810084"/>
              <a:gd name="connsiteX5" fmla="*/ 5148798 w 9499701"/>
              <a:gd name="connsiteY5" fmla="*/ 7697175 h 7810084"/>
              <a:gd name="connsiteX6" fmla="*/ 4265140 w 9499701"/>
              <a:gd name="connsiteY6" fmla="*/ 7687020 h 7810084"/>
              <a:gd name="connsiteX7" fmla="*/ 433236 w 9499701"/>
              <a:gd name="connsiteY7" fmla="*/ 5415844 h 7810084"/>
              <a:gd name="connsiteX8" fmla="*/ 56 w 9499701"/>
              <a:gd name="connsiteY8" fmla="*/ 4645492 h 78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9701" h="7810084">
                <a:moveTo>
                  <a:pt x="11842" y="3612155"/>
                </a:moveTo>
                <a:lnTo>
                  <a:pt x="8035078" y="0"/>
                </a:lnTo>
                <a:lnTo>
                  <a:pt x="9499701" y="3253185"/>
                </a:lnTo>
                <a:lnTo>
                  <a:pt x="9482496" y="4754052"/>
                </a:lnTo>
                <a:cubicBezTo>
                  <a:pt x="9478711" y="5068851"/>
                  <a:pt x="9306156" y="5359929"/>
                  <a:pt x="9031761" y="5514282"/>
                </a:cubicBezTo>
                <a:lnTo>
                  <a:pt x="5148798" y="7697175"/>
                </a:lnTo>
                <a:cubicBezTo>
                  <a:pt x="4874625" y="7851238"/>
                  <a:pt x="4536003" y="7847433"/>
                  <a:pt x="4265140" y="7687020"/>
                </a:cubicBezTo>
                <a:lnTo>
                  <a:pt x="433236" y="5415844"/>
                </a:lnTo>
                <a:cubicBezTo>
                  <a:pt x="162370" y="5255431"/>
                  <a:pt x="-3475" y="4960259"/>
                  <a:pt x="56" y="4645492"/>
                </a:cubicBezTo>
                <a:close/>
              </a:path>
            </a:pathLst>
          </a:custGeom>
          <a:noFill/>
          <a:ln w="158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A3002-3602-41BE-B96C-D98421A4FD08}"/>
              </a:ext>
            </a:extLst>
          </p:cNvPr>
          <p:cNvSpPr/>
          <p:nvPr userDrawn="1"/>
        </p:nvSpPr>
        <p:spPr>
          <a:xfrm>
            <a:off x="381000" y="3718560"/>
            <a:ext cx="960120" cy="1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8033AD-EFD8-40DA-BBB5-6FBAC12D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76261"/>
            <a:ext cx="2943613" cy="88696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77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tings Slide - 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7BB8C-ECFD-4CFE-98D8-219F146C3D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8461" y="0"/>
            <a:ext cx="9273540" cy="5837236"/>
          </a:xfrm>
          <a:custGeom>
            <a:avLst/>
            <a:gdLst>
              <a:gd name="connsiteX0" fmla="*/ 516708 w 9315571"/>
              <a:gd name="connsiteY0" fmla="*/ 0 h 5837236"/>
              <a:gd name="connsiteX1" fmla="*/ 9315570 w 9315571"/>
              <a:gd name="connsiteY1" fmla="*/ 0 h 5837236"/>
              <a:gd name="connsiteX2" fmla="*/ 9315571 w 9315571"/>
              <a:gd name="connsiteY2" fmla="*/ 3567679 h 5837236"/>
              <a:gd name="connsiteX3" fmla="*/ 8683739 w 9315571"/>
              <a:gd name="connsiteY3" fmla="*/ 4929181 h 5837236"/>
              <a:gd name="connsiteX4" fmla="*/ 7960643 w 9315571"/>
              <a:gd name="connsiteY4" fmla="*/ 5437358 h 5837236"/>
              <a:gd name="connsiteX5" fmla="*/ 3523833 w 9315571"/>
              <a:gd name="connsiteY5" fmla="*/ 5833773 h 5837236"/>
              <a:gd name="connsiteX6" fmla="*/ 2722239 w 9315571"/>
              <a:gd name="connsiteY6" fmla="*/ 5461749 h 5837236"/>
              <a:gd name="connsiteX7" fmla="*/ 160496 w 9315571"/>
              <a:gd name="connsiteY7" fmla="*/ 1817686 h 5837236"/>
              <a:gd name="connsiteX8" fmla="*/ 81750 w 9315571"/>
              <a:gd name="connsiteY8" fmla="*/ 937409 h 58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5571" h="5837236">
                <a:moveTo>
                  <a:pt x="516708" y="0"/>
                </a:moveTo>
                <a:lnTo>
                  <a:pt x="9315570" y="0"/>
                </a:lnTo>
                <a:lnTo>
                  <a:pt x="9315571" y="3567679"/>
                </a:lnTo>
                <a:lnTo>
                  <a:pt x="8683739" y="4929181"/>
                </a:lnTo>
                <a:cubicBezTo>
                  <a:pt x="8551054" y="5214676"/>
                  <a:pt x="8274215" y="5409257"/>
                  <a:pt x="7960643" y="5437358"/>
                </a:cubicBezTo>
                <a:lnTo>
                  <a:pt x="3523833" y="5833773"/>
                </a:lnTo>
                <a:cubicBezTo>
                  <a:pt x="3210582" y="5861700"/>
                  <a:pt x="2903372" y="5719218"/>
                  <a:pt x="2722239" y="5461749"/>
                </a:cubicBezTo>
                <a:lnTo>
                  <a:pt x="160496" y="1817686"/>
                </a:lnTo>
                <a:cubicBezTo>
                  <a:pt x="-20639" y="1560216"/>
                  <a:pt x="-50690" y="1222980"/>
                  <a:pt x="81750" y="937409"/>
                </a:cubicBezTo>
                <a:close/>
              </a:path>
            </a:pathLst>
          </a:custGeom>
          <a:blipFill dpi="0" rotWithShape="0">
            <a:blip/>
            <a:srcRect/>
            <a:stretch>
              <a:fillRect/>
            </a:stretch>
          </a:blipFill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E3152E8-60EE-441F-972A-0080714F0494}"/>
              </a:ext>
            </a:extLst>
          </p:cNvPr>
          <p:cNvSpPr/>
          <p:nvPr userDrawn="1"/>
        </p:nvSpPr>
        <p:spPr>
          <a:xfrm rot="1454270">
            <a:off x="2230250" y="-2196994"/>
            <a:ext cx="10726000" cy="8818272"/>
          </a:xfrm>
          <a:custGeom>
            <a:avLst/>
            <a:gdLst>
              <a:gd name="connsiteX0" fmla="*/ 11842 w 9499701"/>
              <a:gd name="connsiteY0" fmla="*/ 3612155 h 7810084"/>
              <a:gd name="connsiteX1" fmla="*/ 8035078 w 9499701"/>
              <a:gd name="connsiteY1" fmla="*/ 0 h 7810084"/>
              <a:gd name="connsiteX2" fmla="*/ 9499701 w 9499701"/>
              <a:gd name="connsiteY2" fmla="*/ 3253185 h 7810084"/>
              <a:gd name="connsiteX3" fmla="*/ 9482496 w 9499701"/>
              <a:gd name="connsiteY3" fmla="*/ 4754052 h 7810084"/>
              <a:gd name="connsiteX4" fmla="*/ 9031761 w 9499701"/>
              <a:gd name="connsiteY4" fmla="*/ 5514282 h 7810084"/>
              <a:gd name="connsiteX5" fmla="*/ 5148798 w 9499701"/>
              <a:gd name="connsiteY5" fmla="*/ 7697175 h 7810084"/>
              <a:gd name="connsiteX6" fmla="*/ 4265140 w 9499701"/>
              <a:gd name="connsiteY6" fmla="*/ 7687020 h 7810084"/>
              <a:gd name="connsiteX7" fmla="*/ 433236 w 9499701"/>
              <a:gd name="connsiteY7" fmla="*/ 5415844 h 7810084"/>
              <a:gd name="connsiteX8" fmla="*/ 56 w 9499701"/>
              <a:gd name="connsiteY8" fmla="*/ 4645492 h 78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9701" h="7810084">
                <a:moveTo>
                  <a:pt x="11842" y="3612155"/>
                </a:moveTo>
                <a:lnTo>
                  <a:pt x="8035078" y="0"/>
                </a:lnTo>
                <a:lnTo>
                  <a:pt x="9499701" y="3253185"/>
                </a:lnTo>
                <a:lnTo>
                  <a:pt x="9482496" y="4754052"/>
                </a:lnTo>
                <a:cubicBezTo>
                  <a:pt x="9478711" y="5068851"/>
                  <a:pt x="9306156" y="5359929"/>
                  <a:pt x="9031761" y="5514282"/>
                </a:cubicBezTo>
                <a:lnTo>
                  <a:pt x="5148798" y="7697175"/>
                </a:lnTo>
                <a:cubicBezTo>
                  <a:pt x="4874625" y="7851238"/>
                  <a:pt x="4536003" y="7847433"/>
                  <a:pt x="4265140" y="7687020"/>
                </a:cubicBezTo>
                <a:lnTo>
                  <a:pt x="433236" y="5415844"/>
                </a:lnTo>
                <a:cubicBezTo>
                  <a:pt x="162370" y="5255431"/>
                  <a:pt x="-3475" y="4960259"/>
                  <a:pt x="56" y="4645492"/>
                </a:cubicBezTo>
                <a:close/>
              </a:path>
            </a:pathLst>
          </a:custGeom>
          <a:noFill/>
          <a:ln w="158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A3002-3602-41BE-B96C-D98421A4FD08}"/>
              </a:ext>
            </a:extLst>
          </p:cNvPr>
          <p:cNvSpPr/>
          <p:nvPr userDrawn="1"/>
        </p:nvSpPr>
        <p:spPr>
          <a:xfrm>
            <a:off x="381000" y="3718560"/>
            <a:ext cx="960120" cy="1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8033AD-EFD8-40DA-BBB5-6FBAC12D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76261"/>
            <a:ext cx="2943613" cy="88696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58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AD9AED-9987-4CE9-B39D-B256B4620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1A4CD-703E-4C1E-8701-3F0BB37067A9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3379" y="6253541"/>
            <a:ext cx="104274" cy="1107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6397AC-4FB9-408B-ABA2-3D03AFB271C7}"/>
              </a:ext>
            </a:extLst>
          </p:cNvPr>
          <p:cNvCxnSpPr/>
          <p:nvPr userDrawn="1"/>
        </p:nvCxnSpPr>
        <p:spPr>
          <a:xfrm>
            <a:off x="11902319" y="6478303"/>
            <a:ext cx="200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BDEC483-FBE9-4080-8F19-CA85B90CEBDF}"/>
              </a:ext>
            </a:extLst>
          </p:cNvPr>
          <p:cNvSpPr/>
          <p:nvPr userDrawn="1"/>
        </p:nvSpPr>
        <p:spPr>
          <a:xfrm rot="16200000">
            <a:off x="10953624" y="1128047"/>
            <a:ext cx="21771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b="0" i="0">
                <a:solidFill>
                  <a:schemeClr val="bg1"/>
                </a:solidFill>
                <a:latin typeface="Graphik Light" panose="020B0403030202060203" pitchFamily="34" charset="77"/>
              </a:rPr>
              <a:t>Copyright © 2022 Accenture.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4F217-D012-421C-B577-166644CE8BA0}"/>
              </a:ext>
            </a:extLst>
          </p:cNvPr>
          <p:cNvSpPr txBox="1">
            <a:spLocks/>
          </p:cNvSpPr>
          <p:nvPr userDrawn="1"/>
        </p:nvSpPr>
        <p:spPr>
          <a:xfrm>
            <a:off x="11853528" y="6477991"/>
            <a:ext cx="384314" cy="3651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83C1DA30-9286-0F4F-BE0F-4FE425F91C1A}" type="slidenum">
              <a:rPr lang="en-US" sz="800" b="0" i="0" smtClean="0">
                <a:solidFill>
                  <a:srgbClr val="FFFFFF"/>
                </a:solidFill>
                <a:latin typeface="Graphik Bold" panose="020B0803030202060203" pitchFamily="34" charset="0"/>
              </a:rPr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800" b="0" i="0">
              <a:solidFill>
                <a:srgbClr val="FFFFFF"/>
              </a:solidFill>
              <a:latin typeface="Graphik Bold" panose="020B08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1000" y="380999"/>
            <a:ext cx="11430000" cy="327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slide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DB538-6CDA-4E91-ADF3-0A0B05A04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715896"/>
            <a:ext cx="11430000" cy="1938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subhead text</a:t>
            </a:r>
          </a:p>
        </p:txBody>
      </p:sp>
    </p:spTree>
    <p:extLst>
      <p:ext uri="{BB962C8B-B14F-4D97-AF65-F5344CB8AC3E}">
        <p14:creationId xmlns:p14="http://schemas.microsoft.com/office/powerpoint/2010/main" val="2497427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DE521DD-F869-4942-ACAE-34C787B89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60680"/>
            <a:ext cx="11430000" cy="9906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4000" b="0" i="0" cap="all" baseline="0">
                <a:solidFill>
                  <a:srgbClr val="000000"/>
                </a:solidFill>
                <a:latin typeface="Graphik Black" panose="020B0A03030202060203" pitchFamily="34" charset="0"/>
              </a:defRPr>
            </a:lvl1pPr>
          </a:lstStyle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Graphik Black" panose="020B0503030202060203" pitchFamily="34" charset="77"/>
                <a:cs typeface="Arial" panose="020B0604020202020204" pitchFamily="34" charset="0"/>
              </a:rPr>
              <a:t>INSERT MAIN TITLE AT 40PT MIN 30PT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E65D75-A4FD-42B8-8957-AD39EDF58583}"/>
              </a:ext>
            </a:extLst>
          </p:cNvPr>
          <p:cNvSpPr txBox="1">
            <a:spLocks/>
          </p:cNvSpPr>
          <p:nvPr userDrawn="1"/>
        </p:nvSpPr>
        <p:spPr>
          <a:xfrm>
            <a:off x="11853528" y="6477991"/>
            <a:ext cx="38431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3C1DA30-9286-0F4F-BE0F-4FE425F91C1A}" type="slidenum">
              <a:rPr lang="en-US" sz="800" smtClean="0">
                <a:solidFill>
                  <a:srgbClr val="FFFFFF"/>
                </a:solidFill>
                <a:latin typeface="Graphik Bold"/>
              </a:rPr>
              <a:pPr algn="ctr">
                <a:defRPr/>
              </a:pPr>
              <a:t>‹#›</a:t>
            </a:fld>
            <a:endParaRPr lang="en-US" sz="800">
              <a:solidFill>
                <a:srgbClr val="FFFFFF"/>
              </a:solidFill>
              <a:latin typeface="Graphik Bol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8D0FC-E42C-4AF4-A5F6-37D649BD99F8}"/>
              </a:ext>
            </a:extLst>
          </p:cNvPr>
          <p:cNvSpPr/>
          <p:nvPr userDrawn="1"/>
        </p:nvSpPr>
        <p:spPr>
          <a:xfrm>
            <a:off x="11893035" y="776"/>
            <a:ext cx="298965" cy="6858000"/>
          </a:xfrm>
          <a:prstGeom prst="rect">
            <a:avLst/>
          </a:prstGeom>
          <a:solidFill>
            <a:srgbClr val="310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59D12-A879-4F89-B4AC-DC111A10C545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3379" y="6253541"/>
            <a:ext cx="104274" cy="11079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D502DB-B05A-4EB2-AA1E-B1E7D6320F06}"/>
              </a:ext>
            </a:extLst>
          </p:cNvPr>
          <p:cNvCxnSpPr/>
          <p:nvPr userDrawn="1"/>
        </p:nvCxnSpPr>
        <p:spPr>
          <a:xfrm>
            <a:off x="11902319" y="6478303"/>
            <a:ext cx="200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09A0435-5465-4BBF-A597-443EB20F8A14}"/>
              </a:ext>
            </a:extLst>
          </p:cNvPr>
          <p:cNvSpPr/>
          <p:nvPr userDrawn="1"/>
        </p:nvSpPr>
        <p:spPr>
          <a:xfrm rot="16200000">
            <a:off x="10953624" y="1128047"/>
            <a:ext cx="21771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b="0" i="0">
                <a:solidFill>
                  <a:schemeClr val="bg1"/>
                </a:solidFill>
                <a:latin typeface="Graphik Light" panose="020B0403030202060203" pitchFamily="34" charset="77"/>
              </a:rPr>
              <a:t>Copyright © 2022 Accenture.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C3BCEB-E40B-4457-90A9-1C005C61F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63359" y="6477991"/>
            <a:ext cx="38431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83C1DA30-9286-0F4F-BE0F-4FE425F91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82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0FCF244E-2D87-4DAB-B529-36E1AA8CB9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06202" y="6519009"/>
            <a:ext cx="385711" cy="20637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A1B6BB-7BBE-4ED6-9088-52E4993A8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2"/>
            <a:ext cx="11430000" cy="9832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72E749-9FE8-4BA8-80A5-DCCB30821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515" y="816535"/>
            <a:ext cx="11436486" cy="52493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700" cap="none" spc="0" baseline="0">
                <a:solidFill>
                  <a:srgbClr val="A100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370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320" y="1187015"/>
            <a:ext cx="11258182" cy="522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25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396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94AA491-F1F8-4D38-B722-DB2F38B198B8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9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3608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Logo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grpSp>
        <p:nvGrpSpPr>
          <p:cNvPr id="12" name="Logo_WH" descr="Accenture logo in white">
            <a:extLst>
              <a:ext uri="{FF2B5EF4-FFF2-40B4-BE49-F238E27FC236}">
                <a16:creationId xmlns:a16="http://schemas.microsoft.com/office/drawing/2014/main" id="{0D82E30B-4E95-4B73-9014-71990AE21DBE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08CD909-AC78-4980-BB04-8608F18CDC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B5D8E88-5919-40A0-A4A4-2E6587AD687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1572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2160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Key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7926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left-image bkg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E7551B-7F86-46D2-A90B-DF5CC30BDF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6" name="GTS_WH" descr="Accenture Greater Than symbol in white">
            <a:extLst>
              <a:ext uri="{FF2B5EF4-FFF2-40B4-BE49-F238E27FC236}">
                <a16:creationId xmlns:a16="http://schemas.microsoft.com/office/drawing/2014/main" id="{5820492B-C4D2-42F2-B2B8-CB1CE70F894B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0999" y="5607812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0209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764EB37-3299-4AEF-9398-9D9C84AB73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C1D8BA10-E028-4E4B-A19C-12B864B01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9D55F2-CAE5-4C0F-8D54-A28CECDB9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AA97401-81EE-4280-A94C-955E96B005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C0C86-80A9-481C-A2D5-6F509B89192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8" name="GTS_WH" descr="Accenture Greater Than symbol in white">
            <a:extLst>
              <a:ext uri="{FF2B5EF4-FFF2-40B4-BE49-F238E27FC236}">
                <a16:creationId xmlns:a16="http://schemas.microsoft.com/office/drawing/2014/main" id="{C703F910-26EC-4B07-B522-B28DEB82C3E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0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05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1000" y="380999"/>
            <a:ext cx="11430000" cy="6479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slide </a:t>
            </a:r>
            <a:br>
              <a:rPr lang="en-US"/>
            </a:br>
            <a:r>
              <a:rPr lang="en-US"/>
              <a:t>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DB538-6CDA-4E91-ADF3-0A0B05A04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932047"/>
            <a:ext cx="11430000" cy="1938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1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en-US"/>
              <a:t>Click to edit subhead text</a:t>
            </a:r>
          </a:p>
        </p:txBody>
      </p:sp>
    </p:spTree>
    <p:extLst>
      <p:ext uri="{BB962C8B-B14F-4D97-AF65-F5344CB8AC3E}">
        <p14:creationId xmlns:p14="http://schemas.microsoft.com/office/powerpoint/2010/main" val="595273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5EA4F-E473-41EF-9E00-3D69D5F1A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0AF5D71E-5FA3-4080-B28F-B3110AB34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51481AAC-1471-4278-A104-D559B82B5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BEB3B30-172A-47BC-8F00-43F601E1F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81612-058D-4A52-B93E-53E75F305C81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C6212C50-BB96-4C0C-BC89-2B3C8082149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A65B91D-87CB-4DC8-B4B1-CE82A8E5C6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02C68A-98DA-4EBB-AAFF-D0C6E56ADE1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67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6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rgbClr val="E6DCFF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FBD97-7A23-4453-9DFC-F825350AF9B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1A7501AC-E717-4CB3-89D9-DEE7B06E187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9153213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84F1646-52FE-4716-AED1-FE252A8E05E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5FBA828-A6EE-4CDC-A2F1-52C5DC0E3C3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7130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5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9" name="GTS_WH" descr="Accenture Greater Than symbol in white">
            <a:extLst>
              <a:ext uri="{FF2B5EF4-FFF2-40B4-BE49-F238E27FC236}">
                <a16:creationId xmlns:a16="http://schemas.microsoft.com/office/drawing/2014/main" id="{08C622A3-6AC3-418E-A8AE-75B117754CFC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381001" y="560781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7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6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2688DA9-25EC-4AC3-AD0E-0CC139E116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206240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64481-354D-44BF-B8B2-E0AFA2830FD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9" name="Logo_WH" descr="Accenture logo in white">
            <a:extLst>
              <a:ext uri="{FF2B5EF4-FFF2-40B4-BE49-F238E27FC236}">
                <a16:creationId xmlns:a16="http://schemas.microsoft.com/office/drawing/2014/main" id="{BA79480B-BE6F-49EC-829D-D8AF858ABFD8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381001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D6DAB6-FE72-4647-9B94-83468BA6B4A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6961114-35B1-4F8E-96CC-0CA3D18133F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1566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7 Acquisition+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84A5767-82AC-46A2-88DD-C31D51E1C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9B6BF12D-A981-4F4E-B8F1-FF12DC840F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659D61A8-47A5-47C2-A85A-BCCCBE83C91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1001" y="38100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2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18ECE-32D7-4F71-A6CA-1144DA38ED6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8" name="Logo_BL" descr="Accenture logo in black and purple">
            <a:extLst>
              <a:ext uri="{FF2B5EF4-FFF2-40B4-BE49-F238E27FC236}">
                <a16:creationId xmlns:a16="http://schemas.microsoft.com/office/drawing/2014/main" id="{35D3F8C8-B2E5-431B-9639-9F0553086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AD7BAC9-11D9-4846-95CD-5C2B827147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CAEDE4E-DAF3-4FBC-BAEB-E0C26C20EB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2133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bg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10" name="Graphic 9" descr="Accenture Greater Than symbol in purple">
            <a:extLst>
              <a:ext uri="{FF2B5EF4-FFF2-40B4-BE49-F238E27FC236}">
                <a16:creationId xmlns:a16="http://schemas.microsoft.com/office/drawing/2014/main" id="{299A6723-3F53-4981-840E-D1D62874F69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2636" y="5607811"/>
            <a:ext cx="641502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73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3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197490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4121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4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771526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1C5BF709-3623-4620-9FF0-B8F8076A8B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7B64CB8-485B-4A84-AF6D-C9EF29551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AE1E9A-205A-4C25-A6CD-8452DDD299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865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5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733891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4734391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4979668"/>
            <a:ext cx="4114799" cy="548640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8D3E8DD1-C700-46AC-AA94-9072B0F317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9093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99A1684-BC33-4579-B840-616EB6D11E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5AD5E73-6E1C-44F8-9F73-9F3D4F6DF7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926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1000" y="380998"/>
            <a:ext cx="11430000" cy="9680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slide</a:t>
            </a:r>
            <a:br>
              <a:rPr lang="en-US"/>
            </a:br>
            <a:r>
              <a:rPr lang="en-US"/>
              <a:t>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DB538-6CDA-4E91-ADF3-0A0B05A04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1203546"/>
            <a:ext cx="11430000" cy="1938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1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en-US"/>
              <a:t>Click to edit subhead text</a:t>
            </a:r>
          </a:p>
        </p:txBody>
      </p:sp>
    </p:spTree>
    <p:extLst>
      <p:ext uri="{BB962C8B-B14F-4D97-AF65-F5344CB8AC3E}">
        <p14:creationId xmlns:p14="http://schemas.microsoft.com/office/powerpoint/2010/main" val="992344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6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206240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Picture Placeholder 11" descr="Image placeholder for client logo">
            <a:extLst>
              <a:ext uri="{FF2B5EF4-FFF2-40B4-BE49-F238E27FC236}">
                <a16:creationId xmlns:a16="http://schemas.microsoft.com/office/drawing/2014/main" id="{FFB79963-9269-41F8-B968-34FCB68C87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26766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352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7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715308A-2B7A-4485-A51C-F3F23FC426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5" name="Graphic 4" descr="Accenture Greater Than symbol in purple">
            <a:extLst>
              <a:ext uri="{FF2B5EF4-FFF2-40B4-BE49-F238E27FC236}">
                <a16:creationId xmlns:a16="http://schemas.microsoft.com/office/drawing/2014/main" id="{8DD1DFCC-5489-470C-84F4-93032F0960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2636" y="382725"/>
            <a:ext cx="641502" cy="704088"/>
          </a:xfrm>
          <a:prstGeom prst="rect">
            <a:avLst/>
          </a:prstGeom>
        </p:spPr>
      </p:pic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05B9195C-3F7A-4A18-80FA-FB81E2ECDE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42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ccenture Gradient Dark">
            <a:extLst>
              <a:ext uri="{FF2B5EF4-FFF2-40B4-BE49-F238E27FC236}">
                <a16:creationId xmlns:a16="http://schemas.microsoft.com/office/drawing/2014/main" id="{86F62995-A1F7-47A0-AD35-CBADA972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/>
          <a:stretch/>
        </p:blipFill>
        <p:spPr bwMode="invGray"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1CA96-71E3-F941-B41E-52928AB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B2379EA-B598-42DD-B03E-5C4FC1D468F3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87B-1E9C-4EB7-9BA3-83AB796E35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B825C-3912-400B-A9ED-F17A355964B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23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enture Gradient Mid&#10;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88312-3597-964E-9B24-8371E2C85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70180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C3F0890-0DED-4AD1-9A02-BD56F8554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4" name="GTS_WH" descr="Accenture Greater Than symbol in white">
            <a:extLst>
              <a:ext uri="{FF2B5EF4-FFF2-40B4-BE49-F238E27FC236}">
                <a16:creationId xmlns:a16="http://schemas.microsoft.com/office/drawing/2014/main" id="{3FC0722F-C643-4988-96E8-F00519CB3A00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9A96-ECEE-46C8-AC65-A99027BA92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9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umbered, Gradient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ccenture Gradient Mid">
            <a:extLst>
              <a:ext uri="{FF2B5EF4-FFF2-40B4-BE49-F238E27FC236}">
                <a16:creationId xmlns:a16="http://schemas.microsoft.com/office/drawing/2014/main" id="{CB16898D-3DD4-439C-B43F-558C1FDD3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015D5F-F315-4E58-856E-56BC8490AECE}"/>
              </a:ext>
            </a:extLst>
          </p:cNvPr>
          <p:cNvSpPr/>
          <p:nvPr userDrawn="1"/>
        </p:nvSpPr>
        <p:spPr bwMode="white"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89828"/>
            <a:ext cx="6186713" cy="2422072"/>
          </a:xfrm>
        </p:spPr>
        <p:txBody>
          <a:bodyPr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43001" y="835805"/>
            <a:ext cx="6186712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CC28DDD-91C9-FB49-B057-796687C8B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5427" y="3889827"/>
            <a:ext cx="2993573" cy="242207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Palatino Linotype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230B8D6-1525-4D29-A117-F22A9C16F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GTS_WH" descr="Accenture Greater Than symbol in white">
            <a:extLst>
              <a:ext uri="{FF2B5EF4-FFF2-40B4-BE49-F238E27FC236}">
                <a16:creationId xmlns:a16="http://schemas.microsoft.com/office/drawing/2014/main" id="{C5173724-68B6-47CD-B850-71B1407EEAA1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ADF7-CE17-4A46-8A63-A366F9BB14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8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69933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 title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28AA3EC-0083-2742-A4D0-0B32569FD7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6971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D46DA866-B19E-684E-8A23-EEA2954878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6971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A4A135E2-DF01-5543-BA57-DFBCCC446A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6971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6242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6242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242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6242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6242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B70B7DFE-5DE8-0F42-BF3C-DA43110C0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6242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D63FCDAD-F7F9-774F-8EC9-A0777820E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242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E66CCF5-C5F4-5645-A851-E4A7D572FD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6242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2EABDE-2DC7-B441-8D65-EC926DD10B85}"/>
              </a:ext>
            </a:extLst>
          </p:cNvPr>
          <p:cNvCxnSpPr/>
          <p:nvPr userDrawn="1"/>
        </p:nvCxnSpPr>
        <p:spPr>
          <a:xfrm>
            <a:off x="4045241" y="1371600"/>
            <a:ext cx="0" cy="47194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8D7A3AD2-4413-D941-B944-D1D235AC66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7959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2" name="Text Placeholder 17">
            <a:extLst>
              <a:ext uri="{FF2B5EF4-FFF2-40B4-BE49-F238E27FC236}">
                <a16:creationId xmlns:a16="http://schemas.microsoft.com/office/drawing/2014/main" id="{F5014509-24B5-6040-8686-31A95601E0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7959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3" name="Text Placeholder 17">
            <a:extLst>
              <a:ext uri="{FF2B5EF4-FFF2-40B4-BE49-F238E27FC236}">
                <a16:creationId xmlns:a16="http://schemas.microsoft.com/office/drawing/2014/main" id="{02B9D5CB-DA36-724C-A996-6331344816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57959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17230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17230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17230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17230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17230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2DD1FA43-908E-6A4A-8D78-19F781C138B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17230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B42DF6FB-CEA5-344B-B42D-A5B8AF0712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17230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DD7618EA-1B4E-9D4F-BE9D-ED39BC2637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17230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1BE3C-F523-44EE-B6D4-7175CE08E157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96CD18-ADDA-4A64-BDD0-F5A8D01FDD49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DB689C-7DB3-4046-A1BF-E63F8EF78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97B1E-CB9E-4CBC-A6F1-1D4F2E4EC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0"/>
            <a:ext cx="11430000" cy="4940300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4E1CDE7-C850-4F14-8D26-8BD1EE3D6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F25E-6F09-4B47-806E-462D7622D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35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 and 1 Column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46097A-7916-4EBE-A526-09FCBD84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5EFDEB3F-4743-43EA-A121-ED3CB6054C7F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8CB08-3B2A-44E5-8975-B69F3969C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04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949194"/>
            <a:ext cx="11430000" cy="4362706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20pt</a:t>
            </a: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6E1154F-E5DD-468F-85D1-17FC4F43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9EEA-1839-42AE-A096-1905CABA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1">
          <p15:clr>
            <a:srgbClr val="547EB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59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/>
            </a:lvl2pPr>
            <a:lvl3pPr marL="457200">
              <a:buFont typeface="Arial" panose="020B0503030202060203" pitchFamily="34" charset="0"/>
              <a:buChar char="–"/>
              <a:defRPr sz="1800"/>
            </a:lvl3pPr>
            <a:lvl4pPr marL="685800">
              <a:buFont typeface="Arial" panose="020B0604020202020204" pitchFamily="34" charset="0"/>
              <a:buChar char="•"/>
              <a:defRPr sz="1600"/>
            </a:lvl4pPr>
            <a:lvl5pPr marL="914400">
              <a:buFont typeface="Arial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</a:t>
            </a:r>
            <a:r>
              <a:rPr lang="en-GB"/>
              <a:t>here in GT Sectra Fine </a:t>
            </a:r>
            <a:r>
              <a:rPr lang="en-GB" err="1"/>
              <a:t>Rg</a:t>
            </a:r>
            <a:r>
              <a:rPr lang="en-GB"/>
              <a:t> 24pt</a:t>
            </a:r>
            <a:r>
              <a:rPr lang="en-US"/>
              <a:t>, indent for other levels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Place text here 20pt</a:t>
            </a:r>
          </a:p>
          <a:p>
            <a:pPr lvl="1"/>
            <a:r>
              <a:rPr lang="en-US"/>
              <a:t>Second level 20pt</a:t>
            </a:r>
          </a:p>
          <a:p>
            <a:pPr lvl="2"/>
            <a:r>
              <a:rPr lang="en-US"/>
              <a:t>Third level 20pt</a:t>
            </a:r>
          </a:p>
          <a:p>
            <a:pPr lvl="3"/>
            <a:r>
              <a:rPr lang="en-US"/>
              <a:t>Fourth level 18pt</a:t>
            </a:r>
          </a:p>
          <a:p>
            <a:pPr lvl="4"/>
            <a:r>
              <a:rPr lang="en-US"/>
              <a:t>Fifth level 18pt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A51E00B-3AD2-4131-A1AF-268183551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BAA4F-3169-4083-866F-71669DE39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89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955A4F-550F-4A7C-B3D6-858C08635D4C}"/>
              </a:ext>
            </a:extLst>
          </p:cNvPr>
          <p:cNvSpPr/>
          <p:nvPr/>
        </p:nvSpPr>
        <p:spPr>
          <a:xfrm>
            <a:off x="3859613" y="985313"/>
            <a:ext cx="4918900" cy="3035236"/>
          </a:xfrm>
          <a:custGeom>
            <a:avLst/>
            <a:gdLst>
              <a:gd name="connsiteX0" fmla="*/ 0 w 4918900"/>
              <a:gd name="connsiteY0" fmla="*/ 0 h 3035236"/>
              <a:gd name="connsiteX1" fmla="*/ 4918901 w 4918900"/>
              <a:gd name="connsiteY1" fmla="*/ 0 h 3035236"/>
              <a:gd name="connsiteX2" fmla="*/ 4918901 w 4918900"/>
              <a:gd name="connsiteY2" fmla="*/ 3035237 h 3035236"/>
              <a:gd name="connsiteX3" fmla="*/ 0 w 4918900"/>
              <a:gd name="connsiteY3" fmla="*/ 3035237 h 30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8900" h="3035236">
                <a:moveTo>
                  <a:pt x="0" y="0"/>
                </a:moveTo>
                <a:lnTo>
                  <a:pt x="4918901" y="0"/>
                </a:lnTo>
                <a:lnTo>
                  <a:pt x="4918901" y="3035237"/>
                </a:lnTo>
                <a:lnTo>
                  <a:pt x="0" y="303523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4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8755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B8772-B000-40EC-8AE7-3AA41499E64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89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20pt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3034-F9EC-4A95-91E0-2E80197493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98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Headings/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20pt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5F1A8-92F0-48CE-B27D-E2B7EE762F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9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974BDB1-DA1D-43EC-81BC-66135DB7B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20pt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E860E3B-7BAE-4917-8F29-26AFBD0E7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D7C41-6360-43FF-A192-982014655EF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4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0" y="3145138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3000718-AD47-4F1E-8F71-56356C940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BF3E00-F066-4583-A5B1-87DD19666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650FA89-A64B-4802-B6DF-D1844A843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20pt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B1DD8-C71C-4D65-A58A-0A9A86DCED8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6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7988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899"/>
            <a:ext cx="1985504" cy="1971541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j-lt"/>
              </a:defRPr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7676F53-2AF5-4F44-9119-3C3347D1D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8D97977-AAE6-4533-93CA-ADE704E9F4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20pt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3E087-C0E5-4045-83EC-D0F38053E0B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4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4-Box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4655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17351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0047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2743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4653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350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0047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2742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10CF55-0D9B-41F8-8D1E-8BA74BC23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481D5-3713-4165-990F-CD2E7B955A0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6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6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lIns="91440" tIns="0"/>
          <a:lstStyle>
            <a:lvl1pPr marL="0" indent="0">
              <a:buNone/>
              <a:defRPr sz="1800" b="0"/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 21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 21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 21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 21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 21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 21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D665DCA-734C-4077-92CB-D7A9FCD67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474A-8A06-4078-BEBB-EBDCDD30231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FEF6117-B6D9-4841-8EFA-DF78BCFA9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415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90B0A6BB-BC70-4436-B334-35CF914D17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EA23CA56-3568-4982-84E5-176DE32541C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E019EA7-B58E-4B17-A663-2E8CCD7015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9A57066F-5BF5-43F7-A9DA-1788B5511DA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EA5F90EC-FB85-4041-85C1-409768D3A0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45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-Team 6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2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 21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 21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 21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 21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6DA3268F-5CC4-7E4D-879D-3A3F1FBF6B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 21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855592D2-902A-1146-B433-6648BEC8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4389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 21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748F9AD-5F56-42EC-9922-780EBA443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2" name="GTS_WH" descr="Accenture Greater Than symbol in white">
            <a:extLst>
              <a:ext uri="{FF2B5EF4-FFF2-40B4-BE49-F238E27FC236}">
                <a16:creationId xmlns:a16="http://schemas.microsoft.com/office/drawing/2014/main" id="{B49891DC-D80E-4D1B-961E-1B567E0E453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FB076-B311-496F-8C11-2C54B06FBB3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199DF3DD-2E34-4D79-8E11-12CE813E73F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100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FCD1A94-A214-4264-842C-B5DA710C1F3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95C1CB4-E517-4380-8170-E8C0CA787F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6AFBE91E-BB56-4FAF-ADEB-859CA86F829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15D78B8A-7ECF-44EE-A95F-FBD072A688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F2F64C30-F694-4DC6-AAED-5ECA99ECCF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29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8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3"/>
            <a:ext cx="3540355" cy="50166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Place text here, use indent to access other levels 20pt</a:t>
            </a:r>
          </a:p>
          <a:p>
            <a:pPr lvl="1"/>
            <a:r>
              <a:rPr lang="en-GB"/>
              <a:t>Second level 20pt</a:t>
            </a:r>
          </a:p>
          <a:p>
            <a:pPr lvl="2"/>
            <a:r>
              <a:rPr lang="en-GB"/>
              <a:t>Third level 20pt</a:t>
            </a:r>
          </a:p>
          <a:p>
            <a:pPr lvl="3"/>
            <a:r>
              <a:rPr lang="en-GB"/>
              <a:t>Fourth level 18pt</a:t>
            </a:r>
          </a:p>
          <a:p>
            <a:pPr lvl="4"/>
            <a:r>
              <a:rPr lang="en-GB"/>
              <a:t>Fifth level 18pt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0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1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43053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2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2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3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4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3055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305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5822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98233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70644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43055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A671D4FB-2F86-4AF3-89D0-D61D54378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014D8-C563-4003-8EBC-A9F6EE68BA6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559D4A6-A7D1-4EAE-87E5-EB8A4B73E54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25822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564E037C-8888-4DE6-88C4-A629CBF5F3A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98233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1DD1D133-7281-4297-B58B-4683B9743A5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270644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4D49677A-CABE-49CD-A2EE-9EC21E15DF2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0243055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E46B730A-2104-4381-A7F8-6A08201D7F9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325822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15BD8921-64C2-47AC-9DE2-E4DFFCBF7C6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9823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3EF9A07C-1758-4B3E-A1CD-67412E56BBF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70644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25D8A2F3-A845-4271-8B71-45408EF9F6C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24305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9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7BB8C-ECFD-4CFE-98D8-219F146C3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6433" y="0"/>
            <a:ext cx="9315571" cy="5837236"/>
          </a:xfrm>
          <a:custGeom>
            <a:avLst/>
            <a:gdLst>
              <a:gd name="connsiteX0" fmla="*/ 516708 w 9315571"/>
              <a:gd name="connsiteY0" fmla="*/ 0 h 5837236"/>
              <a:gd name="connsiteX1" fmla="*/ 9315570 w 9315571"/>
              <a:gd name="connsiteY1" fmla="*/ 0 h 5837236"/>
              <a:gd name="connsiteX2" fmla="*/ 9315571 w 9315571"/>
              <a:gd name="connsiteY2" fmla="*/ 3567679 h 5837236"/>
              <a:gd name="connsiteX3" fmla="*/ 8683739 w 9315571"/>
              <a:gd name="connsiteY3" fmla="*/ 4929181 h 5837236"/>
              <a:gd name="connsiteX4" fmla="*/ 7960643 w 9315571"/>
              <a:gd name="connsiteY4" fmla="*/ 5437358 h 5837236"/>
              <a:gd name="connsiteX5" fmla="*/ 3523833 w 9315571"/>
              <a:gd name="connsiteY5" fmla="*/ 5833773 h 5837236"/>
              <a:gd name="connsiteX6" fmla="*/ 2722239 w 9315571"/>
              <a:gd name="connsiteY6" fmla="*/ 5461749 h 5837236"/>
              <a:gd name="connsiteX7" fmla="*/ 160496 w 9315571"/>
              <a:gd name="connsiteY7" fmla="*/ 1817686 h 5837236"/>
              <a:gd name="connsiteX8" fmla="*/ 81750 w 9315571"/>
              <a:gd name="connsiteY8" fmla="*/ 937409 h 58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5571" h="5837236">
                <a:moveTo>
                  <a:pt x="516708" y="0"/>
                </a:moveTo>
                <a:lnTo>
                  <a:pt x="9315570" y="0"/>
                </a:lnTo>
                <a:lnTo>
                  <a:pt x="9315571" y="3567679"/>
                </a:lnTo>
                <a:lnTo>
                  <a:pt x="8683739" y="4929181"/>
                </a:lnTo>
                <a:cubicBezTo>
                  <a:pt x="8551054" y="5214676"/>
                  <a:pt x="8274215" y="5409257"/>
                  <a:pt x="7960643" y="5437358"/>
                </a:cubicBezTo>
                <a:lnTo>
                  <a:pt x="3523833" y="5833773"/>
                </a:lnTo>
                <a:cubicBezTo>
                  <a:pt x="3210582" y="5861700"/>
                  <a:pt x="2903372" y="5719218"/>
                  <a:pt x="2722239" y="5461749"/>
                </a:cubicBezTo>
                <a:lnTo>
                  <a:pt x="160496" y="1817686"/>
                </a:lnTo>
                <a:cubicBezTo>
                  <a:pt x="-20639" y="1560216"/>
                  <a:pt x="-50690" y="1222980"/>
                  <a:pt x="81750" y="937409"/>
                </a:cubicBezTo>
                <a:close/>
              </a:path>
            </a:pathLst>
          </a:cu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E3152E8-60EE-441F-972A-0080714F0494}"/>
              </a:ext>
            </a:extLst>
          </p:cNvPr>
          <p:cNvSpPr/>
          <p:nvPr userDrawn="1"/>
        </p:nvSpPr>
        <p:spPr>
          <a:xfrm rot="1454270">
            <a:off x="2230250" y="-2196994"/>
            <a:ext cx="10726000" cy="8818272"/>
          </a:xfrm>
          <a:custGeom>
            <a:avLst/>
            <a:gdLst>
              <a:gd name="connsiteX0" fmla="*/ 11842 w 9499701"/>
              <a:gd name="connsiteY0" fmla="*/ 3612155 h 7810084"/>
              <a:gd name="connsiteX1" fmla="*/ 8035078 w 9499701"/>
              <a:gd name="connsiteY1" fmla="*/ 0 h 7810084"/>
              <a:gd name="connsiteX2" fmla="*/ 9499701 w 9499701"/>
              <a:gd name="connsiteY2" fmla="*/ 3253185 h 7810084"/>
              <a:gd name="connsiteX3" fmla="*/ 9482496 w 9499701"/>
              <a:gd name="connsiteY3" fmla="*/ 4754052 h 7810084"/>
              <a:gd name="connsiteX4" fmla="*/ 9031761 w 9499701"/>
              <a:gd name="connsiteY4" fmla="*/ 5514282 h 7810084"/>
              <a:gd name="connsiteX5" fmla="*/ 5148798 w 9499701"/>
              <a:gd name="connsiteY5" fmla="*/ 7697175 h 7810084"/>
              <a:gd name="connsiteX6" fmla="*/ 4265140 w 9499701"/>
              <a:gd name="connsiteY6" fmla="*/ 7687020 h 7810084"/>
              <a:gd name="connsiteX7" fmla="*/ 433236 w 9499701"/>
              <a:gd name="connsiteY7" fmla="*/ 5415844 h 7810084"/>
              <a:gd name="connsiteX8" fmla="*/ 56 w 9499701"/>
              <a:gd name="connsiteY8" fmla="*/ 4645492 h 78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9701" h="7810084">
                <a:moveTo>
                  <a:pt x="11842" y="3612155"/>
                </a:moveTo>
                <a:lnTo>
                  <a:pt x="8035078" y="0"/>
                </a:lnTo>
                <a:lnTo>
                  <a:pt x="9499701" y="3253185"/>
                </a:lnTo>
                <a:lnTo>
                  <a:pt x="9482496" y="4754052"/>
                </a:lnTo>
                <a:cubicBezTo>
                  <a:pt x="9478711" y="5068851"/>
                  <a:pt x="9306156" y="5359929"/>
                  <a:pt x="9031761" y="5514282"/>
                </a:cubicBezTo>
                <a:lnTo>
                  <a:pt x="5148798" y="7697175"/>
                </a:lnTo>
                <a:cubicBezTo>
                  <a:pt x="4874625" y="7851238"/>
                  <a:pt x="4536003" y="7847433"/>
                  <a:pt x="4265140" y="7687020"/>
                </a:cubicBezTo>
                <a:lnTo>
                  <a:pt x="433236" y="5415844"/>
                </a:lnTo>
                <a:cubicBezTo>
                  <a:pt x="162370" y="5255431"/>
                  <a:pt x="-3475" y="4960259"/>
                  <a:pt x="56" y="4645492"/>
                </a:cubicBezTo>
                <a:close/>
              </a:path>
            </a:pathLst>
          </a:custGeom>
          <a:noFill/>
          <a:ln w="158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A3002-3602-41BE-B96C-D98421A4FD08}"/>
              </a:ext>
            </a:extLst>
          </p:cNvPr>
          <p:cNvSpPr/>
          <p:nvPr userDrawn="1"/>
        </p:nvSpPr>
        <p:spPr>
          <a:xfrm>
            <a:off x="381000" y="3718560"/>
            <a:ext cx="960120" cy="1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8033AD-EFD8-40DA-BBB5-6FBAC12D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76261"/>
            <a:ext cx="2943613" cy="88696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24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"/>
            <a:ext cx="6096000" cy="6857999"/>
          </a:xfrm>
          <a:solidFill>
            <a:schemeClr val="bg1">
              <a:lumMod val="95000"/>
            </a:schemeClr>
          </a:solidFill>
        </p:spPr>
        <p:txBody>
          <a:bodyPr tIns="548640" anchor="t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add, then ‘Send to Back’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3010"/>
            <a:ext cx="191087" cy="20134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F384B1D-1AA1-4DD2-A317-08008594F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267634"/>
            <a:ext cx="5330952" cy="304426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/>
            </a:lvl2pPr>
            <a:lvl3pPr marL="457200">
              <a:buFont typeface="Arial" panose="020B0503030202060203" pitchFamily="34" charset="0"/>
              <a:buChar char="–"/>
              <a:defRPr sz="1800"/>
            </a:lvl3pPr>
            <a:lvl4pPr marL="685800">
              <a:buFont typeface="Arial" panose="020B0604020202020204" pitchFamily="34" charset="0"/>
              <a:buChar char="•"/>
              <a:defRPr sz="1600"/>
            </a:lvl4pPr>
            <a:lvl5pPr marL="914400">
              <a:buFont typeface="Arial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</a:t>
            </a:r>
            <a:r>
              <a:rPr lang="en-GB"/>
              <a:t>here in GT Sectra Fine </a:t>
            </a:r>
            <a:r>
              <a:rPr lang="en-GB" err="1"/>
              <a:t>Rg</a:t>
            </a:r>
            <a:r>
              <a:rPr lang="en-GB"/>
              <a:t> 24pt</a:t>
            </a:r>
            <a:r>
              <a:rPr lang="en-US"/>
              <a:t>, indent for other levels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2778-1AEF-4134-970E-9AB430A52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383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6096024" cy="6309361"/>
          </a:xfrm>
          <a:solidFill>
            <a:schemeClr val="tx1">
              <a:lumMod val="95000"/>
            </a:schemeClr>
          </a:solidFill>
        </p:spPr>
        <p:txBody>
          <a:bodyPr lIns="0" tIns="210312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09360"/>
            <a:ext cx="121920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9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567C369-8A33-4851-8646-E53D6E8D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2B8317-AACA-4DC7-AD68-8986DF629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7" y="3264586"/>
            <a:ext cx="5330952" cy="30473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457200">
              <a:buFont typeface="Arial" panose="020B0503030202060203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6858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914400">
              <a:buFont typeface="Arial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sub-headline </a:t>
            </a:r>
            <a:r>
              <a:rPr lang="en-GB"/>
              <a:t>here in GT Sectra Fine </a:t>
            </a:r>
            <a:r>
              <a:rPr lang="en-GB" err="1"/>
              <a:t>Rg</a:t>
            </a:r>
            <a:r>
              <a:rPr lang="en-GB"/>
              <a:t> 24pt</a:t>
            </a:r>
            <a:r>
              <a:rPr lang="en-US"/>
              <a:t>, indent for other levels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12" name="GTS_WH" descr="Accenture Greater Than symbol in white">
            <a:extLst>
              <a:ext uri="{FF2B5EF4-FFF2-40B4-BE49-F238E27FC236}">
                <a16:creationId xmlns:a16="http://schemas.microsoft.com/office/drawing/2014/main" id="{9742AFA2-2F86-4FC9-AB33-FE5A8DC3B4C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1D8E5-ED70-409D-A4B1-635A02DFE5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62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9128CE8F-D41A-47B9-921B-C6C1790F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839" y="943234"/>
            <a:ext cx="4191000" cy="497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6E6C-6576-4BA5-948F-BD9FE24FA0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2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17B10-543D-46E3-A5E7-CA1C578F6F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79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F1C6BE-E6FE-4BD6-8477-A09403EEE56E}"/>
              </a:ext>
            </a:extLst>
          </p:cNvPr>
          <p:cNvSpPr/>
          <p:nvPr userDrawn="1"/>
        </p:nvSpPr>
        <p:spPr bwMode="white">
          <a:xfrm>
            <a:off x="-10" y="-3"/>
            <a:ext cx="6096008" cy="631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C315915-FC9E-0942-980E-6C0E99FEA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986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 24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92" y="0"/>
            <a:ext cx="6096008" cy="6311900"/>
          </a:xfrm>
          <a:solidFill>
            <a:schemeClr val="bg1">
              <a:lumMod val="95000"/>
            </a:schemeClr>
          </a:solidFill>
        </p:spPr>
        <p:txBody>
          <a:bodyPr tIns="45720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D7539E0-EC97-4984-8CDD-85CC949B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C8D0A-C37D-4D9A-9703-8A0AFB18570C}"/>
              </a:ext>
            </a:extLst>
          </p:cNvPr>
          <p:cNvCxnSpPr>
            <a:cxnSpLocks/>
          </p:cNvCxnSpPr>
          <p:nvPr userDrawn="1"/>
        </p:nvCxnSpPr>
        <p:spPr>
          <a:xfrm>
            <a:off x="0" y="3155950"/>
            <a:ext cx="60960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8992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1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8992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E5BBCC-C957-48B6-99B6-EF1F3E80F622}"/>
              </a:ext>
            </a:extLst>
          </p:cNvPr>
          <p:cNvCxnSpPr>
            <a:cxnSpLocks/>
          </p:cNvCxnSpPr>
          <p:nvPr userDrawn="1"/>
        </p:nvCxnSpPr>
        <p:spPr>
          <a:xfrm>
            <a:off x="3047998" y="-2"/>
            <a:ext cx="0" cy="63119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4EF33C-E010-4503-AC38-BB48E62572E9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5FC8104-48E6-B248-8FB6-974B5ABAE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8992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 24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7C860B3-C7A0-E840-9D83-305F73920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86" y="4646021"/>
            <a:ext cx="2285996" cy="1665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 24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559DD1F-A98C-F14E-95DC-32EC94775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8992" y="4646020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 24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3B3ABE64-A2B2-4267-83DE-C2D34905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19" name="Picture 18" descr="Accenture Greater Than symbol in white">
            <a:extLst>
              <a:ext uri="{FF2B5EF4-FFF2-40B4-BE49-F238E27FC236}">
                <a16:creationId xmlns:a16="http://schemas.microsoft.com/office/drawing/2014/main" id="{E8781F80-F3D9-42F9-B6EE-F6DC303E0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306F6-3D4B-4153-AFB5-695424B80AC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35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B918B6-32FF-4857-A645-C1032AFA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5333969" cy="239395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 bwMode="white">
          <a:xfrm>
            <a:off x="9144056" y="3155948"/>
            <a:ext cx="3047944" cy="3155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 bwMode="white"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76" y="-1"/>
            <a:ext cx="3048024" cy="3151189"/>
          </a:xfrm>
          <a:solidFill>
            <a:schemeClr val="bg1">
              <a:lumMod val="95000"/>
            </a:schemeClr>
          </a:solidFill>
        </p:spPr>
        <p:txBody>
          <a:bodyPr t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</a:t>
            </a:r>
          </a:p>
          <a:p>
            <a:r>
              <a:rPr lang="en-GB"/>
              <a:t>or click icon to add</a:t>
            </a:r>
            <a:endParaRPr lang="en-US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1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 20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 20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5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 20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3155942"/>
            <a:ext cx="3048000" cy="3155958"/>
          </a:xfrm>
          <a:solidFill>
            <a:schemeClr val="bg1">
              <a:lumMod val="95000"/>
            </a:schemeClr>
          </a:solidFill>
        </p:spPr>
        <p:txBody>
          <a:bodyPr vert="horz" lIns="0" tIns="274320" rIns="0" bIns="0" rtlCol="0" anchor="t">
            <a:noAutofit/>
          </a:bodyPr>
          <a:lstStyle>
            <a:lvl1pPr marL="0" indent="0" algn="ctr">
              <a:buNone/>
              <a:defRPr lang="en-US" sz="1400" dirty="0"/>
            </a:lvl1pPr>
          </a:lstStyle>
          <a:p>
            <a:pPr marL="228600" lvl="0" indent="-228600" algn="ctr"/>
            <a:r>
              <a:rPr lang="en-GB"/>
              <a:t>Drag picture to placeholder </a:t>
            </a:r>
          </a:p>
          <a:p>
            <a:pPr marL="228600" lvl="0" indent="-228600" algn="ctr"/>
            <a:r>
              <a:rPr lang="en-GB"/>
              <a:t>or click icon to add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66279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headline20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72DDB3A-459D-40AA-A5E7-DDCDD2DEA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23" name="Picture 22" descr="Accenture Greater Than symbol in white">
            <a:extLst>
              <a:ext uri="{FF2B5EF4-FFF2-40B4-BE49-F238E27FC236}">
                <a16:creationId xmlns:a16="http://schemas.microsoft.com/office/drawing/2014/main" id="{78774BCE-242F-4FF9-9C01-D01B97743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B33BA-8B14-4BE4-8987-4DD49076348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56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centure Gradient Dark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310B6FD-F7E2-4120-A2CE-22852AAA9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2FF57A0A-C5DD-42B6-8DD3-E5EA041C72D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1A683-09B8-4B7C-917B-D192D06BB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91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D8DCD-E7C3-4F1A-8A48-31319650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B0B0C095-6C73-4899-AD8E-8F75768CF51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FE70C-67B2-45BA-88F7-45C14692F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53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AD31DD4-2506-4E03-897C-F4C8C020F0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 54pt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A2CFACC-0767-48E1-9FD9-763E5025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GTS_WH" descr="Accenture Greater Than symbol in white">
            <a:extLst>
              <a:ext uri="{FF2B5EF4-FFF2-40B4-BE49-F238E27FC236}">
                <a16:creationId xmlns:a16="http://schemas.microsoft.com/office/drawing/2014/main" id="{AE479463-B4C9-4B9A-BE8B-62B5B9CF007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BAA91-4288-4230-8881-E1D51DEB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1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0EAEA1-D575-4107-8AFC-0CAE2D4FB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A237C-DB73-401B-BD5B-B8B913323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4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tings Slide - 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7BB8C-ECFD-4CFE-98D8-219F146C3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8461" y="0"/>
            <a:ext cx="9273540" cy="5837236"/>
          </a:xfrm>
          <a:custGeom>
            <a:avLst/>
            <a:gdLst>
              <a:gd name="connsiteX0" fmla="*/ 516708 w 9315571"/>
              <a:gd name="connsiteY0" fmla="*/ 0 h 5837236"/>
              <a:gd name="connsiteX1" fmla="*/ 9315570 w 9315571"/>
              <a:gd name="connsiteY1" fmla="*/ 0 h 5837236"/>
              <a:gd name="connsiteX2" fmla="*/ 9315571 w 9315571"/>
              <a:gd name="connsiteY2" fmla="*/ 3567679 h 5837236"/>
              <a:gd name="connsiteX3" fmla="*/ 8683739 w 9315571"/>
              <a:gd name="connsiteY3" fmla="*/ 4929181 h 5837236"/>
              <a:gd name="connsiteX4" fmla="*/ 7960643 w 9315571"/>
              <a:gd name="connsiteY4" fmla="*/ 5437358 h 5837236"/>
              <a:gd name="connsiteX5" fmla="*/ 3523833 w 9315571"/>
              <a:gd name="connsiteY5" fmla="*/ 5833773 h 5837236"/>
              <a:gd name="connsiteX6" fmla="*/ 2722239 w 9315571"/>
              <a:gd name="connsiteY6" fmla="*/ 5461749 h 5837236"/>
              <a:gd name="connsiteX7" fmla="*/ 160496 w 9315571"/>
              <a:gd name="connsiteY7" fmla="*/ 1817686 h 5837236"/>
              <a:gd name="connsiteX8" fmla="*/ 81750 w 9315571"/>
              <a:gd name="connsiteY8" fmla="*/ 937409 h 58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15571" h="5837236">
                <a:moveTo>
                  <a:pt x="516708" y="0"/>
                </a:moveTo>
                <a:lnTo>
                  <a:pt x="9315570" y="0"/>
                </a:lnTo>
                <a:lnTo>
                  <a:pt x="9315571" y="3567679"/>
                </a:lnTo>
                <a:lnTo>
                  <a:pt x="8683739" y="4929181"/>
                </a:lnTo>
                <a:cubicBezTo>
                  <a:pt x="8551054" y="5214676"/>
                  <a:pt x="8274215" y="5409257"/>
                  <a:pt x="7960643" y="5437358"/>
                </a:cubicBezTo>
                <a:lnTo>
                  <a:pt x="3523833" y="5833773"/>
                </a:lnTo>
                <a:cubicBezTo>
                  <a:pt x="3210582" y="5861700"/>
                  <a:pt x="2903372" y="5719218"/>
                  <a:pt x="2722239" y="5461749"/>
                </a:cubicBezTo>
                <a:lnTo>
                  <a:pt x="160496" y="1817686"/>
                </a:lnTo>
                <a:cubicBezTo>
                  <a:pt x="-20639" y="1560216"/>
                  <a:pt x="-50690" y="1222980"/>
                  <a:pt x="81750" y="937409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E3152E8-60EE-441F-972A-0080714F0494}"/>
              </a:ext>
            </a:extLst>
          </p:cNvPr>
          <p:cNvSpPr/>
          <p:nvPr userDrawn="1"/>
        </p:nvSpPr>
        <p:spPr>
          <a:xfrm rot="1454270">
            <a:off x="2230250" y="-2196994"/>
            <a:ext cx="10726000" cy="8818272"/>
          </a:xfrm>
          <a:custGeom>
            <a:avLst/>
            <a:gdLst>
              <a:gd name="connsiteX0" fmla="*/ 11842 w 9499701"/>
              <a:gd name="connsiteY0" fmla="*/ 3612155 h 7810084"/>
              <a:gd name="connsiteX1" fmla="*/ 8035078 w 9499701"/>
              <a:gd name="connsiteY1" fmla="*/ 0 h 7810084"/>
              <a:gd name="connsiteX2" fmla="*/ 9499701 w 9499701"/>
              <a:gd name="connsiteY2" fmla="*/ 3253185 h 7810084"/>
              <a:gd name="connsiteX3" fmla="*/ 9482496 w 9499701"/>
              <a:gd name="connsiteY3" fmla="*/ 4754052 h 7810084"/>
              <a:gd name="connsiteX4" fmla="*/ 9031761 w 9499701"/>
              <a:gd name="connsiteY4" fmla="*/ 5514282 h 7810084"/>
              <a:gd name="connsiteX5" fmla="*/ 5148798 w 9499701"/>
              <a:gd name="connsiteY5" fmla="*/ 7697175 h 7810084"/>
              <a:gd name="connsiteX6" fmla="*/ 4265140 w 9499701"/>
              <a:gd name="connsiteY6" fmla="*/ 7687020 h 7810084"/>
              <a:gd name="connsiteX7" fmla="*/ 433236 w 9499701"/>
              <a:gd name="connsiteY7" fmla="*/ 5415844 h 7810084"/>
              <a:gd name="connsiteX8" fmla="*/ 56 w 9499701"/>
              <a:gd name="connsiteY8" fmla="*/ 4645492 h 78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9701" h="7810084">
                <a:moveTo>
                  <a:pt x="11842" y="3612155"/>
                </a:moveTo>
                <a:lnTo>
                  <a:pt x="8035078" y="0"/>
                </a:lnTo>
                <a:lnTo>
                  <a:pt x="9499701" y="3253185"/>
                </a:lnTo>
                <a:lnTo>
                  <a:pt x="9482496" y="4754052"/>
                </a:lnTo>
                <a:cubicBezTo>
                  <a:pt x="9478711" y="5068851"/>
                  <a:pt x="9306156" y="5359929"/>
                  <a:pt x="9031761" y="5514282"/>
                </a:cubicBezTo>
                <a:lnTo>
                  <a:pt x="5148798" y="7697175"/>
                </a:lnTo>
                <a:cubicBezTo>
                  <a:pt x="4874625" y="7851238"/>
                  <a:pt x="4536003" y="7847433"/>
                  <a:pt x="4265140" y="7687020"/>
                </a:cubicBezTo>
                <a:lnTo>
                  <a:pt x="433236" y="5415844"/>
                </a:lnTo>
                <a:cubicBezTo>
                  <a:pt x="162370" y="5255431"/>
                  <a:pt x="-3475" y="4960259"/>
                  <a:pt x="56" y="4645492"/>
                </a:cubicBezTo>
                <a:close/>
              </a:path>
            </a:pathLst>
          </a:custGeom>
          <a:noFill/>
          <a:ln w="158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A3002-3602-41BE-B96C-D98421A4FD08}"/>
              </a:ext>
            </a:extLst>
          </p:cNvPr>
          <p:cNvSpPr/>
          <p:nvPr userDrawn="1"/>
        </p:nvSpPr>
        <p:spPr>
          <a:xfrm>
            <a:off x="381000" y="3718560"/>
            <a:ext cx="960120" cy="1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8033AD-EFD8-40DA-BBB5-6FBAC12D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76261"/>
            <a:ext cx="2943613" cy="88696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08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20pt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1D62B4-50F4-4143-BFCC-F5508365C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CFBA7-F1B1-4FF3-932C-7525FBDA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6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F2C1-BAA9-4BAD-9934-C110D7303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30600-A2B3-4AAD-808D-56DA9B773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85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: gradient"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F82E940-E7B0-A119-28B0-041715DCE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 rot="5400000">
            <a:off x="2667739" y="-2666263"/>
            <a:ext cx="6857999" cy="1219052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46E4763-F545-C94B-51CE-F4BC514C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969" y="3010439"/>
            <a:ext cx="6793919" cy="1329595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C002026-094D-D1B0-BDA1-62996F2413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4969" y="4464055"/>
            <a:ext cx="6793919" cy="109284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GB"/>
              <a:t>Place subtitle here in </a:t>
            </a:r>
            <a:r>
              <a:rPr lang="en-GB" err="1"/>
              <a:t>Arial</a:t>
            </a:r>
            <a:r>
              <a:rPr lang="en-GB"/>
              <a:t> regular</a:t>
            </a:r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1E81FC3-5B5A-36F1-7992-060E05D477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1950" y="5674232"/>
            <a:ext cx="3816000" cy="634494"/>
          </a:xfrm>
          <a:prstGeom prst="rect">
            <a:avLst/>
          </a:prstGeom>
        </p:spPr>
        <p:txBody>
          <a:bodyPr anchor="b"/>
          <a:lstStyle>
            <a:lvl1pPr marL="0" indent="0" algn="l" defTabSz="914377" rtl="0" eaLnBrk="1" latinLnBrk="0" hangingPunct="1">
              <a:spcAft>
                <a:spcPts val="0"/>
              </a:spcAft>
              <a:buNone/>
              <a:defRPr lang="en-US" sz="1200" b="0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algn="l" defTabSz="914377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377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377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377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6108AED-3E3E-1C9D-6AD6-AB28DC8162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58956" y="6124059"/>
            <a:ext cx="1832894" cy="1846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 defTabSz="914377" rtl="0" eaLnBrk="1" latinLnBrk="0" hangingPunct="1">
              <a:spcAft>
                <a:spcPts val="0"/>
              </a:spcAft>
              <a:buNone/>
              <a:defRPr lang="en-US" sz="12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algn="l" defTabSz="914377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377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377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377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MM.DD.YYYY</a:t>
            </a:r>
          </a:p>
        </p:txBody>
      </p:sp>
      <p:pic>
        <p:nvPicPr>
          <p:cNvPr id="3" name="accenture" descr="accenture logo">
            <a:extLst>
              <a:ext uri="{FF2B5EF4-FFF2-40B4-BE49-F238E27FC236}">
                <a16:creationId xmlns:a16="http://schemas.microsoft.com/office/drawing/2014/main" id="{FF7A765D-4682-9084-D606-70A59390D7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951" y="557588"/>
            <a:ext cx="1243822" cy="3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1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35E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: gradi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blurry background&#10;&#10;AI-generated content may be incorrect.">
            <a:extLst>
              <a:ext uri="{FF2B5EF4-FFF2-40B4-BE49-F238E27FC236}">
                <a16:creationId xmlns:a16="http://schemas.microsoft.com/office/drawing/2014/main" id="{87111667-186F-DD25-9A4B-3608F196AB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5522" y="-2667001"/>
            <a:ext cx="6857998" cy="12192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28B826-EFF3-117E-A205-62F240EBE2CC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182796" y="3776810"/>
            <a:ext cx="5715000" cy="132959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1547BE7-16A3-D21E-ADAC-48D17CDF30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82796" y="5219056"/>
            <a:ext cx="5715000" cy="109284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i="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GB"/>
              <a:t>Place subtitle here in </a:t>
            </a:r>
            <a:r>
              <a:rPr lang="en-GB" err="1"/>
              <a:t>Arial</a:t>
            </a:r>
            <a:r>
              <a:rPr lang="en-GB"/>
              <a:t> regular</a:t>
            </a:r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6C59DBC-B2E5-1892-B37B-68897D1619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9497" y="2433053"/>
            <a:ext cx="1150956" cy="1231106"/>
          </a:xfrm>
        </p:spPr>
        <p:txBody>
          <a:bodyPr wrap="none" anchor="b">
            <a:spAutoFit/>
          </a:bodyPr>
          <a:lstStyle>
            <a:lvl1pPr>
              <a:defRPr sz="8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##</a:t>
            </a:r>
            <a:endParaRPr lang="en-AR"/>
          </a:p>
        </p:txBody>
      </p:sp>
      <p:sp>
        <p:nvSpPr>
          <p:cNvPr id="9" name="GTS_WH">
            <a:extLst>
              <a:ext uri="{FF2B5EF4-FFF2-40B4-BE49-F238E27FC236}">
                <a16:creationId xmlns:a16="http://schemas.microsoft.com/office/drawing/2014/main" id="{08C622A3-6AC3-418E-A8AE-75B117754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white">
          <a:xfrm>
            <a:off x="10499353" y="5752334"/>
            <a:ext cx="509851" cy="559567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93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114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33034-B3B6-981C-8AC2-B9A1023A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60" y="558086"/>
            <a:ext cx="11357865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9689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Header and Conten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E6475EA-05F8-881F-8077-6C5A7024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572600"/>
            <a:ext cx="11084672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D344E3-E54F-25F8-2F2F-980511EB6B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412" y="1371601"/>
            <a:ext cx="11077726" cy="47577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400" b="0" i="0">
                <a:latin typeface="Arial" panose="020B0604020202020204" pitchFamily="34" charset="0"/>
              </a:defRPr>
            </a:lvl1pPr>
            <a:lvl2pPr>
              <a:defRPr sz="1400" b="0" i="0">
                <a:latin typeface="Arial" panose="020B0604020202020204" pitchFamily="34" charset="0"/>
              </a:defRPr>
            </a:lvl2pPr>
            <a:lvl3pPr>
              <a:defRPr sz="1400" b="0" i="0">
                <a:latin typeface="Arial" panose="020B0604020202020204" pitchFamily="34" charset="0"/>
              </a:defRPr>
            </a:lvl3pPr>
            <a:lvl4pPr>
              <a:defRPr sz="1050" b="0" i="0">
                <a:latin typeface="Arial" panose="020B0604020202020204" pitchFamily="34" charset="0"/>
              </a:defRPr>
            </a:lvl4pPr>
            <a:lvl5pPr>
              <a:defRPr sz="1050" b="0" i="0">
                <a:latin typeface="Arial" panose="020B0604020202020204" pitchFamily="34" charset="0"/>
              </a:defRPr>
            </a:lvl5pPr>
            <a:lvl6pPr>
              <a:defRPr sz="1400" b="0" i="0">
                <a:latin typeface="Arial" panose="020B0604020202020204" pitchFamily="34" charset="0"/>
              </a:defRPr>
            </a:lvl6pPr>
            <a:lvl7pPr>
              <a:defRPr sz="1100" b="0" i="0">
                <a:latin typeface="Arial" panose="020B0604020202020204" pitchFamily="34" charset="0"/>
              </a:defRPr>
            </a:lvl7pPr>
            <a:lvl9pPr>
              <a:defRPr sz="1100" b="0" i="0">
                <a:latin typeface="Arial" panose="020B0604020202020204" pitchFamily="34" charset="0"/>
              </a:defRPr>
            </a:lvl9pPr>
          </a:lstStyle>
          <a:p>
            <a:pPr lvl="0"/>
            <a:r>
              <a:rPr lang="en-US"/>
              <a:t>First level (bullet)</a:t>
            </a:r>
          </a:p>
          <a:p>
            <a:pPr lvl="1"/>
            <a:r>
              <a:rPr lang="en-US"/>
              <a:t>Second level (bullet)</a:t>
            </a:r>
          </a:p>
          <a:p>
            <a:pPr lvl="2"/>
            <a:r>
              <a:rPr lang="en-US"/>
              <a:t>Third level (bullet)</a:t>
            </a:r>
          </a:p>
          <a:p>
            <a:pPr lvl="3"/>
            <a:r>
              <a:rPr lang="en-US"/>
              <a:t>Fourth level (bullet)</a:t>
            </a:r>
          </a:p>
          <a:p>
            <a:pPr lvl="4"/>
            <a:r>
              <a:rPr lang="en-US"/>
              <a:t>Fifth level (bullet)</a:t>
            </a:r>
          </a:p>
          <a:p>
            <a:pPr lvl="5"/>
            <a:r>
              <a:rPr lang="en-US"/>
              <a:t>Sixth level (copy)</a:t>
            </a:r>
          </a:p>
          <a:p>
            <a:pPr lvl="6"/>
            <a:r>
              <a:rPr lang="en-US"/>
              <a:t>Seventh level (small copy)</a:t>
            </a:r>
          </a:p>
          <a:p>
            <a:pPr lvl="8"/>
            <a:r>
              <a:rPr lang="en-US"/>
              <a:t>Ninth level (footnotes and citations)</a:t>
            </a:r>
          </a:p>
        </p:txBody>
      </p:sp>
    </p:spTree>
    <p:extLst>
      <p:ext uri="{BB962C8B-B14F-4D97-AF65-F5344CB8AC3E}">
        <p14:creationId xmlns:p14="http://schemas.microsoft.com/office/powerpoint/2010/main" val="1217110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A4FF600-954F-A932-EB0A-7C9AF337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48" y="2187404"/>
            <a:ext cx="3098568" cy="39395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Agenda title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D79A3D-AC3D-4EB4-AFB4-D6CEFA4231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948" y="2745679"/>
            <a:ext cx="3093440" cy="24154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sz="1800"/>
            </a:lvl2pPr>
            <a:lvl3pPr marL="228594">
              <a:buFont typeface="Graphik" panose="020B0604020202020204" pitchFamily="34" charset="0"/>
              <a:buChar char="•"/>
              <a:defRPr sz="1800"/>
            </a:lvl3pPr>
            <a:lvl4pPr marL="457189">
              <a:buFont typeface="Graphik"/>
              <a:buChar char="–"/>
              <a:defRPr sz="1600"/>
            </a:lvl4pPr>
            <a:lvl5pPr marL="685783">
              <a:buFont typeface="Graphik" panose="020B0604020202020204" pitchFamily="34" charset="0"/>
              <a:buChar char="•"/>
              <a:defRPr sz="1600"/>
            </a:lvl5pPr>
          </a:lstStyle>
          <a:p>
            <a:pPr lvl="0"/>
            <a:r>
              <a:rPr lang="en-GB"/>
              <a:t>Place subtitle here in </a:t>
            </a:r>
            <a:r>
              <a:rPr lang="en-GB" err="1"/>
              <a:t>Arial</a:t>
            </a:r>
            <a:r>
              <a:rPr lang="en-GB"/>
              <a:t> regular</a:t>
            </a:r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6241" y="1371602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4" y="1371602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6241" y="1976479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4" y="1976479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241" y="2581358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4" y="2581358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6241" y="3186235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4" y="3186235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6241" y="3791114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4" y="3791114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B70B7DFE-5DE8-0F42-BF3C-DA43110C0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6241" y="4395991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F28AA3EC-0083-2742-A4D0-0B32569FD7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6974" y="4395991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63FCDAD-F7F9-774F-8EC9-A0777820E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241" y="5000870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67" name="Text Placeholder 16">
            <a:extLst>
              <a:ext uri="{FF2B5EF4-FFF2-40B4-BE49-F238E27FC236}">
                <a16:creationId xmlns:a16="http://schemas.microsoft.com/office/drawing/2014/main" id="{D46DA866-B19E-684E-8A23-EEA2954878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6974" y="5000870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E66CCF5-C5F4-5645-A851-E4A7D572FD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6241" y="5605747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69" name="Text Placeholder 18">
            <a:extLst>
              <a:ext uri="{FF2B5EF4-FFF2-40B4-BE49-F238E27FC236}">
                <a16:creationId xmlns:a16="http://schemas.microsoft.com/office/drawing/2014/main" id="{A4A135E2-DF01-5543-BA57-DFBCCC446A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6974" y="5605747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17231" y="1371602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86" name="Text Placeholder 20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63" y="1371602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5" name="Text Placeholder 21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17231" y="1976479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87" name="Text Placeholder 22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63" y="1976479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6" name="Text Placeholder 23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17231" y="2581358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88" name="Text Placeholder 24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63" y="2581358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7" name="Text Placeholder 25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17231" y="3186235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89" name="Text Placeholder 26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63" y="3186235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8" name="Text Placeholder 2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17231" y="3791114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0" name="Text Placeholder 28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63" y="3791114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9" name="Text Placeholder 29">
            <a:extLst>
              <a:ext uri="{FF2B5EF4-FFF2-40B4-BE49-F238E27FC236}">
                <a16:creationId xmlns:a16="http://schemas.microsoft.com/office/drawing/2014/main" id="{2DD1FA43-908E-6A4A-8D78-19F781C138B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17231" y="4395991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1" name="Text Placeholder 30">
            <a:extLst>
              <a:ext uri="{FF2B5EF4-FFF2-40B4-BE49-F238E27FC236}">
                <a16:creationId xmlns:a16="http://schemas.microsoft.com/office/drawing/2014/main" id="{8D7A3AD2-4413-D941-B944-D1D235AC66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7963" y="4395991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100" name="Text Placeholder 31">
            <a:extLst>
              <a:ext uri="{FF2B5EF4-FFF2-40B4-BE49-F238E27FC236}">
                <a16:creationId xmlns:a16="http://schemas.microsoft.com/office/drawing/2014/main" id="{B42DF6FB-CEA5-344B-B42D-A5B8AF0712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17231" y="5000870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2" name="Text Placeholder 32">
            <a:extLst>
              <a:ext uri="{FF2B5EF4-FFF2-40B4-BE49-F238E27FC236}">
                <a16:creationId xmlns:a16="http://schemas.microsoft.com/office/drawing/2014/main" id="{F5014509-24B5-6040-8686-31A95601E0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7963" y="5000870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101" name="Text Placeholder 33">
            <a:extLst>
              <a:ext uri="{FF2B5EF4-FFF2-40B4-BE49-F238E27FC236}">
                <a16:creationId xmlns:a16="http://schemas.microsoft.com/office/drawing/2014/main" id="{DD7618EA-1B4E-9D4F-BE9D-ED39BC2637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17231" y="5605747"/>
            <a:ext cx="405128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3" name="Text Placeholder 34">
            <a:extLst>
              <a:ext uri="{FF2B5EF4-FFF2-40B4-BE49-F238E27FC236}">
                <a16:creationId xmlns:a16="http://schemas.microsoft.com/office/drawing/2014/main" id="{02B9D5CB-DA36-724C-A996-6331344816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57963" y="5605747"/>
            <a:ext cx="2783175" cy="485340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0"/>
              </a:spcAft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2EABDE-2DC7-B441-8D65-EC926DD10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045241" y="1371603"/>
            <a:ext cx="0" cy="471948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749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numbered bullets light mo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215616-27C6-76EE-5488-166BFD01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572600"/>
            <a:ext cx="11084672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2419F48-27CD-9483-1EC7-3FB199CA40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7213" y="1866147"/>
            <a:ext cx="1163099" cy="393954"/>
          </a:xfrm>
        </p:spPr>
        <p:txBody>
          <a:bodyPr/>
          <a:lstStyle>
            <a:lvl1pPr>
              <a:defRPr lang="en-AR" sz="1600" b="1" i="0" kern="120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AR"/>
              <a:t>##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7491F38-EA5D-D7B9-CAB2-157B785C3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68842" y="1866147"/>
            <a:ext cx="3226642" cy="48534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0"/>
              </a:spcAft>
              <a:buNone/>
              <a:defRPr lang="en-US" sz="1200" b="0" i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70E8484-BCCD-6724-FC4D-BC84FAAE73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7213" y="2917024"/>
            <a:ext cx="1163099" cy="393954"/>
          </a:xfrm>
        </p:spPr>
        <p:txBody>
          <a:bodyPr/>
          <a:lstStyle>
            <a:lvl1pPr>
              <a:defRPr lang="en-AR" sz="1600" b="1" i="0" kern="120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AR"/>
              <a:t>##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88AF1FA-5C2F-7A4F-3490-6716382D7C6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68842" y="2917024"/>
            <a:ext cx="3226642" cy="48534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0"/>
              </a:spcAft>
              <a:buNone/>
              <a:defRPr lang="en-US" sz="1200" b="0" i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0C38646-2C59-7604-F628-AACD4C03C39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7213" y="3967901"/>
            <a:ext cx="1163099" cy="393954"/>
          </a:xfrm>
        </p:spPr>
        <p:txBody>
          <a:bodyPr/>
          <a:lstStyle>
            <a:lvl1pPr>
              <a:defRPr lang="en-AR" sz="1600" b="1" i="0" kern="120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AR"/>
              <a:t>##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AC48787-061F-65B7-CA0E-CA985E032C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68842" y="3967901"/>
            <a:ext cx="3226642" cy="48534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0"/>
              </a:spcAft>
              <a:buNone/>
              <a:defRPr lang="en-US" sz="1200" b="0" i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6C40C10B-9AA5-FB91-4468-195612A4AAB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57213" y="5021786"/>
            <a:ext cx="1163099" cy="393954"/>
          </a:xfrm>
        </p:spPr>
        <p:txBody>
          <a:bodyPr/>
          <a:lstStyle>
            <a:lvl1pPr>
              <a:defRPr lang="en-AR" sz="1600" b="1" i="0" kern="120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AR"/>
              <a:t>##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1860888-916F-055D-8C9B-DC5AE56B0E7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968842" y="5021786"/>
            <a:ext cx="3226642" cy="48534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0"/>
              </a:spcAft>
              <a:buNone/>
              <a:defRPr lang="en-US" sz="1200" b="0" i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AFE20C7-1104-B877-56C6-12779547D5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3579" y="1866147"/>
            <a:ext cx="1163099" cy="393954"/>
          </a:xfrm>
        </p:spPr>
        <p:txBody>
          <a:bodyPr/>
          <a:lstStyle>
            <a:lvl1pPr>
              <a:defRPr lang="en-AR" sz="1600" b="1" i="0" kern="120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AR"/>
              <a:t>##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8345CBF-50C2-FB65-17ED-3D6DA4271A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5208" y="1866147"/>
            <a:ext cx="3226642" cy="48534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0"/>
              </a:spcAft>
              <a:buNone/>
              <a:defRPr lang="en-US" sz="1200" b="0" i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98D04DC-A35C-18BC-A09D-06ED6125A3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3579" y="2917024"/>
            <a:ext cx="1163099" cy="393954"/>
          </a:xfrm>
        </p:spPr>
        <p:txBody>
          <a:bodyPr/>
          <a:lstStyle>
            <a:lvl1pPr>
              <a:defRPr lang="en-AR" sz="1600" b="1" i="0" kern="120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AR"/>
              <a:t>##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F859FF9-60D5-2DBD-4D3D-49BD3A4EC22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65208" y="2917024"/>
            <a:ext cx="3226642" cy="48534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0"/>
              </a:spcAft>
              <a:buNone/>
              <a:defRPr lang="en-US" sz="1200" b="0" i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9BE62818-1BA0-8973-B3E1-B2AA7A6835E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53579" y="3967901"/>
            <a:ext cx="1163099" cy="393954"/>
          </a:xfrm>
        </p:spPr>
        <p:txBody>
          <a:bodyPr/>
          <a:lstStyle>
            <a:lvl1pPr>
              <a:defRPr lang="en-AR" sz="1600" b="1" i="0" kern="120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AR"/>
              <a:t>##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8AF3CEC-3718-6D4C-CF1D-F7582BAC713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765208" y="3967901"/>
            <a:ext cx="3226642" cy="48534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0"/>
              </a:spcAft>
              <a:buNone/>
              <a:defRPr lang="en-US" sz="1200" b="0" i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E3CD5EEB-45B3-CF04-96A5-62C5367B83C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53579" y="5021786"/>
            <a:ext cx="1163099" cy="393954"/>
          </a:xfrm>
        </p:spPr>
        <p:txBody>
          <a:bodyPr/>
          <a:lstStyle>
            <a:lvl1pPr>
              <a:defRPr lang="en-AR" sz="1600" b="1" i="0" kern="120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AR"/>
              <a:t>##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E87FBBF5-4C4B-2BA9-7671-182C65D1DBA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765208" y="5021786"/>
            <a:ext cx="3226642" cy="485340"/>
          </a:xfrm>
          <a:prstGeom prst="rect">
            <a:avLst/>
          </a:prstGeom>
        </p:spPr>
        <p:txBody>
          <a:bodyPr anchor="t"/>
          <a:lstStyle>
            <a:lvl1pPr>
              <a:spcAft>
                <a:spcPts val="0"/>
              </a:spcAft>
              <a:buNone/>
              <a:defRPr lang="en-US" sz="1200" b="0" i="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840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39FCDF-0209-75C7-EEFD-72F454BE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61" y="558086"/>
            <a:ext cx="11075678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798FE22-CDE6-88FF-ACBC-FD9C36E03D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349" y="1341439"/>
            <a:ext cx="2329381" cy="47879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7CBA93D-A16D-15A7-59FB-5DA53C303F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59509" y="4791684"/>
            <a:ext cx="1913607" cy="1299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sz="1200" b="0" i="0">
                <a:latin typeface="Arial" panose="020B0604020202020204" pitchFamily="34" charset="0"/>
              </a:defRPr>
            </a:lvl2pPr>
            <a:lvl3pPr marL="16933" indent="0">
              <a:buNone/>
              <a:tabLst/>
              <a:defRPr sz="1200" b="0" i="0">
                <a:latin typeface="Graphik" panose="020B0503030202060203" pitchFamily="34" charset="77"/>
              </a:defRPr>
            </a:lvl3pPr>
            <a:lvl4pPr marL="16933" indent="0">
              <a:buNone/>
              <a:tabLst/>
              <a:defRPr sz="1050" b="0" i="0">
                <a:latin typeface="Graphik" panose="020B0503030202060203" pitchFamily="34" charset="77"/>
              </a:defRPr>
            </a:lvl4pPr>
            <a:lvl5pPr marL="16933" indent="0">
              <a:buNone/>
              <a:tabLst/>
              <a:defRPr sz="1050" b="0" i="0">
                <a:latin typeface="Graphik" panose="020B0503030202060203" pitchFamily="34" charset="77"/>
              </a:defRPr>
            </a:lvl5pPr>
            <a:lvl6pPr>
              <a:defRPr sz="1200" b="0" i="0">
                <a:latin typeface="Graphik" panose="020B0503030202060203" pitchFamily="34" charset="77"/>
              </a:defRPr>
            </a:lvl6pPr>
            <a:lvl7pPr>
              <a:defRPr sz="1050" b="0" i="0">
                <a:latin typeface="Graphik" panose="020B0503030202060203" pitchFamily="34" charset="77"/>
              </a:defRPr>
            </a:lvl7pPr>
            <a:lvl9pPr>
              <a:defRPr sz="1050" b="0" i="0">
                <a:latin typeface="Graphik" panose="020B0503030202060203" pitchFamily="34" charset="77"/>
              </a:defRPr>
            </a:lvl9pPr>
          </a:lstStyle>
          <a:p>
            <a:pPr lvl="0"/>
            <a:r>
              <a:rPr lang="en-US"/>
              <a:t>First level (bullet)</a:t>
            </a:r>
          </a:p>
          <a:p>
            <a:pPr lvl="1"/>
            <a:r>
              <a:rPr lang="en-US"/>
              <a:t>Insert text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9F85972-AC4E-08A3-B374-8C2AF42D54F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80176" y="4791684"/>
            <a:ext cx="1913607" cy="1299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sz="1200" b="0" i="0">
                <a:latin typeface="Arial" panose="020B0604020202020204" pitchFamily="34" charset="0"/>
              </a:defRPr>
            </a:lvl2pPr>
            <a:lvl3pPr marL="16933" indent="0">
              <a:buNone/>
              <a:tabLst/>
              <a:defRPr sz="1200" b="0" i="0">
                <a:latin typeface="Graphik" panose="020B0503030202060203" pitchFamily="34" charset="77"/>
              </a:defRPr>
            </a:lvl3pPr>
            <a:lvl4pPr marL="16933" indent="0">
              <a:buNone/>
              <a:tabLst/>
              <a:defRPr sz="1050" b="0" i="0">
                <a:latin typeface="Graphik" panose="020B0503030202060203" pitchFamily="34" charset="77"/>
              </a:defRPr>
            </a:lvl4pPr>
            <a:lvl5pPr marL="16933" indent="0">
              <a:buNone/>
              <a:tabLst/>
              <a:defRPr sz="1050" b="0" i="0">
                <a:latin typeface="Graphik" panose="020B0503030202060203" pitchFamily="34" charset="77"/>
              </a:defRPr>
            </a:lvl5pPr>
            <a:lvl6pPr>
              <a:defRPr sz="1200" b="0" i="0">
                <a:latin typeface="Graphik" panose="020B0503030202060203" pitchFamily="34" charset="77"/>
              </a:defRPr>
            </a:lvl6pPr>
            <a:lvl7pPr>
              <a:defRPr sz="1050" b="0" i="0">
                <a:latin typeface="Graphik" panose="020B0503030202060203" pitchFamily="34" charset="77"/>
              </a:defRPr>
            </a:lvl7pPr>
            <a:lvl9pPr>
              <a:defRPr sz="1050" b="0" i="0">
                <a:latin typeface="Graphik" panose="020B0503030202060203" pitchFamily="34" charset="77"/>
              </a:defRPr>
            </a:lvl9pPr>
          </a:lstStyle>
          <a:p>
            <a:pPr lvl="0"/>
            <a:r>
              <a:rPr lang="en-US"/>
              <a:t>First level (bullet)</a:t>
            </a:r>
          </a:p>
          <a:p>
            <a:pPr lvl="1"/>
            <a:r>
              <a:rPr lang="en-US"/>
              <a:t>Insert text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C21799C-032C-A3F2-FCE9-D7BE2B106CC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406324" y="4791684"/>
            <a:ext cx="1913607" cy="1299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6933" indent="0">
              <a:buNone/>
              <a:tabLst/>
              <a:defRPr sz="1200" b="0" i="0">
                <a:latin typeface="Graphik" panose="020B0503030202060203" pitchFamily="34" charset="77"/>
              </a:defRPr>
            </a:lvl3pPr>
            <a:lvl4pPr marL="16933" indent="0">
              <a:buNone/>
              <a:tabLst/>
              <a:defRPr sz="1050" b="0" i="0">
                <a:latin typeface="Graphik" panose="020B0503030202060203" pitchFamily="34" charset="77"/>
              </a:defRPr>
            </a:lvl4pPr>
            <a:lvl5pPr marL="16933" indent="0">
              <a:buNone/>
              <a:tabLst/>
              <a:defRPr sz="1050" b="0" i="0">
                <a:latin typeface="Graphik" panose="020B0503030202060203" pitchFamily="34" charset="77"/>
              </a:defRPr>
            </a:lvl5pPr>
            <a:lvl6pPr>
              <a:defRPr sz="1200" b="0" i="0">
                <a:latin typeface="Graphik" panose="020B0503030202060203" pitchFamily="34" charset="77"/>
              </a:defRPr>
            </a:lvl6pPr>
            <a:lvl7pPr>
              <a:defRPr sz="1050" b="0" i="0">
                <a:latin typeface="Graphik" panose="020B0503030202060203" pitchFamily="34" charset="77"/>
              </a:defRPr>
            </a:lvl7pPr>
            <a:lvl9pPr>
              <a:defRPr sz="1050" b="0" i="0">
                <a:latin typeface="Graphik" panose="020B0503030202060203" pitchFamily="34" charset="77"/>
              </a:defRPr>
            </a:lvl9pPr>
          </a:lstStyle>
          <a:p>
            <a:pPr lvl="0"/>
            <a:r>
              <a:rPr lang="en-US"/>
              <a:t>First level (bullet)</a:t>
            </a:r>
          </a:p>
          <a:p>
            <a:pPr lvl="1"/>
            <a:r>
              <a:rPr lang="en-US"/>
              <a:t>Insert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563D9-F425-062E-85B6-BFD1ECBB98D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726991" y="4791684"/>
            <a:ext cx="1913607" cy="1299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buNone/>
              <a:defRPr sz="1200" b="0" i="0">
                <a:latin typeface="Arial" panose="020B0604020202020204" pitchFamily="34" charset="0"/>
              </a:defRPr>
            </a:lvl2pPr>
            <a:lvl3pPr marL="16933" indent="0">
              <a:buNone/>
              <a:tabLst/>
              <a:defRPr sz="1200" b="0" i="0">
                <a:latin typeface="Graphik" panose="020B0503030202060203" pitchFamily="34" charset="77"/>
              </a:defRPr>
            </a:lvl3pPr>
            <a:lvl4pPr marL="16933" indent="0">
              <a:buNone/>
              <a:tabLst/>
              <a:defRPr sz="1050" b="0" i="0">
                <a:latin typeface="Graphik" panose="020B0503030202060203" pitchFamily="34" charset="77"/>
              </a:defRPr>
            </a:lvl4pPr>
            <a:lvl5pPr marL="16933" indent="0">
              <a:buNone/>
              <a:tabLst/>
              <a:defRPr sz="1050" b="0" i="0">
                <a:latin typeface="Graphik" panose="020B0503030202060203" pitchFamily="34" charset="77"/>
              </a:defRPr>
            </a:lvl5pPr>
            <a:lvl6pPr>
              <a:defRPr sz="1200" b="0" i="0">
                <a:latin typeface="Graphik" panose="020B0503030202060203" pitchFamily="34" charset="77"/>
              </a:defRPr>
            </a:lvl6pPr>
            <a:lvl7pPr>
              <a:defRPr sz="1050" b="0" i="0">
                <a:latin typeface="Graphik" panose="020B0503030202060203" pitchFamily="34" charset="77"/>
              </a:defRPr>
            </a:lvl7pPr>
            <a:lvl9pPr>
              <a:defRPr sz="1050" b="0" i="0">
                <a:latin typeface="Graphik" panose="020B0503030202060203" pitchFamily="34" charset="77"/>
              </a:defRPr>
            </a:lvl9pPr>
          </a:lstStyle>
          <a:p>
            <a:pPr lvl="0"/>
            <a:r>
              <a:rPr lang="en-US"/>
              <a:t>First level (bullet)</a:t>
            </a:r>
          </a:p>
          <a:p>
            <a:pPr lvl="1"/>
            <a:r>
              <a:rPr lang="en-US"/>
              <a:t>Insert text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063D68-A744-CDD7-FA67-D2E3EBBCDB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59508" y="1371602"/>
            <a:ext cx="721093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4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764EE2-7F2F-45E2-82F3-AAF71D3EB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62457" y="1371603"/>
            <a:ext cx="0" cy="471948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91D4CA2-E2F2-5487-46F9-665130B94BE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80175" y="1371602"/>
            <a:ext cx="721093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4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5359CD-D0A3-6EBD-72CC-C75E6319F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83124" y="1371603"/>
            <a:ext cx="0" cy="471948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14973FE-1A5A-4784-BBEF-55CFBBF298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06323" y="1371602"/>
            <a:ext cx="721093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4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C62542-3EC7-23B4-6810-D7943AD8A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09272" y="1371603"/>
            <a:ext cx="0" cy="471948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4DD7065-8DBD-BB8F-6299-198F246266B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26990" y="1371602"/>
            <a:ext cx="721093" cy="485340"/>
          </a:xfrm>
          <a:prstGeom prst="rect">
            <a:avLst/>
          </a:prstGeom>
        </p:spPr>
        <p:txBody>
          <a:bodyPr anchor="ctr"/>
          <a:lstStyle>
            <a:lvl1pPr marL="0" marR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4000" b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8B4AEA-422E-5B9F-1050-B102C345D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529939" y="1371603"/>
            <a:ext cx="0" cy="471948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5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AD9AED-9987-4CE9-B39D-B256B4620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1A4CD-703E-4C1E-8701-3F0BB37067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3379" y="6253541"/>
            <a:ext cx="104274" cy="11079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6397AC-4FB9-408B-ABA2-3D03AFB271C7}"/>
              </a:ext>
            </a:extLst>
          </p:cNvPr>
          <p:cNvCxnSpPr/>
          <p:nvPr userDrawn="1"/>
        </p:nvCxnSpPr>
        <p:spPr>
          <a:xfrm>
            <a:off x="11902319" y="6478303"/>
            <a:ext cx="200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BDEC483-FBE9-4080-8F19-CA85B90CEBDF}"/>
              </a:ext>
            </a:extLst>
          </p:cNvPr>
          <p:cNvSpPr/>
          <p:nvPr userDrawn="1"/>
        </p:nvSpPr>
        <p:spPr>
          <a:xfrm rot="16200000">
            <a:off x="10953624" y="1128047"/>
            <a:ext cx="21771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b="0" i="0">
                <a:solidFill>
                  <a:schemeClr val="bg1"/>
                </a:solidFill>
                <a:latin typeface="Graphik Light" panose="020B0403030202060203" pitchFamily="34" charset="77"/>
              </a:rPr>
              <a:t>Copyright © 2022 Accenture.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4F217-D012-421C-B577-166644CE8BA0}"/>
              </a:ext>
            </a:extLst>
          </p:cNvPr>
          <p:cNvSpPr txBox="1">
            <a:spLocks/>
          </p:cNvSpPr>
          <p:nvPr userDrawn="1"/>
        </p:nvSpPr>
        <p:spPr>
          <a:xfrm>
            <a:off x="11853528" y="6477991"/>
            <a:ext cx="384314" cy="3651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83C1DA30-9286-0F4F-BE0F-4FE425F91C1A}" type="slidenum">
              <a:rPr lang="en-US" sz="800" b="0" i="0" smtClean="0">
                <a:solidFill>
                  <a:srgbClr val="FFFFFF"/>
                </a:solidFill>
                <a:latin typeface="Graphik Bold" panose="020B0803030202060203" pitchFamily="34" charset="0"/>
              </a:rPr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800" b="0" i="0">
              <a:solidFill>
                <a:srgbClr val="FFFFFF"/>
              </a:solidFill>
              <a:latin typeface="Graphik Bold" panose="020B08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004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204A-4462-2F62-F226-525C3578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61" y="558086"/>
            <a:ext cx="11075678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49ACF502-3E74-91C2-B945-4A140A77E4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350" y="1331548"/>
            <a:ext cx="3130551" cy="481230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6ED4F0B-36A9-C1D2-C829-FDA15A800F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6296" y="1399117"/>
            <a:ext cx="563754" cy="492443"/>
          </a:xfrm>
        </p:spPr>
        <p:txBody>
          <a:bodyPr wrap="square">
            <a:spAutoFit/>
          </a:bodyPr>
          <a:lstStyle>
            <a:lvl1pPr algn="r"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##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0A9406-C547-1F85-E71D-853495CEBB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8043" y="1398093"/>
            <a:ext cx="6980401" cy="694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Aft>
                <a:spcPts val="400"/>
              </a:spcAft>
              <a:defRPr sz="16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spcAft>
                <a:spcPts val="400"/>
              </a:spcAft>
              <a:buNone/>
              <a:defRPr sz="1200" b="0" i="0">
                <a:latin typeface="Arial" panose="020B0604020202020204" pitchFamily="34" charset="0"/>
              </a:defRPr>
            </a:lvl2pPr>
            <a:lvl3pPr marL="10584" indent="0">
              <a:spcAft>
                <a:spcPts val="400"/>
              </a:spcAft>
              <a:buNone/>
              <a:tabLst/>
              <a:defRPr sz="1200" b="0" i="0">
                <a:latin typeface="Arial" panose="020B0604020202020204" pitchFamily="34" charset="0"/>
              </a:defRPr>
            </a:lvl3pPr>
            <a:lvl4pPr marL="16933" indent="0">
              <a:buNone/>
              <a:tabLst/>
              <a:defRPr b="0" i="0">
                <a:latin typeface="Graphik" panose="020B0503030202060203" pitchFamily="34" charset="77"/>
              </a:defRPr>
            </a:lvl4pPr>
            <a:lvl5pPr marL="16933" indent="0">
              <a:buNone/>
              <a:tabLst/>
              <a:defRPr b="0" i="0">
                <a:latin typeface="Graphik" panose="020B0503030202060203" pitchFamily="34" charset="77"/>
              </a:defRPr>
            </a:lvl5pPr>
            <a:lvl6pPr>
              <a:defRPr sz="1600" b="0" i="0">
                <a:latin typeface="Graphik" panose="020B0503030202060203" pitchFamily="34" charset="77"/>
              </a:defRPr>
            </a:lvl6pPr>
            <a:lvl7pPr>
              <a:defRPr sz="1200" b="0" i="0">
                <a:latin typeface="Graphik" panose="020B0503030202060203" pitchFamily="34" charset="77"/>
              </a:defRPr>
            </a:lvl7pPr>
            <a:lvl9pPr>
              <a:defRPr sz="1200" b="0" i="0">
                <a:latin typeface="Graphik" panose="020B0503030202060203" pitchFamily="34" charset="77"/>
              </a:defRPr>
            </a:lvl9pPr>
          </a:lstStyle>
          <a:p>
            <a:pPr lvl="0"/>
            <a:r>
              <a:rPr lang="en-US"/>
              <a:t>First level (bullet)</a:t>
            </a:r>
          </a:p>
          <a:p>
            <a:pPr lvl="1"/>
            <a:r>
              <a:rPr lang="en-US"/>
              <a:t>Second level (bullet)</a:t>
            </a:r>
          </a:p>
          <a:p>
            <a:pPr lvl="2"/>
            <a:r>
              <a:rPr lang="en-US"/>
              <a:t>Third level (bullet)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21C5D35-2D9B-01B4-73C2-EF565E27FB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6296" y="2376037"/>
            <a:ext cx="563754" cy="492443"/>
          </a:xfrm>
        </p:spPr>
        <p:txBody>
          <a:bodyPr wrap="square">
            <a:spAutoFit/>
          </a:bodyPr>
          <a:lstStyle>
            <a:lvl1pPr algn="r"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##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9B9814-F84A-3469-40B8-1C61FBBE11E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148043" y="2375233"/>
            <a:ext cx="6980401" cy="694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Aft>
                <a:spcPts val="400"/>
              </a:spcAft>
              <a:defRPr sz="16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spcAft>
                <a:spcPts val="400"/>
              </a:spcAft>
              <a:buNone/>
              <a:defRPr sz="1200" b="0" i="0">
                <a:latin typeface="Arial" panose="020B0604020202020204" pitchFamily="34" charset="0"/>
              </a:defRPr>
            </a:lvl2pPr>
            <a:lvl3pPr marL="10584" indent="0">
              <a:spcAft>
                <a:spcPts val="400"/>
              </a:spcAft>
              <a:buNone/>
              <a:tabLst/>
              <a:defRPr sz="1200" b="0" i="0">
                <a:latin typeface="Arial" panose="020B0604020202020204" pitchFamily="34" charset="0"/>
              </a:defRPr>
            </a:lvl3pPr>
            <a:lvl4pPr marL="16933" indent="0">
              <a:buNone/>
              <a:tabLst/>
              <a:defRPr b="0" i="0">
                <a:latin typeface="Graphik" panose="020B0503030202060203" pitchFamily="34" charset="77"/>
              </a:defRPr>
            </a:lvl4pPr>
            <a:lvl5pPr marL="16933" indent="0">
              <a:buNone/>
              <a:tabLst/>
              <a:defRPr b="0" i="0">
                <a:latin typeface="Graphik" panose="020B0503030202060203" pitchFamily="34" charset="77"/>
              </a:defRPr>
            </a:lvl5pPr>
            <a:lvl6pPr>
              <a:defRPr sz="1600" b="0" i="0">
                <a:latin typeface="Graphik" panose="020B0503030202060203" pitchFamily="34" charset="77"/>
              </a:defRPr>
            </a:lvl6pPr>
            <a:lvl7pPr>
              <a:defRPr sz="1200" b="0" i="0">
                <a:latin typeface="Graphik" panose="020B0503030202060203" pitchFamily="34" charset="77"/>
              </a:defRPr>
            </a:lvl7pPr>
            <a:lvl9pPr>
              <a:defRPr sz="1200" b="0" i="0">
                <a:latin typeface="Graphik" panose="020B0503030202060203" pitchFamily="34" charset="77"/>
              </a:defRPr>
            </a:lvl9pPr>
          </a:lstStyle>
          <a:p>
            <a:pPr lvl="0"/>
            <a:r>
              <a:rPr lang="en-US"/>
              <a:t>First level (bullet)</a:t>
            </a:r>
          </a:p>
          <a:p>
            <a:pPr lvl="1"/>
            <a:r>
              <a:rPr lang="en-US"/>
              <a:t>Second level (bullet)</a:t>
            </a:r>
          </a:p>
          <a:p>
            <a:pPr lvl="2"/>
            <a:r>
              <a:rPr lang="en-US"/>
              <a:t>Third level (bullet)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31C7DC5-DAD9-9025-120D-FBB8C142A6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6296" y="3350384"/>
            <a:ext cx="563754" cy="492443"/>
          </a:xfrm>
        </p:spPr>
        <p:txBody>
          <a:bodyPr wrap="square">
            <a:spAutoFit/>
          </a:bodyPr>
          <a:lstStyle>
            <a:lvl1pPr algn="r"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##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E139AE-63B6-C2C1-4D09-17C298F69AB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48043" y="3352372"/>
            <a:ext cx="6980401" cy="694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Aft>
                <a:spcPts val="400"/>
              </a:spcAft>
              <a:defRPr sz="16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spcAft>
                <a:spcPts val="400"/>
              </a:spcAft>
              <a:buNone/>
              <a:defRPr sz="1200" b="0" i="0">
                <a:latin typeface="Arial" panose="020B0604020202020204" pitchFamily="34" charset="0"/>
              </a:defRPr>
            </a:lvl2pPr>
            <a:lvl3pPr marL="10584" indent="0">
              <a:spcAft>
                <a:spcPts val="400"/>
              </a:spcAft>
              <a:buNone/>
              <a:tabLst/>
              <a:defRPr sz="1200" b="0" i="0">
                <a:latin typeface="Arial" panose="020B0604020202020204" pitchFamily="34" charset="0"/>
              </a:defRPr>
            </a:lvl3pPr>
            <a:lvl4pPr marL="16933" indent="0">
              <a:buNone/>
              <a:tabLst/>
              <a:defRPr b="0" i="0">
                <a:latin typeface="Graphik" panose="020B0503030202060203" pitchFamily="34" charset="77"/>
              </a:defRPr>
            </a:lvl4pPr>
            <a:lvl5pPr marL="16933" indent="0">
              <a:buNone/>
              <a:tabLst/>
              <a:defRPr b="0" i="0">
                <a:latin typeface="Graphik" panose="020B0503030202060203" pitchFamily="34" charset="77"/>
              </a:defRPr>
            </a:lvl5pPr>
            <a:lvl6pPr>
              <a:defRPr sz="1600" b="0" i="0">
                <a:latin typeface="Graphik" panose="020B0503030202060203" pitchFamily="34" charset="77"/>
              </a:defRPr>
            </a:lvl6pPr>
            <a:lvl7pPr>
              <a:defRPr sz="1200" b="0" i="0">
                <a:latin typeface="Graphik" panose="020B0503030202060203" pitchFamily="34" charset="77"/>
              </a:defRPr>
            </a:lvl7pPr>
            <a:lvl9pPr>
              <a:defRPr sz="1200" b="0" i="0">
                <a:latin typeface="Graphik" panose="020B0503030202060203" pitchFamily="34" charset="77"/>
              </a:defRPr>
            </a:lvl9pPr>
          </a:lstStyle>
          <a:p>
            <a:pPr lvl="0"/>
            <a:r>
              <a:rPr lang="en-US"/>
              <a:t>First level (bullet)</a:t>
            </a:r>
          </a:p>
          <a:p>
            <a:pPr lvl="1"/>
            <a:r>
              <a:rPr lang="en-US"/>
              <a:t>Second level (bullet)</a:t>
            </a:r>
          </a:p>
          <a:p>
            <a:pPr lvl="2"/>
            <a:r>
              <a:rPr lang="en-US"/>
              <a:t>Third level (bullet)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8EA33AE2-AAF8-CAB9-E244-AD70E24C3E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26296" y="4335521"/>
            <a:ext cx="563754" cy="492443"/>
          </a:xfrm>
        </p:spPr>
        <p:txBody>
          <a:bodyPr wrap="square">
            <a:spAutoFit/>
          </a:bodyPr>
          <a:lstStyle>
            <a:lvl1pPr algn="r"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##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7111FC3-B91A-E597-25A2-DCDF58B1DF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148043" y="4329511"/>
            <a:ext cx="6980401" cy="694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Aft>
                <a:spcPts val="400"/>
              </a:spcAft>
              <a:defRPr sz="16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spcAft>
                <a:spcPts val="400"/>
              </a:spcAft>
              <a:buNone/>
              <a:defRPr sz="1200" b="0" i="0">
                <a:latin typeface="Arial" panose="020B0604020202020204" pitchFamily="34" charset="0"/>
              </a:defRPr>
            </a:lvl2pPr>
            <a:lvl3pPr marL="10584" indent="0">
              <a:spcAft>
                <a:spcPts val="400"/>
              </a:spcAft>
              <a:buNone/>
              <a:tabLst/>
              <a:defRPr sz="1200" b="0" i="0">
                <a:latin typeface="Arial" panose="020B0604020202020204" pitchFamily="34" charset="0"/>
              </a:defRPr>
            </a:lvl3pPr>
            <a:lvl4pPr marL="16933" indent="0">
              <a:buNone/>
              <a:tabLst/>
              <a:defRPr b="0" i="0">
                <a:latin typeface="Graphik" panose="020B0503030202060203" pitchFamily="34" charset="77"/>
              </a:defRPr>
            </a:lvl4pPr>
            <a:lvl5pPr marL="16933" indent="0">
              <a:buNone/>
              <a:tabLst/>
              <a:defRPr b="0" i="0">
                <a:latin typeface="Graphik" panose="020B0503030202060203" pitchFamily="34" charset="77"/>
              </a:defRPr>
            </a:lvl5pPr>
            <a:lvl6pPr>
              <a:defRPr sz="1600" b="0" i="0">
                <a:latin typeface="Graphik" panose="020B0503030202060203" pitchFamily="34" charset="77"/>
              </a:defRPr>
            </a:lvl6pPr>
            <a:lvl7pPr>
              <a:defRPr sz="1200" b="0" i="0">
                <a:latin typeface="Graphik" panose="020B0503030202060203" pitchFamily="34" charset="77"/>
              </a:defRPr>
            </a:lvl7pPr>
            <a:lvl9pPr>
              <a:defRPr sz="1200" b="0" i="0">
                <a:latin typeface="Graphik" panose="020B0503030202060203" pitchFamily="34" charset="77"/>
              </a:defRPr>
            </a:lvl9pPr>
          </a:lstStyle>
          <a:p>
            <a:pPr lvl="0"/>
            <a:r>
              <a:rPr lang="en-US"/>
              <a:t>First level (bullet)</a:t>
            </a:r>
          </a:p>
          <a:p>
            <a:pPr lvl="1"/>
            <a:r>
              <a:rPr lang="en-US"/>
              <a:t>Second level (bullet)</a:t>
            </a:r>
          </a:p>
          <a:p>
            <a:pPr lvl="2"/>
            <a:r>
              <a:rPr lang="en-US"/>
              <a:t>Third level (bullet)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EC9E534-1AD8-73C5-C5AC-15F48DA342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6296" y="5307673"/>
            <a:ext cx="563754" cy="492443"/>
          </a:xfrm>
        </p:spPr>
        <p:txBody>
          <a:bodyPr wrap="square">
            <a:spAutoFit/>
          </a:bodyPr>
          <a:lstStyle>
            <a:lvl1pPr algn="r"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##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02F099-923C-04BF-8A6D-959AE146329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148043" y="5306651"/>
            <a:ext cx="6980401" cy="694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Aft>
                <a:spcPts val="400"/>
              </a:spcAft>
              <a:defRPr sz="16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spcAft>
                <a:spcPts val="400"/>
              </a:spcAft>
              <a:buNone/>
              <a:defRPr sz="1200" b="0" i="0">
                <a:latin typeface="Arial" panose="020B0604020202020204" pitchFamily="34" charset="0"/>
              </a:defRPr>
            </a:lvl2pPr>
            <a:lvl3pPr marL="10584" indent="0">
              <a:spcAft>
                <a:spcPts val="400"/>
              </a:spcAft>
              <a:buNone/>
              <a:tabLst/>
              <a:defRPr sz="1200" b="0" i="0">
                <a:latin typeface="Arial" panose="020B0604020202020204" pitchFamily="34" charset="0"/>
              </a:defRPr>
            </a:lvl3pPr>
            <a:lvl4pPr marL="16933" indent="0">
              <a:buNone/>
              <a:tabLst/>
              <a:defRPr b="0" i="0">
                <a:latin typeface="Graphik" panose="020B0503030202060203" pitchFamily="34" charset="77"/>
              </a:defRPr>
            </a:lvl4pPr>
            <a:lvl5pPr marL="16933" indent="0">
              <a:buNone/>
              <a:tabLst/>
              <a:defRPr b="0" i="0">
                <a:latin typeface="Graphik" panose="020B0503030202060203" pitchFamily="34" charset="77"/>
              </a:defRPr>
            </a:lvl5pPr>
            <a:lvl6pPr>
              <a:defRPr sz="1600" b="0" i="0">
                <a:latin typeface="Graphik" panose="020B0503030202060203" pitchFamily="34" charset="77"/>
              </a:defRPr>
            </a:lvl6pPr>
            <a:lvl7pPr>
              <a:defRPr sz="1200" b="0" i="0">
                <a:latin typeface="Graphik" panose="020B0503030202060203" pitchFamily="34" charset="77"/>
              </a:defRPr>
            </a:lvl7pPr>
            <a:lvl9pPr>
              <a:defRPr sz="1200" b="0" i="0">
                <a:latin typeface="Graphik" panose="020B0503030202060203" pitchFamily="34" charset="77"/>
              </a:defRPr>
            </a:lvl9pPr>
          </a:lstStyle>
          <a:p>
            <a:pPr lvl="0"/>
            <a:r>
              <a:rPr lang="en-US"/>
              <a:t>First level (bullet)</a:t>
            </a:r>
          </a:p>
          <a:p>
            <a:pPr lvl="1"/>
            <a:r>
              <a:rPr lang="en-US"/>
              <a:t>Second level (bullet)</a:t>
            </a:r>
          </a:p>
          <a:p>
            <a:pPr lvl="2"/>
            <a:r>
              <a:rPr lang="en-US"/>
              <a:t>Third level (bullet)</a:t>
            </a:r>
          </a:p>
        </p:txBody>
      </p:sp>
    </p:spTree>
    <p:extLst>
      <p:ext uri="{BB962C8B-B14F-4D97-AF65-F5344CB8AC3E}">
        <p14:creationId xmlns:p14="http://schemas.microsoft.com/office/powerpoint/2010/main" val="187264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image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18E800-DE3F-7813-356B-5ABD4913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52" y="4020089"/>
            <a:ext cx="4205323" cy="787908"/>
          </a:xfrm>
          <a:prstGeom prst="rect">
            <a:avLst/>
          </a:prstGeom>
        </p:spPr>
        <p:txBody>
          <a:bodyPr anchor="b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Section title style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C1C7CFCC-2C79-7017-C82B-A74A232851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62807" y="549275"/>
            <a:ext cx="6278331" cy="5759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74320" bIns="274320"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631764B-7AB2-0534-6571-AAD04310DA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352" y="5080829"/>
            <a:ext cx="4205324" cy="787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5pPr>
          </a:lstStyle>
          <a:p>
            <a:pPr lvl="0"/>
            <a:r>
              <a:rPr lang="en-GB"/>
              <a:t>Place subtitle here in Arial regular</a:t>
            </a:r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823CF50-4615-0652-00EC-47F06086B3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352" y="2576447"/>
            <a:ext cx="1150956" cy="1231106"/>
          </a:xfrm>
        </p:spPr>
        <p:txBody>
          <a:bodyPr wrap="none" anchor="b">
            <a:spAutoFit/>
          </a:bodyPr>
          <a:lstStyle>
            <a:lvl1pPr>
              <a:defRPr sz="8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##</a:t>
            </a:r>
            <a:endParaRPr lang="en-AR"/>
          </a:p>
        </p:txBody>
      </p:sp>
    </p:spTree>
    <p:extLst>
      <p:ext uri="{BB962C8B-B14F-4D97-AF65-F5344CB8AC3E}">
        <p14:creationId xmlns:p14="http://schemas.microsoft.com/office/powerpoint/2010/main" val="6400853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: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C6DC0A-3CA3-F5A5-5E70-94036764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572600"/>
            <a:ext cx="11084672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C44ACB-E461-9710-1A88-433105BDF5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411" y="1109663"/>
            <a:ext cx="11084673" cy="384048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Place subtitle here in </a:t>
            </a:r>
            <a:r>
              <a:rPr lang="en-GB" err="1"/>
              <a:t>Arial</a:t>
            </a:r>
            <a:r>
              <a:rPr lang="en-GB"/>
              <a:t> regular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013B68F-B365-32C6-C8B6-66516407E2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411" y="1684021"/>
            <a:ext cx="11077727" cy="4445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400" b="0" i="0">
                <a:latin typeface="Arial" panose="020B0604020202020204" pitchFamily="34" charset="0"/>
              </a:defRPr>
            </a:lvl1pPr>
            <a:lvl2pPr>
              <a:defRPr sz="1400" b="0" i="0">
                <a:latin typeface="Arial" panose="020B0604020202020204" pitchFamily="34" charset="0"/>
              </a:defRPr>
            </a:lvl2pPr>
            <a:lvl3pPr>
              <a:defRPr sz="1400" b="0" i="0">
                <a:latin typeface="Arial" panose="020B0604020202020204" pitchFamily="34" charset="0"/>
              </a:defRPr>
            </a:lvl3pPr>
            <a:lvl4pPr>
              <a:defRPr sz="1050" b="0" i="0">
                <a:latin typeface="Arial" panose="020B0604020202020204" pitchFamily="34" charset="0"/>
              </a:defRPr>
            </a:lvl4pPr>
            <a:lvl5pPr>
              <a:defRPr sz="1050" b="0" i="0">
                <a:latin typeface="Arial" panose="020B0604020202020204" pitchFamily="34" charset="0"/>
              </a:defRPr>
            </a:lvl5pPr>
            <a:lvl6pPr>
              <a:defRPr sz="1400" b="0" i="0">
                <a:latin typeface="Arial" panose="020B0604020202020204" pitchFamily="34" charset="0"/>
              </a:defRPr>
            </a:lvl6pPr>
            <a:lvl7pPr>
              <a:defRPr sz="1100" b="0" i="0">
                <a:latin typeface="Arial" panose="020B0604020202020204" pitchFamily="34" charset="0"/>
              </a:defRPr>
            </a:lvl7pPr>
            <a:lvl9pPr>
              <a:defRPr sz="1100" b="0" i="0">
                <a:latin typeface="Arial" panose="020B0604020202020204" pitchFamily="34" charset="0"/>
              </a:defRPr>
            </a:lvl9pPr>
          </a:lstStyle>
          <a:p>
            <a:pPr lvl="0"/>
            <a:r>
              <a:rPr lang="en-US"/>
              <a:t>First level (bullet)</a:t>
            </a:r>
          </a:p>
          <a:p>
            <a:pPr lvl="1"/>
            <a:r>
              <a:rPr lang="en-US"/>
              <a:t>Second level (bullet)</a:t>
            </a:r>
          </a:p>
          <a:p>
            <a:pPr lvl="2"/>
            <a:r>
              <a:rPr lang="en-US"/>
              <a:t>Third level (bullet)</a:t>
            </a:r>
          </a:p>
          <a:p>
            <a:pPr lvl="3"/>
            <a:r>
              <a:rPr lang="en-US"/>
              <a:t>Fourth level (bullet)</a:t>
            </a:r>
          </a:p>
          <a:p>
            <a:pPr lvl="4"/>
            <a:r>
              <a:rPr lang="en-US"/>
              <a:t>Fifth level (bullet)</a:t>
            </a:r>
          </a:p>
          <a:p>
            <a:pPr lvl="5"/>
            <a:r>
              <a:rPr lang="en-US"/>
              <a:t>Sixth level (copy)</a:t>
            </a:r>
          </a:p>
          <a:p>
            <a:pPr lvl="6"/>
            <a:r>
              <a:rPr lang="en-US"/>
              <a:t>Seventh level (small copy)</a:t>
            </a:r>
          </a:p>
          <a:p>
            <a:pPr lvl="8"/>
            <a:r>
              <a:rPr lang="en-US"/>
              <a:t>Ninth level (footnotes and citations)</a:t>
            </a:r>
          </a:p>
        </p:txBody>
      </p:sp>
    </p:spTree>
    <p:extLst>
      <p:ext uri="{BB962C8B-B14F-4D97-AF65-F5344CB8AC3E}">
        <p14:creationId xmlns:p14="http://schemas.microsoft.com/office/powerpoint/2010/main" val="145560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9">
          <p15:clr>
            <a:srgbClr val="547EBF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8701463-9442-1142-516A-46496479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572600"/>
            <a:ext cx="11084672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917C584-C28F-B584-7B0F-55FA025AE20A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563411" y="1371600"/>
            <a:ext cx="5366829" cy="475773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5pPr>
            <a:lvl6pPr>
              <a:defRPr sz="1100" b="0" i="0"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042C45C-90BD-45D8-3274-EC8F9C34884E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274309" y="1371600"/>
            <a:ext cx="5366829" cy="475773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5pPr>
            <a:lvl6pPr>
              <a:defRPr sz="1100" b="0" i="0"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85620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ADD1F44-0234-2D57-4413-4FC6C13C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572600"/>
            <a:ext cx="11084672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3A63DC6-F1D4-F48E-63CC-C7FB269035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411" y="1109663"/>
            <a:ext cx="11084673" cy="384048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Place subtitle here in </a:t>
            </a:r>
            <a:r>
              <a:rPr lang="en-GB" err="1"/>
              <a:t>Arial</a:t>
            </a:r>
            <a:r>
              <a:rPr lang="en-GB"/>
              <a:t> regular</a:t>
            </a:r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1F96AC0-D13D-0E71-5754-A36D3204D2CE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563411" y="1844675"/>
            <a:ext cx="5366829" cy="42846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5pPr>
            <a:lvl6pPr>
              <a:defRPr sz="1400" b="0" i="0"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2746C65-211F-F944-7DC6-636860898795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274309" y="1844675"/>
            <a:ext cx="5366829" cy="42846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5pPr>
            <a:lvl6pPr>
              <a:defRPr sz="1400" b="0" i="0"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5944785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E7AEC39-79BA-E7A3-BBD2-6D162363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6" y="572599"/>
            <a:ext cx="4958430" cy="8625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6AA3A1C-64F6-5ED3-5870-9290D090DB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411" y="1609787"/>
            <a:ext cx="4958430" cy="384048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Place subtitle here in </a:t>
            </a:r>
            <a:r>
              <a:rPr lang="en-GB" err="1"/>
              <a:t>Arial</a:t>
            </a:r>
            <a:r>
              <a:rPr lang="en-GB"/>
              <a:t> regular</a:t>
            </a:r>
            <a:endParaRPr lang="en-US"/>
          </a:p>
        </p:txBody>
      </p:sp>
      <p:sp>
        <p:nvSpPr>
          <p:cNvPr id="9" name="Text Placeholder 3a">
            <a:extLst>
              <a:ext uri="{FF2B5EF4-FFF2-40B4-BE49-F238E27FC236}">
                <a16:creationId xmlns:a16="http://schemas.microsoft.com/office/drawing/2014/main" id="{5D9B6009-93F7-0EA3-7688-ED060527BD2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3411" y="2168501"/>
            <a:ext cx="4951564" cy="63232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D884840-889C-7E2B-A21E-B460E6632A5E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563411" y="2857534"/>
            <a:ext cx="4951564" cy="3247991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5pPr>
            <a:lvl6pPr>
              <a:defRPr sz="1100" b="0" i="0"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Place text her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0AA4D52-B7EF-3A7F-8F6B-EE17D2CD81D7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103368" y="549275"/>
            <a:ext cx="6092648" cy="57594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581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1">
          <p15:clr>
            <a:srgbClr val="C35EA4"/>
          </p15:clr>
        </p15:guide>
        <p15:guide id="2" orient="horz" pos="699">
          <p15:clr>
            <a:srgbClr val="547EBF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E54C0EC-61DC-B59E-7818-7970359D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572600"/>
            <a:ext cx="11084672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29CD64B-978B-B166-4177-22D54438A4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411" y="1109663"/>
            <a:ext cx="11084673" cy="384048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Place subtitle here in </a:t>
            </a:r>
            <a:r>
              <a:rPr lang="en-GB" err="1"/>
              <a:t>Arial</a:t>
            </a:r>
            <a:r>
              <a:rPr lang="en-GB"/>
              <a:t> regular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61424" y="1844675"/>
            <a:ext cx="3393084" cy="4572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3" name="Text Placeholder 3a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424" y="2301875"/>
            <a:ext cx="3393084" cy="8229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1424" y="3124835"/>
            <a:ext cx="3393084" cy="27614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5pPr>
            <a:lvl6pPr>
              <a:defRPr sz="1100" b="0" i="0"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12" y="1844675"/>
            <a:ext cx="3393084" cy="4572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408212" y="2301875"/>
            <a:ext cx="3393084" cy="8229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408212" y="3124835"/>
            <a:ext cx="3393084" cy="27614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5pPr>
            <a:lvl6pPr>
              <a:defRPr lang="en-US" sz="11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59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44675"/>
            <a:ext cx="3393084" cy="4572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301875"/>
            <a:ext cx="3393084" cy="8229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24835"/>
            <a:ext cx="3393084" cy="276148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5pPr>
            <a:lvl6pPr>
              <a:defRPr lang="en-US" sz="11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59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47213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7">
          <p15:clr>
            <a:srgbClr val="C35EA4"/>
          </p15:clr>
        </p15:guide>
        <p15:guide id="2" orient="horz" pos="699">
          <p15:clr>
            <a:srgbClr val="547EBF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DE0ACE9-87AB-DC33-60CB-7857735C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572600"/>
            <a:ext cx="11109212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6979C23-8BE9-7323-535F-C9F3337F59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411" y="1109663"/>
            <a:ext cx="11077727" cy="384048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Place subtitle here in </a:t>
            </a:r>
            <a:r>
              <a:rPr lang="en-GB" err="1"/>
              <a:t>Arial</a:t>
            </a:r>
            <a:r>
              <a:rPr lang="en-GB"/>
              <a:t> regular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61427" y="1844800"/>
            <a:ext cx="2578828" cy="4572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427" y="2302000"/>
            <a:ext cx="2578828" cy="8229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561427" y="3124961"/>
            <a:ext cx="2578828" cy="276161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1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100" b="0" i="0">
                <a:latin typeface="Arial" panose="020B0604020202020204" pitchFamily="34" charset="0"/>
              </a:defRPr>
            </a:lvl5pPr>
            <a:lvl6pPr>
              <a:defRPr sz="900" b="0" i="0"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B5BFA1F-5247-B9BC-754B-6AAF3E525A0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403235" y="1844675"/>
            <a:ext cx="2578828" cy="4572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97F6A55-E927-3DDC-C6BC-9E4F7D33849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3403235" y="2301875"/>
            <a:ext cx="2578828" cy="8229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79F7D08-14C4-9387-451B-BF223111972A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3403235" y="3124834"/>
            <a:ext cx="2578828" cy="276161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1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100" b="0" i="0">
                <a:latin typeface="Arial" panose="020B0604020202020204" pitchFamily="34" charset="0"/>
              </a:defRPr>
            </a:lvl5pPr>
            <a:lvl6pPr>
              <a:defRPr sz="900" b="0" i="0"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6A48BF3-8AA9-50DC-49B0-265A2B870BD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6245043" y="1844675"/>
            <a:ext cx="2578828" cy="4572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CA89A9C-8BF9-8CDF-3629-2C1B8ED659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245043" y="2301875"/>
            <a:ext cx="2578828" cy="8229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AD7E4C39-2249-402B-D65E-2FB4E6A324A7}"/>
              </a:ext>
            </a:extLst>
          </p:cNvPr>
          <p:cNvSpPr>
            <a:spLocks noGrp="1"/>
          </p:cNvSpPr>
          <p:nvPr>
            <p:ph sz="half" idx="39" hasCustomPrompt="1"/>
          </p:nvPr>
        </p:nvSpPr>
        <p:spPr>
          <a:xfrm>
            <a:off x="6245043" y="3124834"/>
            <a:ext cx="2578828" cy="276161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1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100" b="0" i="0">
                <a:latin typeface="Arial" panose="020B0604020202020204" pitchFamily="34" charset="0"/>
              </a:defRPr>
            </a:lvl5pPr>
            <a:lvl6pPr>
              <a:defRPr sz="900" b="0" i="0"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C7DFE68-FFE1-E798-3629-CF0323B2195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9086850" y="1844675"/>
            <a:ext cx="2578828" cy="4572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A5C4BB7-F326-497E-84F9-02B889C225A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9086850" y="2301875"/>
            <a:ext cx="2578828" cy="8229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id="{D4259B04-F910-6FD9-9F42-BCED33ECAEA9}"/>
              </a:ext>
            </a:extLst>
          </p:cNvPr>
          <p:cNvSpPr>
            <a:spLocks noGrp="1"/>
          </p:cNvSpPr>
          <p:nvPr>
            <p:ph sz="half" idx="42" hasCustomPrompt="1"/>
          </p:nvPr>
        </p:nvSpPr>
        <p:spPr>
          <a:xfrm>
            <a:off x="9086850" y="3124834"/>
            <a:ext cx="2578828" cy="276161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1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100" b="0" i="0">
                <a:latin typeface="Arial" panose="020B0604020202020204" pitchFamily="34" charset="0"/>
              </a:defRPr>
            </a:lvl5pPr>
            <a:lvl6pPr>
              <a:defRPr sz="900" b="0" i="0"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 </a:t>
            </a:r>
          </a:p>
        </p:txBody>
      </p:sp>
    </p:spTree>
    <p:extLst>
      <p:ext uri="{BB962C8B-B14F-4D97-AF65-F5344CB8AC3E}">
        <p14:creationId xmlns:p14="http://schemas.microsoft.com/office/powerpoint/2010/main" val="3026512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5">
          <p15:clr>
            <a:srgbClr val="C35EA4"/>
          </p15:clr>
        </p15:guide>
        <p15:guide id="2" orient="horz" pos="699">
          <p15:clr>
            <a:srgbClr val="547EBF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743A-ADC6-831B-B51D-02359B5D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89688D-4CDD-6E55-2855-3448FFAECBE1}"/>
              </a:ext>
            </a:extLst>
          </p:cNvPr>
          <p:cNvCxnSpPr>
            <a:cxnSpLocks/>
          </p:cNvCxnSpPr>
          <p:nvPr/>
        </p:nvCxnSpPr>
        <p:spPr>
          <a:xfrm>
            <a:off x="550863" y="2386126"/>
            <a:ext cx="11090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AD4217-E551-509C-58B9-B95944CCB63E}"/>
              </a:ext>
            </a:extLst>
          </p:cNvPr>
          <p:cNvCxnSpPr>
            <a:cxnSpLocks/>
          </p:cNvCxnSpPr>
          <p:nvPr/>
        </p:nvCxnSpPr>
        <p:spPr>
          <a:xfrm>
            <a:off x="550863" y="3393857"/>
            <a:ext cx="11090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13E1FBEF-5FF1-E9BB-F6B9-7326BB5CB8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411" y="1609787"/>
            <a:ext cx="6150898" cy="384048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Place subtitle here in </a:t>
            </a:r>
            <a:r>
              <a:rPr lang="en-GB" err="1"/>
              <a:t>Arial</a:t>
            </a:r>
            <a:r>
              <a:rPr lang="en-GB"/>
              <a:t> regular</a:t>
            </a:r>
            <a:endParaRPr lang="en-US"/>
          </a:p>
        </p:txBody>
      </p:sp>
      <p:sp>
        <p:nvSpPr>
          <p:cNvPr id="38" name="Text Placeholder 3a">
            <a:extLst>
              <a:ext uri="{FF2B5EF4-FFF2-40B4-BE49-F238E27FC236}">
                <a16:creationId xmlns:a16="http://schemas.microsoft.com/office/drawing/2014/main" id="{B9824907-86E3-1531-50ED-112E1C8CF38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3411" y="2527859"/>
            <a:ext cx="2510646" cy="732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 i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08F731E-CEF1-4878-3FD0-FAD6C27FD3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43153" y="2525284"/>
            <a:ext cx="3535873" cy="734935"/>
          </a:xfrm>
        </p:spPr>
        <p:txBody>
          <a:bodyPr/>
          <a:lstStyle>
            <a:lvl1pPr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  <a:endParaRPr lang="en-AR"/>
          </a:p>
        </p:txBody>
      </p:sp>
      <p:sp>
        <p:nvSpPr>
          <p:cNvPr id="50" name="Text Placeholder 3a">
            <a:extLst>
              <a:ext uri="{FF2B5EF4-FFF2-40B4-BE49-F238E27FC236}">
                <a16:creationId xmlns:a16="http://schemas.microsoft.com/office/drawing/2014/main" id="{26505188-6359-30FA-BD41-1EE3AE7460F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948122" y="2527859"/>
            <a:ext cx="1680467" cy="732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2" name="Text Placeholder 3a">
            <a:extLst>
              <a:ext uri="{FF2B5EF4-FFF2-40B4-BE49-F238E27FC236}">
                <a16:creationId xmlns:a16="http://schemas.microsoft.com/office/drawing/2014/main" id="{2F8B0EA0-CACA-263A-C93F-CBC13D1410B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575960" y="3541109"/>
            <a:ext cx="2510646" cy="732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 i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Text here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C42FCDB-4459-39E5-63C4-5DCECB1F820C}"/>
              </a:ext>
            </a:extLst>
          </p:cNvPr>
          <p:cNvCxnSpPr>
            <a:cxnSpLocks/>
          </p:cNvCxnSpPr>
          <p:nvPr/>
        </p:nvCxnSpPr>
        <p:spPr>
          <a:xfrm>
            <a:off x="563412" y="4412630"/>
            <a:ext cx="11090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D9BC5705-EC9D-D2BB-D13E-6DCF41A2CF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55702" y="3538534"/>
            <a:ext cx="3535873" cy="734935"/>
          </a:xfrm>
        </p:spPr>
        <p:txBody>
          <a:bodyPr/>
          <a:lstStyle>
            <a:lvl1pPr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  <a:endParaRPr lang="en-AR"/>
          </a:p>
        </p:txBody>
      </p:sp>
      <p:sp>
        <p:nvSpPr>
          <p:cNvPr id="55" name="Text Placeholder 3a">
            <a:extLst>
              <a:ext uri="{FF2B5EF4-FFF2-40B4-BE49-F238E27FC236}">
                <a16:creationId xmlns:a16="http://schemas.microsoft.com/office/drawing/2014/main" id="{63F87C57-352F-9F6B-1FEC-F82F24A89FD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60671" y="3541109"/>
            <a:ext cx="1680467" cy="732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Text here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691468D-335A-5F09-ECAE-A20FF3432172}"/>
              </a:ext>
            </a:extLst>
          </p:cNvPr>
          <p:cNvCxnSpPr>
            <a:cxnSpLocks/>
          </p:cNvCxnSpPr>
          <p:nvPr/>
        </p:nvCxnSpPr>
        <p:spPr>
          <a:xfrm>
            <a:off x="563411" y="5409319"/>
            <a:ext cx="11090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3a">
            <a:extLst>
              <a:ext uri="{FF2B5EF4-FFF2-40B4-BE49-F238E27FC236}">
                <a16:creationId xmlns:a16="http://schemas.microsoft.com/office/drawing/2014/main" id="{6A205F7E-A1D0-35BC-AC88-4EDB1ABA180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75959" y="4543321"/>
            <a:ext cx="2510646" cy="732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 i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60" name="Text Placeholder 47">
            <a:extLst>
              <a:ext uri="{FF2B5EF4-FFF2-40B4-BE49-F238E27FC236}">
                <a16:creationId xmlns:a16="http://schemas.microsoft.com/office/drawing/2014/main" id="{976843C5-C03A-A8D3-E5FA-0F07BFBDD7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55701" y="4540746"/>
            <a:ext cx="3535873" cy="734935"/>
          </a:xfrm>
        </p:spPr>
        <p:txBody>
          <a:bodyPr/>
          <a:lstStyle>
            <a:lvl1pPr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  <a:endParaRPr lang="en-AR"/>
          </a:p>
        </p:txBody>
      </p:sp>
      <p:sp>
        <p:nvSpPr>
          <p:cNvPr id="61" name="Text Placeholder 3a">
            <a:extLst>
              <a:ext uri="{FF2B5EF4-FFF2-40B4-BE49-F238E27FC236}">
                <a16:creationId xmlns:a16="http://schemas.microsoft.com/office/drawing/2014/main" id="{99F72155-DC8E-FD59-347A-8E42F753924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960670" y="4543321"/>
            <a:ext cx="1680467" cy="732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62" name="Text Placeholder 3a">
            <a:extLst>
              <a:ext uri="{FF2B5EF4-FFF2-40B4-BE49-F238E27FC236}">
                <a16:creationId xmlns:a16="http://schemas.microsoft.com/office/drawing/2014/main" id="{46463B47-CA2F-FBD9-29CC-24F465D0AE42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88508" y="5556571"/>
            <a:ext cx="2510646" cy="732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 i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AE0584A6-3ABE-9106-5EC5-8BBE05F01F0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68250" y="5553996"/>
            <a:ext cx="3535873" cy="734935"/>
          </a:xfrm>
        </p:spPr>
        <p:txBody>
          <a:bodyPr/>
          <a:lstStyle>
            <a:lvl1pPr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  <a:endParaRPr lang="en-AR"/>
          </a:p>
        </p:txBody>
      </p:sp>
      <p:sp>
        <p:nvSpPr>
          <p:cNvPr id="65" name="Text Placeholder 3a">
            <a:extLst>
              <a:ext uri="{FF2B5EF4-FFF2-40B4-BE49-F238E27FC236}">
                <a16:creationId xmlns:a16="http://schemas.microsoft.com/office/drawing/2014/main" id="{670F6FAD-5A3C-11EB-6E81-8B16B52F81E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973219" y="5556571"/>
            <a:ext cx="1680467" cy="732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676365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spl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ADDCEF-8841-4D73-EAEB-25E159BD364A}"/>
              </a:ext>
            </a:extLst>
          </p:cNvPr>
          <p:cNvSpPr/>
          <p:nvPr/>
        </p:nvSpPr>
        <p:spPr>
          <a:xfrm>
            <a:off x="0" y="0"/>
            <a:ext cx="48768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0" bIns="121920" rtlCol="0" anchor="ctr"/>
          <a:lstStyle/>
          <a:p>
            <a:pPr algn="ctr"/>
            <a:endParaRPr lang="en-US" sz="240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596D82E-71B7-FF51-B8E9-B259B21B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8" y="572600"/>
            <a:ext cx="3984536" cy="787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a">
            <a:extLst>
              <a:ext uri="{FF2B5EF4-FFF2-40B4-BE49-F238E27FC236}">
                <a16:creationId xmlns:a16="http://schemas.microsoft.com/office/drawing/2014/main" id="{FAAE1576-C1B9-0E2B-83B0-F7C54B8589E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6468" y="1887912"/>
            <a:ext cx="3148429" cy="5504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 i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3269863B-5234-38BF-0D34-E538ACE4EA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6468" y="2598336"/>
            <a:ext cx="3148429" cy="3512832"/>
          </a:xfrm>
        </p:spPr>
        <p:txBody>
          <a:bodyPr/>
          <a:lstStyle>
            <a:lvl1pPr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  <a:endParaRPr lang="en-AR"/>
          </a:p>
        </p:txBody>
      </p:sp>
      <p:sp>
        <p:nvSpPr>
          <p:cNvPr id="3" name="GTS_WH">
            <a:extLst>
              <a:ext uri="{FF2B5EF4-FFF2-40B4-BE49-F238E27FC236}">
                <a16:creationId xmlns:a16="http://schemas.microsoft.com/office/drawing/2014/main" id="{CE15062E-1BE5-ECEF-BF47-4CDD412B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black">
          <a:xfrm>
            <a:off x="563411" y="6384000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65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DE521DD-F869-4942-ACAE-34C787B89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60680"/>
            <a:ext cx="11430000" cy="9906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4000" b="0" i="0" cap="all" baseline="0">
                <a:solidFill>
                  <a:srgbClr val="000000"/>
                </a:solidFill>
                <a:latin typeface="Graphik Black" panose="020B0A03030202060203" pitchFamily="34" charset="0"/>
              </a:defRPr>
            </a:lvl1pPr>
          </a:lstStyle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Graphik Black" panose="020B0503030202060203" pitchFamily="34" charset="77"/>
                <a:cs typeface="Arial" panose="020B0604020202020204" pitchFamily="34" charset="0"/>
              </a:rPr>
              <a:t>INSERT MAIN TITLE AT 40PT MIN 30PT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E65D75-A4FD-42B8-8957-AD39EDF58583}"/>
              </a:ext>
            </a:extLst>
          </p:cNvPr>
          <p:cNvSpPr txBox="1">
            <a:spLocks/>
          </p:cNvSpPr>
          <p:nvPr userDrawn="1"/>
        </p:nvSpPr>
        <p:spPr>
          <a:xfrm>
            <a:off x="11853528" y="6477991"/>
            <a:ext cx="38431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3C1DA30-9286-0F4F-BE0F-4FE425F91C1A}" type="slidenum">
              <a:rPr lang="en-US" sz="800" smtClean="0">
                <a:solidFill>
                  <a:srgbClr val="FFFFFF"/>
                </a:solidFill>
                <a:latin typeface="Graphik Bold"/>
              </a:rPr>
              <a:pPr algn="ctr">
                <a:defRPr/>
              </a:pPr>
              <a:t>‹#›</a:t>
            </a:fld>
            <a:endParaRPr lang="en-US" sz="800">
              <a:solidFill>
                <a:srgbClr val="FFFFFF"/>
              </a:solidFill>
              <a:latin typeface="Graphik Bol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8D0FC-E42C-4AF4-A5F6-37D649BD99F8}"/>
              </a:ext>
            </a:extLst>
          </p:cNvPr>
          <p:cNvSpPr/>
          <p:nvPr userDrawn="1"/>
        </p:nvSpPr>
        <p:spPr>
          <a:xfrm>
            <a:off x="11893035" y="776"/>
            <a:ext cx="298965" cy="6858000"/>
          </a:xfrm>
          <a:prstGeom prst="rect">
            <a:avLst/>
          </a:prstGeom>
          <a:solidFill>
            <a:srgbClr val="310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59D12-A879-4F89-B4AC-DC111A10C5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3379" y="6253541"/>
            <a:ext cx="104274" cy="11079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D502DB-B05A-4EB2-AA1E-B1E7D6320F06}"/>
              </a:ext>
            </a:extLst>
          </p:cNvPr>
          <p:cNvCxnSpPr/>
          <p:nvPr userDrawn="1"/>
        </p:nvCxnSpPr>
        <p:spPr>
          <a:xfrm>
            <a:off x="11902319" y="6478303"/>
            <a:ext cx="200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09A0435-5465-4BBF-A597-443EB20F8A14}"/>
              </a:ext>
            </a:extLst>
          </p:cNvPr>
          <p:cNvSpPr/>
          <p:nvPr userDrawn="1"/>
        </p:nvSpPr>
        <p:spPr>
          <a:xfrm rot="16200000">
            <a:off x="10953624" y="1128047"/>
            <a:ext cx="21771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b="0" i="0">
                <a:solidFill>
                  <a:schemeClr val="bg1"/>
                </a:solidFill>
                <a:latin typeface="Graphik Light" panose="020B0403030202060203" pitchFamily="34" charset="77"/>
              </a:rPr>
              <a:t>Copyright © 2022 Accenture.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C3BCEB-E40B-4457-90A9-1C005C61F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63359" y="6477991"/>
            <a:ext cx="38431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83C1DA30-9286-0F4F-BE0F-4FE425F91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62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00A6-6DCD-FF31-392B-5CD7870A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68" y="1515429"/>
            <a:ext cx="5175672" cy="886396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B306C-DA4C-EE64-1727-749659F0A7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411" y="2472896"/>
            <a:ext cx="5171607" cy="384048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lang="en-US"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228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</a:t>
            </a:r>
            <a:r>
              <a:rPr lang="en-GB" err="1"/>
              <a:t>Arial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61427" y="3998977"/>
            <a:ext cx="173125" cy="369332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427" y="4456176"/>
            <a:ext cx="1953007" cy="8229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B5BFA1F-5247-B9BC-754B-6AAF3E525A0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2843427" y="3998851"/>
            <a:ext cx="173125" cy="369332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97F6A55-E927-3DDC-C6BC-9E4F7D33849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2843427" y="4456051"/>
            <a:ext cx="1953007" cy="8229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6A48BF3-8AA9-50DC-49B0-265A2B870BD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118171" y="3998851"/>
            <a:ext cx="173125" cy="369332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CA89A9C-8BF9-8CDF-3629-2C1B8ED659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125427" y="4456051"/>
            <a:ext cx="1953007" cy="8229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C7DFE68-FFE1-E798-3629-CF0323B2195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7407427" y="3998851"/>
            <a:ext cx="173125" cy="369332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A5C4BB7-F326-497E-84F9-02B889C225A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407427" y="4456051"/>
            <a:ext cx="1953007" cy="8229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36E3600-1199-1547-D313-449C38319BD9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689427" y="3998851"/>
            <a:ext cx="173125" cy="369332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Aft>
                <a:spcPts val="0"/>
              </a:spcAft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84B231-1D63-35B5-7ECE-7094A7C3BD42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689427" y="4456051"/>
            <a:ext cx="1953007" cy="8229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1" i="0"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83FD05-DB3B-FD57-46A5-ACA36397CBF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692901" y="0"/>
            <a:ext cx="5499100" cy="3429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34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5">
          <p15:clr>
            <a:srgbClr val="C35EA4"/>
          </p15:clr>
        </p15:guide>
        <p15:guide id="2" orient="horz" pos="699">
          <p15:clr>
            <a:srgbClr val="547EBF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ext +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596D82E-71B7-FF51-B8E9-B259B21B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572600"/>
            <a:ext cx="6757704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a">
            <a:extLst>
              <a:ext uri="{FF2B5EF4-FFF2-40B4-BE49-F238E27FC236}">
                <a16:creationId xmlns:a16="http://schemas.microsoft.com/office/drawing/2014/main" id="{FAAE1576-C1B9-0E2B-83B0-F7C54B8589E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6468" y="1887912"/>
            <a:ext cx="3148429" cy="25619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3269863B-5234-38BF-0D34-E538ACE4EA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6468" y="2330533"/>
            <a:ext cx="3148429" cy="734935"/>
          </a:xfrm>
        </p:spPr>
        <p:txBody>
          <a:bodyPr/>
          <a:lstStyle>
            <a:lvl1pPr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  <a:endParaRPr lang="en-AR"/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8ED52606-50DB-73E6-95EA-D88B274B22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35240" y="2330533"/>
            <a:ext cx="3148429" cy="734935"/>
          </a:xfrm>
        </p:spPr>
        <p:txBody>
          <a:bodyPr/>
          <a:lstStyle>
            <a:lvl1pPr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  <a:endParaRPr lang="en-AR"/>
          </a:p>
        </p:txBody>
      </p:sp>
      <p:sp>
        <p:nvSpPr>
          <p:cNvPr id="18" name="Text Placeholder 3a">
            <a:extLst>
              <a:ext uri="{FF2B5EF4-FFF2-40B4-BE49-F238E27FC236}">
                <a16:creationId xmlns:a16="http://schemas.microsoft.com/office/drawing/2014/main" id="{AA248D68-4226-2C8B-DAF1-EBBE3A60A94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135240" y="1887912"/>
            <a:ext cx="3148429" cy="25619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 b="0" i="0">
                <a:solidFill>
                  <a:schemeClr val="bg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ADDCEF-8841-4D73-EAEB-25E159BD364A}"/>
              </a:ext>
            </a:extLst>
          </p:cNvPr>
          <p:cNvSpPr/>
          <p:nvPr/>
        </p:nvSpPr>
        <p:spPr>
          <a:xfrm>
            <a:off x="7839456" y="0"/>
            <a:ext cx="43525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0" bIns="121920" rtlCol="0" anchor="ctr"/>
          <a:lstStyle/>
          <a:p>
            <a:pPr algn="ctr"/>
            <a:endParaRPr lang="en-US" sz="2400"/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1BFF566D-EEFC-0454-54B0-66CBAB8DA700}"/>
              </a:ext>
            </a:extLst>
          </p:cNvPr>
          <p:cNvSpPr txBox="1"/>
          <p:nvPr/>
        </p:nvSpPr>
        <p:spPr>
          <a:xfrm>
            <a:off x="9221063" y="6429853"/>
            <a:ext cx="2208938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>
                <a:solidFill>
                  <a:schemeClr val="bg1">
                    <a:lumMod val="85000"/>
                    <a:alpha val="75000"/>
                  </a:schemeClr>
                </a:solidFill>
                <a:latin typeface="Arial" panose="020B0604020202020204" pitchFamily="34" charset="0"/>
              </a:rPr>
              <a:t>Copyright © 2026 Accenture. All rights reserved.</a:t>
            </a:r>
            <a:endParaRPr lang="en-US" sz="1351" b="0" i="0" noProof="0">
              <a:solidFill>
                <a:schemeClr val="bg1">
                  <a:lumMod val="85000"/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automatic">
            <a:extLst>
              <a:ext uri="{FF2B5EF4-FFF2-40B4-BE49-F238E27FC236}">
                <a16:creationId xmlns:a16="http://schemas.microsoft.com/office/drawing/2014/main" id="{B0F19C31-6554-B271-0340-EE09C970123A}"/>
              </a:ext>
            </a:extLst>
          </p:cNvPr>
          <p:cNvSpPr txBox="1"/>
          <p:nvPr/>
        </p:nvSpPr>
        <p:spPr>
          <a:xfrm>
            <a:off x="11685965" y="6429853"/>
            <a:ext cx="125035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bg1">
                    <a:lumMod val="85000"/>
                    <a:alpha val="75000"/>
                  </a:schemeClr>
                </a:solidFill>
                <a:latin typeface="+mj-lt"/>
              </a:rPr>
              <a:pPr marL="0" marR="0" lvl="0" indent="0" algn="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351" noProof="0">
              <a:solidFill>
                <a:schemeClr val="bg1">
                  <a:lumMod val="85000"/>
                  <a:alpha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418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 +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D3D732C-3732-CD02-EAC3-668BD05D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572600"/>
            <a:ext cx="6898434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917C584-C28F-B584-7B0F-55FA025AE20A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563411" y="1871331"/>
            <a:ext cx="6898434" cy="4258007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5pPr>
            <a:lvl6pPr>
              <a:defRPr sz="1100" b="0" i="0"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ADDCEF-8841-4D73-EAEB-25E159BD364A}"/>
              </a:ext>
            </a:extLst>
          </p:cNvPr>
          <p:cNvSpPr/>
          <p:nvPr/>
        </p:nvSpPr>
        <p:spPr>
          <a:xfrm>
            <a:off x="7839456" y="0"/>
            <a:ext cx="43525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0" bIns="121920"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48660C5F-04AB-D437-8D1D-398DD42B66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92709" y="2254789"/>
            <a:ext cx="3148429" cy="399921"/>
          </a:xfrm>
        </p:spPr>
        <p:txBody>
          <a:bodyPr/>
          <a:lstStyle>
            <a:lvl1pPr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styles.</a:t>
            </a:r>
            <a:endParaRPr lang="en-AR"/>
          </a:p>
        </p:txBody>
      </p:sp>
      <p:sp>
        <p:nvSpPr>
          <p:cNvPr id="9" name="Text Placeholder 47">
            <a:extLst>
              <a:ext uri="{FF2B5EF4-FFF2-40B4-BE49-F238E27FC236}">
                <a16:creationId xmlns:a16="http://schemas.microsoft.com/office/drawing/2014/main" id="{87445057-4F7B-3130-60F5-D78783A222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92709" y="3223267"/>
            <a:ext cx="3148429" cy="399921"/>
          </a:xfrm>
        </p:spPr>
        <p:txBody>
          <a:bodyPr/>
          <a:lstStyle>
            <a:lvl1pPr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styles.</a:t>
            </a:r>
            <a:endParaRPr lang="en-AR"/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7153D109-A742-E656-63F7-1203E6EBAA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92709" y="4191745"/>
            <a:ext cx="3148429" cy="399921"/>
          </a:xfrm>
        </p:spPr>
        <p:txBody>
          <a:bodyPr/>
          <a:lstStyle>
            <a:lvl1pPr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styles.</a:t>
            </a:r>
            <a:endParaRPr lang="en-AR"/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C773503D-16B0-06FF-353B-F4C73BE165A6}"/>
              </a:ext>
            </a:extLst>
          </p:cNvPr>
          <p:cNvSpPr txBox="1"/>
          <p:nvPr/>
        </p:nvSpPr>
        <p:spPr>
          <a:xfrm>
            <a:off x="9221063" y="6429853"/>
            <a:ext cx="2208938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>
                <a:solidFill>
                  <a:schemeClr val="bg1">
                    <a:lumMod val="85000"/>
                    <a:alpha val="75000"/>
                  </a:schemeClr>
                </a:solidFill>
                <a:latin typeface="Arial" panose="020B0604020202020204" pitchFamily="34" charset="0"/>
              </a:rPr>
              <a:t>Copyright © 2026 Accenture. All rights reserved.</a:t>
            </a:r>
            <a:endParaRPr lang="en-US" sz="1351" b="0" i="0" noProof="0">
              <a:solidFill>
                <a:schemeClr val="bg1">
                  <a:lumMod val="85000"/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 automatic">
            <a:extLst>
              <a:ext uri="{FF2B5EF4-FFF2-40B4-BE49-F238E27FC236}">
                <a16:creationId xmlns:a16="http://schemas.microsoft.com/office/drawing/2014/main" id="{922D4837-A73E-8289-1E8F-AD0D5C3080D2}"/>
              </a:ext>
            </a:extLst>
          </p:cNvPr>
          <p:cNvSpPr txBox="1"/>
          <p:nvPr/>
        </p:nvSpPr>
        <p:spPr>
          <a:xfrm>
            <a:off x="11685965" y="6429853"/>
            <a:ext cx="125035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bg1">
                    <a:lumMod val="85000"/>
                    <a:alpha val="75000"/>
                  </a:schemeClr>
                </a:solidFill>
                <a:latin typeface="+mj-lt"/>
              </a:rPr>
              <a:pPr marL="0" marR="0" lvl="0" indent="0" algn="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351" noProof="0">
              <a:solidFill>
                <a:schemeClr val="bg1">
                  <a:lumMod val="85000"/>
                  <a:alpha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23561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 + Wider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D3D732C-3732-CD02-EAC3-668BD05D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7" y="376518"/>
            <a:ext cx="6294809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917C584-C28F-B584-7B0F-55FA025AE20A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563411" y="1452283"/>
            <a:ext cx="6287865" cy="4677056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1pPr>
            <a:lvl2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2pPr>
            <a:lvl3pPr>
              <a:spcAft>
                <a:spcPts val="600"/>
              </a:spcAft>
              <a:defRPr sz="1400" b="0" i="0">
                <a:latin typeface="Arial" panose="020B0604020202020204" pitchFamily="34" charset="0"/>
              </a:defRPr>
            </a:lvl3pPr>
            <a:lvl4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200" b="0" i="0">
                <a:latin typeface="Arial" panose="020B0604020202020204" pitchFamily="34" charset="0"/>
              </a:defRPr>
            </a:lvl5pPr>
            <a:lvl6pPr>
              <a:defRPr sz="1100" b="0" i="0">
                <a:latin typeface="Arial" panose="020B060402020202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ADDCEF-8841-4D73-EAEB-25E159BD364A}"/>
              </a:ext>
            </a:extLst>
          </p:cNvPr>
          <p:cNvSpPr/>
          <p:nvPr/>
        </p:nvSpPr>
        <p:spPr>
          <a:xfrm>
            <a:off x="7019365" y="0"/>
            <a:ext cx="517263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0" bIns="121920"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47">
            <a:extLst>
              <a:ext uri="{FF2B5EF4-FFF2-40B4-BE49-F238E27FC236}">
                <a16:creationId xmlns:a16="http://schemas.microsoft.com/office/drawing/2014/main" id="{48660C5F-04AB-D437-8D1D-398DD42B66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77457" y="705971"/>
            <a:ext cx="4333543" cy="5479675"/>
          </a:xfrm>
        </p:spPr>
        <p:txBody>
          <a:bodyPr/>
          <a:lstStyle>
            <a:lvl1pPr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styles.</a:t>
            </a:r>
            <a:endParaRPr lang="en-AR"/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C773503D-16B0-06FF-353B-F4C73BE165A6}"/>
              </a:ext>
            </a:extLst>
          </p:cNvPr>
          <p:cNvSpPr txBox="1"/>
          <p:nvPr/>
        </p:nvSpPr>
        <p:spPr>
          <a:xfrm>
            <a:off x="9221063" y="6429853"/>
            <a:ext cx="2208938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>
                <a:solidFill>
                  <a:schemeClr val="bg1">
                    <a:lumMod val="85000"/>
                    <a:alpha val="75000"/>
                  </a:schemeClr>
                </a:solidFill>
                <a:latin typeface="Arial" panose="020B0604020202020204" pitchFamily="34" charset="0"/>
              </a:rPr>
              <a:t>Copyright © 2026 Accenture. All rights reserved.</a:t>
            </a:r>
            <a:endParaRPr lang="en-US" sz="1351" b="0" i="0" noProof="0">
              <a:solidFill>
                <a:schemeClr val="bg1">
                  <a:lumMod val="85000"/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 automatic">
            <a:extLst>
              <a:ext uri="{FF2B5EF4-FFF2-40B4-BE49-F238E27FC236}">
                <a16:creationId xmlns:a16="http://schemas.microsoft.com/office/drawing/2014/main" id="{922D4837-A73E-8289-1E8F-AD0D5C3080D2}"/>
              </a:ext>
            </a:extLst>
          </p:cNvPr>
          <p:cNvSpPr txBox="1"/>
          <p:nvPr/>
        </p:nvSpPr>
        <p:spPr>
          <a:xfrm>
            <a:off x="11685965" y="6429853"/>
            <a:ext cx="125035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bg1">
                    <a:lumMod val="85000"/>
                    <a:alpha val="75000"/>
                  </a:schemeClr>
                </a:solidFill>
                <a:latin typeface="+mj-lt"/>
              </a:rPr>
              <a:pPr marL="0" marR="0" lvl="0" indent="0" algn="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351" noProof="0">
              <a:solidFill>
                <a:schemeClr val="bg1">
                  <a:lumMod val="85000"/>
                  <a:alpha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90296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image + white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0722-1BF3-D08F-D5F2-F357EE4FD5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3638" y="1946366"/>
            <a:ext cx="4489017" cy="257258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1200">
                <a:solidFill>
                  <a:schemeClr val="tx1"/>
                </a:solidFill>
                <a:latin typeface="Palatino" pitchFamily="2" charset="77"/>
                <a:ea typeface="+mj-ea"/>
                <a:cs typeface="+mj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quote here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85F087B1-CDA4-427D-C33A-06F752C0B04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99351" y="549276"/>
            <a:ext cx="6091200" cy="57594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25904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key message + image, light m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568" y="1802674"/>
            <a:ext cx="5098087" cy="2859966"/>
          </a:xfrm>
          <a:prstGeom prst="rect">
            <a:avLst/>
          </a:prstGeo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Place quote or key message here</a:t>
            </a:r>
          </a:p>
        </p:txBody>
      </p:sp>
      <p:sp>
        <p:nvSpPr>
          <p:cNvPr id="3" name="Picture Placeholder 18">
            <a:extLst>
              <a:ext uri="{FF2B5EF4-FFF2-40B4-BE49-F238E27FC236}">
                <a16:creationId xmlns:a16="http://schemas.microsoft.com/office/drawing/2014/main" id="{65F763E4-6449-FB61-1EC3-49C208D39C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096001" y="561651"/>
            <a:ext cx="6096000" cy="57470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tIns="274320" bIns="274320"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6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key message + image,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white blurry background&#10;&#10;AI-generated content may be incorrect.">
            <a:extLst>
              <a:ext uri="{FF2B5EF4-FFF2-40B4-BE49-F238E27FC236}">
                <a16:creationId xmlns:a16="http://schemas.microsoft.com/office/drawing/2014/main" id="{9BD1E420-1BB8-094F-77D8-F027430B17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5522" y="-2667001"/>
            <a:ext cx="6857998" cy="12192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61EBD1-EAAC-E1FA-6310-1DCDC89C84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568" y="2005263"/>
            <a:ext cx="5098087" cy="2454788"/>
          </a:xfrm>
          <a:prstGeom prst="rect">
            <a:avLst/>
          </a:prstGeom>
        </p:spPr>
        <p:txBody>
          <a:bodyPr anchor="ctr"/>
          <a:lstStyle>
            <a:lvl1pPr>
              <a:defRPr sz="3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Place quote or key message here</a:t>
            </a:r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9AA3B26C-CA7F-B4DF-EE34-75C3462C65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096001" y="561651"/>
            <a:ext cx="6096000" cy="57470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tIns="274320" bIns="274320"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9" name="GTS_WH">
            <a:extLst>
              <a:ext uri="{FF2B5EF4-FFF2-40B4-BE49-F238E27FC236}">
                <a16:creationId xmlns:a16="http://schemas.microsoft.com/office/drawing/2014/main" id="{8DE35BA1-021B-C8B8-EEDE-464FB3F9F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black">
          <a:xfrm>
            <a:off x="561601" y="6384000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b="0" i="0">
              <a:latin typeface="Arial" panose="020B0604020202020204" pitchFamily="34" charset="0"/>
            </a:endParaRP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8D5BD53D-6FAE-CF38-36EC-5B6A69250BA2}"/>
              </a:ext>
            </a:extLst>
          </p:cNvPr>
          <p:cNvSpPr txBox="1"/>
          <p:nvPr/>
        </p:nvSpPr>
        <p:spPr>
          <a:xfrm>
            <a:off x="9221063" y="6429853"/>
            <a:ext cx="2208938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>
                <a:solidFill>
                  <a:schemeClr val="bg1">
                    <a:lumMod val="85000"/>
                    <a:alpha val="75000"/>
                  </a:schemeClr>
                </a:solidFill>
                <a:latin typeface="Arial" panose="020B0604020202020204" pitchFamily="34" charset="0"/>
              </a:rPr>
              <a:t>Copyright © 2026 Accenture. All rights reserved.</a:t>
            </a:r>
            <a:endParaRPr lang="en-US" sz="1351" b="0" i="0" noProof="0">
              <a:solidFill>
                <a:schemeClr val="bg1">
                  <a:lumMod val="85000"/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automatic">
            <a:extLst>
              <a:ext uri="{FF2B5EF4-FFF2-40B4-BE49-F238E27FC236}">
                <a16:creationId xmlns:a16="http://schemas.microsoft.com/office/drawing/2014/main" id="{60F9A526-39EE-8272-4753-D784C27C5191}"/>
              </a:ext>
            </a:extLst>
          </p:cNvPr>
          <p:cNvSpPr txBox="1"/>
          <p:nvPr/>
        </p:nvSpPr>
        <p:spPr>
          <a:xfrm>
            <a:off x="11685965" y="6429853"/>
            <a:ext cx="125035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bg1">
                    <a:lumMod val="85000"/>
                    <a:alpha val="75000"/>
                  </a:schemeClr>
                </a:solidFill>
                <a:latin typeface="+mj-lt"/>
              </a:rPr>
              <a:pPr marL="0" marR="0" lvl="0" indent="0" algn="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351" noProof="0">
              <a:solidFill>
                <a:schemeClr val="bg1">
                  <a:lumMod val="85000"/>
                  <a:alpha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82651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image +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blurry background&#10;&#10;AI-generated content may be incorrect.">
            <a:extLst>
              <a:ext uri="{FF2B5EF4-FFF2-40B4-BE49-F238E27FC236}">
                <a16:creationId xmlns:a16="http://schemas.microsoft.com/office/drawing/2014/main" id="{A383F73A-0DDB-6544-ADBF-6FC2D5357A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5522" y="-2667001"/>
            <a:ext cx="6857998" cy="121920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292A3-796A-5092-2636-A42C4142B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3638" y="1920240"/>
            <a:ext cx="4489017" cy="262483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3200" b="0" i="0" kern="1200">
                <a:solidFill>
                  <a:schemeClr val="bg1"/>
                </a:solidFill>
                <a:latin typeface="Palatino" pitchFamily="2" charset="77"/>
                <a:ea typeface="+mj-ea"/>
                <a:cs typeface="+mj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quote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76B75E-8527-3123-1BF5-5C5B849F38C1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103368" y="549275"/>
            <a:ext cx="6092648" cy="57594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GTS_WH">
            <a:extLst>
              <a:ext uri="{FF2B5EF4-FFF2-40B4-BE49-F238E27FC236}">
                <a16:creationId xmlns:a16="http://schemas.microsoft.com/office/drawing/2014/main" id="{8DE35BA1-021B-C8B8-EEDE-464FB3F9F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black">
          <a:xfrm>
            <a:off x="561601" y="6384000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b="0" i="0">
              <a:latin typeface="Arial" panose="020B0604020202020204" pitchFamily="34" charset="0"/>
            </a:endParaRP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9A332159-0514-2C2D-4B40-662BCE968BE7}"/>
              </a:ext>
            </a:extLst>
          </p:cNvPr>
          <p:cNvSpPr txBox="1"/>
          <p:nvPr/>
        </p:nvSpPr>
        <p:spPr>
          <a:xfrm>
            <a:off x="9221063" y="6429853"/>
            <a:ext cx="2208938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>
                <a:solidFill>
                  <a:schemeClr val="bg1">
                    <a:lumMod val="85000"/>
                    <a:alpha val="75000"/>
                  </a:schemeClr>
                </a:solidFill>
                <a:latin typeface="Arial" panose="020B0604020202020204" pitchFamily="34" charset="0"/>
              </a:rPr>
              <a:t>Copyright © 2026 Accenture. All rights reserved.</a:t>
            </a:r>
            <a:endParaRPr lang="en-US" sz="1351" b="0" i="0" noProof="0">
              <a:solidFill>
                <a:schemeClr val="bg1">
                  <a:lumMod val="85000"/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automatic">
            <a:extLst>
              <a:ext uri="{FF2B5EF4-FFF2-40B4-BE49-F238E27FC236}">
                <a16:creationId xmlns:a16="http://schemas.microsoft.com/office/drawing/2014/main" id="{2250694F-F294-16BF-824E-C65B31D78242}"/>
              </a:ext>
            </a:extLst>
          </p:cNvPr>
          <p:cNvSpPr txBox="1"/>
          <p:nvPr/>
        </p:nvSpPr>
        <p:spPr>
          <a:xfrm>
            <a:off x="11685965" y="6429853"/>
            <a:ext cx="125035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bg1">
                    <a:lumMod val="85000"/>
                    <a:alpha val="75000"/>
                  </a:schemeClr>
                </a:solidFill>
                <a:latin typeface="+mj-lt"/>
              </a:rPr>
              <a:pPr marL="0" marR="0" lvl="0" indent="0" algn="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351" noProof="0">
              <a:solidFill>
                <a:schemeClr val="bg1">
                  <a:lumMod val="85000"/>
                  <a:alpha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57197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: light m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4A5B-9D05-0703-63C7-382088724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3638" y="2325189"/>
            <a:ext cx="7200000" cy="2207620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0" i="0" kern="1200">
                <a:solidFill>
                  <a:srgbClr val="000000"/>
                </a:solidFill>
                <a:latin typeface="Palatino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key message style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9538720-5D87-005C-9D54-D7F07F69BE61}"/>
              </a:ext>
            </a:extLst>
          </p:cNvPr>
          <p:cNvSpPr txBox="1">
            <a:spLocks/>
          </p:cNvSpPr>
          <p:nvPr/>
        </p:nvSpPr>
        <p:spPr>
          <a:xfrm>
            <a:off x="7315200" y="6384001"/>
            <a:ext cx="4114800" cy="1983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94">
              <a:spcAft>
                <a:spcPts val="1200"/>
              </a:spcAft>
              <a:defRPr/>
            </a:pPr>
            <a:r>
              <a:rPr lang="en-US" sz="800" b="0" i="0">
                <a:solidFill>
                  <a:schemeClr val="bg1"/>
                </a:solidFill>
                <a:latin typeface="Arial" panose="020B0604020202020204" pitchFamily="34" charset="0"/>
              </a:rPr>
              <a:t>Copyright © 2026 Accenture. All rights reserved.</a:t>
            </a:r>
          </a:p>
        </p:txBody>
      </p:sp>
      <p:sp>
        <p:nvSpPr>
          <p:cNvPr id="8" name="Slide number automatic">
            <a:extLst>
              <a:ext uri="{FF2B5EF4-FFF2-40B4-BE49-F238E27FC236}">
                <a16:creationId xmlns:a16="http://schemas.microsoft.com/office/drawing/2014/main" id="{4FE121F1-B169-11A8-1F63-C705FECD0AAA}"/>
              </a:ext>
            </a:extLst>
          </p:cNvPr>
          <p:cNvSpPr txBox="1">
            <a:spLocks/>
          </p:cNvSpPr>
          <p:nvPr/>
        </p:nvSpPr>
        <p:spPr>
          <a:xfrm>
            <a:off x="11484000" y="6384001"/>
            <a:ext cx="327600" cy="1983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914377" rtl="0" eaLnBrk="1" latinLnBrk="0" hangingPunct="1">
              <a:spcAft>
                <a:spcPts val="1200"/>
              </a:spcAft>
              <a:defRPr/>
            </a:pPr>
            <a:fld id="{73F1C454-A9D8-014C-8BFC-BAC2D203B5DF}" type="slidenum">
              <a:rPr lang="en-US" sz="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marL="0" algn="r" defTabSz="914377" rtl="0" eaLnBrk="1" latinLnBrk="0" hangingPunct="1">
                <a:spcAft>
                  <a:spcPts val="1200"/>
                </a:spcAft>
                <a:defRPr/>
              </a:pPr>
              <a:t>‹#›</a:t>
            </a:fld>
            <a:endParaRPr lang="en-US" sz="800" b="0" i="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009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C35EA4"/>
          </p15:clr>
        </p15:guide>
        <p15:guide id="2" pos="2880">
          <p15:clr>
            <a:srgbClr val="C35EA4"/>
          </p15:clr>
        </p15:guide>
        <p15:guide id="3" orient="horz" pos="2707">
          <p15:clr>
            <a:srgbClr val="C35EA4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1352EF7-C8C2-5E64-698B-A2C388CB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66" y="572600"/>
            <a:ext cx="11070889" cy="393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17757-DC7D-283B-40ED-71A3ADDFA6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412" y="1109663"/>
            <a:ext cx="11063944" cy="384048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Place subtitle here in </a:t>
            </a:r>
            <a:r>
              <a:rPr lang="en-GB" err="1"/>
              <a:t>Arial</a:t>
            </a:r>
            <a:r>
              <a:rPr lang="en-GB"/>
              <a:t> regular</a:t>
            </a:r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64646" y="1744663"/>
            <a:ext cx="1180800" cy="118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0" rIns="0" bIns="0" rtlCol="0" anchor="ctr">
            <a:noAutofit/>
          </a:bodyPr>
          <a:lstStyle>
            <a:lvl1pPr>
              <a:defRPr lang="en-US" b="0" i="0">
                <a:latin typeface="Arial" panose="020B0604020202020204" pitchFamily="34" charset="0"/>
              </a:defRPr>
            </a:lvl1pPr>
          </a:lstStyle>
          <a:p>
            <a:pPr lvl="0" algn="ctr"/>
            <a:r>
              <a:rPr lang="en-GB"/>
              <a:t>Add profile photo</a:t>
            </a:r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190AA3D-F653-7DE3-E814-C735080B2F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645" y="3331287"/>
            <a:ext cx="2047984" cy="23978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Graphik" panose="020B0604020202020204" pitchFamily="34" charset="0"/>
              <a:buNone/>
              <a:defRPr sz="11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spcAft>
                <a:spcPts val="800"/>
              </a:spcAft>
              <a:buNone/>
              <a:defRPr lang="en-US" sz="1100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100" b="0" i="0">
                <a:latin typeface="Arial" panose="020B0604020202020204" pitchFamily="34" charset="0"/>
              </a:defRPr>
            </a:lvl3pPr>
            <a:lvl4pPr marL="182875" indent="-182875">
              <a:spcAft>
                <a:spcPts val="600"/>
              </a:spcAft>
              <a:buFont typeface="Graphik" panose="020B0604020202020204" pitchFamily="34" charset="0"/>
              <a:buChar char="•"/>
              <a:defRPr sz="11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</a:t>
            </a:r>
          </a:p>
          <a:p>
            <a:pPr marL="0" lvl="1" indent="0" algn="l" defTabSz="228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/>
              <a:t>Surname or 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569554" y="1744663"/>
            <a:ext cx="1180800" cy="118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0" rIns="0" bIns="0" rtlCol="0" anchor="ctr">
            <a:noAutofit/>
          </a:bodyPr>
          <a:lstStyle>
            <a:lvl1pPr>
              <a:defRPr lang="en-US" b="0" i="0">
                <a:latin typeface="Arial" panose="020B0604020202020204" pitchFamily="34" charset="0"/>
              </a:defRPr>
            </a:lvl1pPr>
          </a:lstStyle>
          <a:p>
            <a:pPr lvl="0" algn="ctr"/>
            <a:r>
              <a:rPr lang="en-GB"/>
              <a:t>Add profile photo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845C65E-741B-B706-0B82-1C81A0F6B5D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69554" y="3331287"/>
            <a:ext cx="2047984" cy="23978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Graphik" panose="020B0604020202020204" pitchFamily="34" charset="0"/>
              <a:buNone/>
              <a:defRPr sz="11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spcAft>
                <a:spcPts val="800"/>
              </a:spcAft>
              <a:buNone/>
              <a:defRPr lang="en-US" sz="1100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100" b="0" i="0">
                <a:latin typeface="Arial" panose="020B0604020202020204" pitchFamily="34" charset="0"/>
              </a:defRPr>
            </a:lvl3pPr>
            <a:lvl4pPr marL="182875" indent="-182875">
              <a:spcAft>
                <a:spcPts val="600"/>
              </a:spcAft>
              <a:buFont typeface="Graphik" panose="020B0604020202020204" pitchFamily="34" charset="0"/>
              <a:buChar char="•"/>
              <a:defRPr sz="11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</a:t>
            </a:r>
          </a:p>
          <a:p>
            <a:pPr marL="0" lvl="1" indent="0" algn="l" defTabSz="228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/>
              <a:t>Surname or 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574462" y="1744663"/>
            <a:ext cx="1180800" cy="118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0" rIns="0" bIns="0" rtlCol="0" anchor="ctr">
            <a:noAutofit/>
          </a:bodyPr>
          <a:lstStyle>
            <a:lvl1pPr>
              <a:defRPr lang="en-US" b="0" i="0">
                <a:latin typeface="Arial" panose="020B0604020202020204" pitchFamily="34" charset="0"/>
              </a:defRPr>
            </a:lvl1pPr>
          </a:lstStyle>
          <a:p>
            <a:pPr lvl="0" algn="ctr"/>
            <a:r>
              <a:rPr lang="en-GB"/>
              <a:t>Add profile photo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20C257B-A255-A185-7414-40904B81A8D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74463" y="3331287"/>
            <a:ext cx="2047984" cy="23978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Graphik" panose="020B0604020202020204" pitchFamily="34" charset="0"/>
              <a:buNone/>
              <a:defRPr sz="11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spcAft>
                <a:spcPts val="800"/>
              </a:spcAft>
              <a:buNone/>
              <a:defRPr lang="en-US" sz="1100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100" b="0" i="0">
                <a:latin typeface="Arial" panose="020B0604020202020204" pitchFamily="34" charset="0"/>
              </a:defRPr>
            </a:lvl3pPr>
            <a:lvl4pPr marL="182875" indent="-182875">
              <a:spcAft>
                <a:spcPts val="600"/>
              </a:spcAft>
              <a:buFont typeface="Graphik" panose="020B0604020202020204" pitchFamily="34" charset="0"/>
              <a:buChar char="•"/>
              <a:defRPr sz="11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</a:t>
            </a:r>
          </a:p>
          <a:p>
            <a:pPr marL="0" lvl="1" indent="0" algn="l" defTabSz="228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/>
              <a:t>Surname or 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579372" y="1744663"/>
            <a:ext cx="1180800" cy="118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0" rIns="0" bIns="0" rtlCol="0" anchor="ctr">
            <a:noAutofit/>
          </a:bodyPr>
          <a:lstStyle>
            <a:lvl1pPr>
              <a:defRPr lang="en-US" b="0" i="0">
                <a:latin typeface="Arial" panose="020B0604020202020204" pitchFamily="34" charset="0"/>
              </a:defRPr>
            </a:lvl1pPr>
          </a:lstStyle>
          <a:p>
            <a:pPr lvl="0" algn="ctr"/>
            <a:r>
              <a:rPr lang="en-GB"/>
              <a:t>Add profile photo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6CCAA45-3EAB-F22C-1634-630066DF8C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79371" y="3331287"/>
            <a:ext cx="2047984" cy="23978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Graphik" panose="020B0604020202020204" pitchFamily="34" charset="0"/>
              <a:buNone/>
              <a:defRPr sz="1100" b="1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>
              <a:spcAft>
                <a:spcPts val="800"/>
              </a:spcAft>
              <a:buNone/>
              <a:defRPr lang="en-US" sz="1100" b="1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100" b="0" i="0">
                <a:latin typeface="Arial" panose="020B0604020202020204" pitchFamily="34" charset="0"/>
              </a:defRPr>
            </a:lvl3pPr>
            <a:lvl4pPr marL="182875" indent="-182875">
              <a:spcAft>
                <a:spcPts val="600"/>
              </a:spcAft>
              <a:buFont typeface="Graphik" panose="020B0604020202020204" pitchFamily="34" charset="0"/>
              <a:buChar char="•"/>
              <a:defRPr sz="1100" b="0" i="0">
                <a:latin typeface="Arial" panose="020B060402020202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</a:t>
            </a:r>
          </a:p>
          <a:p>
            <a:pPr marL="0" lvl="1" indent="0" algn="l" defTabSz="2285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None/>
            </a:pPr>
            <a:r>
              <a:rPr lang="en-US"/>
              <a:t>Surname or 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414619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48" Type="http://schemas.openxmlformats.org/officeDocument/2006/relationships/slideLayout" Target="../slideLayouts/slideLayout71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C0286B7-4E20-4916-AA9F-6775F8A073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792205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72" imgH="484" progId="TCLayout.ActiveDocument.1">
                  <p:embed/>
                </p:oleObj>
              </mc:Choice>
              <mc:Fallback>
                <p:oleObj name="think-cell Slide" r:id="rId13" imgW="472" imgH="4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C0286B7-4E20-4916-AA9F-6775F8A07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7400" y="1371600"/>
            <a:ext cx="11430000" cy="506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DCDE1A5-7B8C-446C-B047-DEF343C830D4}" type="datetime2">
              <a:rPr lang="en-US" smtClean="0"/>
              <a:t>Wednesday, May 6, 2026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6840C5-D95A-4B5B-BC5A-0B753E537F83}"/>
              </a:ext>
            </a:extLst>
          </p:cNvPr>
          <p:cNvSpPr/>
          <p:nvPr userDrawn="1"/>
        </p:nvSpPr>
        <p:spPr>
          <a:xfrm>
            <a:off x="11893035" y="776"/>
            <a:ext cx="298965" cy="6858000"/>
          </a:xfrm>
          <a:prstGeom prst="rect">
            <a:avLst/>
          </a:prstGeom>
          <a:solidFill>
            <a:srgbClr val="310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F1FE8-3E63-490F-A529-B65B89478FF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3379" y="6253541"/>
            <a:ext cx="104274" cy="1107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5920D0-F2A0-4541-83C0-9FA47DA028DE}"/>
              </a:ext>
            </a:extLst>
          </p:cNvPr>
          <p:cNvCxnSpPr/>
          <p:nvPr userDrawn="1"/>
        </p:nvCxnSpPr>
        <p:spPr>
          <a:xfrm>
            <a:off x="11902319" y="6478303"/>
            <a:ext cx="200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F6589-9189-4C05-BD55-135F555BD296}"/>
              </a:ext>
            </a:extLst>
          </p:cNvPr>
          <p:cNvSpPr/>
          <p:nvPr userDrawn="1"/>
        </p:nvSpPr>
        <p:spPr>
          <a:xfrm rot="16200000">
            <a:off x="10953624" y="1128047"/>
            <a:ext cx="21771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b="0" i="0">
                <a:solidFill>
                  <a:schemeClr val="bg1"/>
                </a:solidFill>
                <a:latin typeface="Graphik Light" panose="020B0403030202060203" pitchFamily="34" charset="77"/>
              </a:rPr>
              <a:t>Copyright © 2022 Accenture. All rights reserved.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C79A96A-B4D4-4587-8D70-B03BFE64B1D6}"/>
              </a:ext>
            </a:extLst>
          </p:cNvPr>
          <p:cNvSpPr txBox="1">
            <a:spLocks/>
          </p:cNvSpPr>
          <p:nvPr userDrawn="1"/>
        </p:nvSpPr>
        <p:spPr>
          <a:xfrm>
            <a:off x="11863359" y="6477991"/>
            <a:ext cx="38431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C1DA30-9286-0F4F-BE0F-4FE425F91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6" r:id="rId9"/>
    <p:sldLayoutId id="2147484407" r:id="rId10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tx1"/>
          </a:solidFill>
          <a:latin typeface="Graphik" panose="020B0503030202060203" pitchFamily="34" charset="0"/>
          <a:ea typeface="+mj-ea"/>
          <a:cs typeface="+mj-cs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60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40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20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5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b="1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600" kern="1200">
          <a:solidFill>
            <a:schemeClr val="tx2"/>
          </a:solidFill>
          <a:latin typeface="Graphik" panose="020B05030302020602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405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C0286B7-4E20-4916-AA9F-6775F8A073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792205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72" imgH="484" progId="TCLayout.ActiveDocument.1">
                  <p:embed/>
                </p:oleObj>
              </mc:Choice>
              <mc:Fallback>
                <p:oleObj name="think-cell Slide" r:id="rId16" imgW="472" imgH="4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C0286B7-4E20-4916-AA9F-6775F8A07368}"/>
                          </a:ext>
                        </a:extLst>
                      </p:cNvPr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7400" y="1371600"/>
            <a:ext cx="11430000" cy="506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DCDE1A5-7B8C-446C-B047-DEF343C830D4}" type="datetime2">
              <a:rPr lang="en-US" smtClean="0"/>
              <a:t>Wednesday, May 6, 2026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6840C5-D95A-4B5B-BC5A-0B753E537F83}"/>
              </a:ext>
            </a:extLst>
          </p:cNvPr>
          <p:cNvSpPr/>
          <p:nvPr userDrawn="1"/>
        </p:nvSpPr>
        <p:spPr>
          <a:xfrm>
            <a:off x="11893035" y="776"/>
            <a:ext cx="298965" cy="6858000"/>
          </a:xfrm>
          <a:prstGeom prst="rect">
            <a:avLst/>
          </a:prstGeom>
          <a:solidFill>
            <a:srgbClr val="310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F1FE8-3E63-490F-A529-B65B89478FFE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3379" y="6253541"/>
            <a:ext cx="104274" cy="1107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5920D0-F2A0-4541-83C0-9FA47DA028DE}"/>
              </a:ext>
            </a:extLst>
          </p:cNvPr>
          <p:cNvCxnSpPr/>
          <p:nvPr userDrawn="1"/>
        </p:nvCxnSpPr>
        <p:spPr>
          <a:xfrm>
            <a:off x="11902319" y="6478303"/>
            <a:ext cx="200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F6589-9189-4C05-BD55-135F555BD296}"/>
              </a:ext>
            </a:extLst>
          </p:cNvPr>
          <p:cNvSpPr/>
          <p:nvPr userDrawn="1"/>
        </p:nvSpPr>
        <p:spPr>
          <a:xfrm rot="16200000">
            <a:off x="11063430" y="1128047"/>
            <a:ext cx="195758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b="0" i="0">
                <a:solidFill>
                  <a:schemeClr val="bg1"/>
                </a:solidFill>
                <a:latin typeface="Graphik Light" panose="020B0403030202060203" pitchFamily="34" charset="77"/>
              </a:rPr>
              <a:t>Copyright © 2026 Accenture. All rights reserved.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C79A96A-B4D4-4587-8D70-B03BFE64B1D6}"/>
              </a:ext>
            </a:extLst>
          </p:cNvPr>
          <p:cNvSpPr txBox="1">
            <a:spLocks/>
          </p:cNvSpPr>
          <p:nvPr userDrawn="1"/>
        </p:nvSpPr>
        <p:spPr>
          <a:xfrm>
            <a:off x="11863359" y="6477991"/>
            <a:ext cx="38431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C1DA30-9286-0F4F-BE0F-4FE425F91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8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40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  <p:sldLayoutId id="2147484442" r:id="rId13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tx1"/>
          </a:solidFill>
          <a:latin typeface="Graphik" panose="020B0503030202060203" pitchFamily="34" charset="0"/>
          <a:ea typeface="+mj-ea"/>
          <a:cs typeface="+mj-cs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60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40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20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50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b="1" kern="1200">
          <a:solidFill>
            <a:schemeClr val="tx1"/>
          </a:solidFill>
          <a:latin typeface="Graphik" panose="020B0503030202060203" pitchFamily="34" charset="0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600" kern="1200">
          <a:solidFill>
            <a:schemeClr val="tx2"/>
          </a:solidFill>
          <a:latin typeface="Graphik" panose="020B05030302020602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405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624E0B2-760E-457A-8367-213CE89D6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9" name="GTS_Purple" descr="Accenture Greater Than symbol in purple">
            <a:extLst>
              <a:ext uri="{FF2B5EF4-FFF2-40B4-BE49-F238E27FC236}">
                <a16:creationId xmlns:a16="http://schemas.microsoft.com/office/drawing/2014/main" id="{AE0355C2-058C-4310-9508-BCC0F498FBB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0209" y="6483675"/>
            <a:ext cx="183202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A1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DFD1-72F5-4590-A067-19F2501AA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5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  <p:sldLayoutId id="2147484455" r:id="rId12"/>
    <p:sldLayoutId id="2147484456" r:id="rId13"/>
    <p:sldLayoutId id="2147484457" r:id="rId14"/>
    <p:sldLayoutId id="2147484458" r:id="rId15"/>
    <p:sldLayoutId id="2147484459" r:id="rId16"/>
    <p:sldLayoutId id="2147484460" r:id="rId17"/>
    <p:sldLayoutId id="2147484461" r:id="rId18"/>
    <p:sldLayoutId id="2147484462" r:id="rId19"/>
    <p:sldLayoutId id="2147484463" r:id="rId20"/>
    <p:sldLayoutId id="2147484464" r:id="rId21"/>
    <p:sldLayoutId id="2147484465" r:id="rId22"/>
    <p:sldLayoutId id="2147484466" r:id="rId23"/>
    <p:sldLayoutId id="2147484467" r:id="rId24"/>
    <p:sldLayoutId id="2147484468" r:id="rId25"/>
    <p:sldLayoutId id="2147484469" r:id="rId26"/>
    <p:sldLayoutId id="2147484470" r:id="rId27"/>
    <p:sldLayoutId id="2147484471" r:id="rId28"/>
    <p:sldLayoutId id="2147484472" r:id="rId29"/>
    <p:sldLayoutId id="2147484473" r:id="rId30"/>
    <p:sldLayoutId id="2147484474" r:id="rId31"/>
    <p:sldLayoutId id="2147484475" r:id="rId32"/>
    <p:sldLayoutId id="2147484476" r:id="rId33"/>
    <p:sldLayoutId id="2147484477" r:id="rId34"/>
    <p:sldLayoutId id="2147484478" r:id="rId35"/>
    <p:sldLayoutId id="2147484479" r:id="rId36"/>
    <p:sldLayoutId id="2147484480" r:id="rId37"/>
    <p:sldLayoutId id="2147484481" r:id="rId38"/>
    <p:sldLayoutId id="2147484482" r:id="rId39"/>
    <p:sldLayoutId id="2147484483" r:id="rId40"/>
    <p:sldLayoutId id="2147484484" r:id="rId41"/>
    <p:sldLayoutId id="2147484485" r:id="rId42"/>
    <p:sldLayoutId id="2147484486" r:id="rId43"/>
    <p:sldLayoutId id="2147484487" r:id="rId44"/>
    <p:sldLayoutId id="2147484488" r:id="rId45"/>
    <p:sldLayoutId id="2147484489" r:id="rId46"/>
    <p:sldLayoutId id="2147484490" r:id="rId47"/>
    <p:sldLayoutId id="2147484491" r:id="rId4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50303020206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5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503030202060203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pyright">
            <a:extLst>
              <a:ext uri="{FF2B5EF4-FFF2-40B4-BE49-F238E27FC236}">
                <a16:creationId xmlns:a16="http://schemas.microsoft.com/office/drawing/2014/main" id="{8DEAF7F0-ADBE-DA4B-80DE-727BD0E615AA}"/>
              </a:ext>
            </a:extLst>
          </p:cNvPr>
          <p:cNvSpPr txBox="1"/>
          <p:nvPr/>
        </p:nvSpPr>
        <p:spPr>
          <a:xfrm>
            <a:off x="9221063" y="6429853"/>
            <a:ext cx="2208938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>
                <a:solidFill>
                  <a:schemeClr val="tx1">
                    <a:lumMod val="50000"/>
                    <a:lumOff val="50000"/>
                    <a:alpha val="75000"/>
                  </a:schemeClr>
                </a:solidFill>
                <a:latin typeface="Arial" panose="020B0604020202020204" pitchFamily="34" charset="0"/>
              </a:rPr>
              <a:t>Copyright © 2026 Accenture. All rights reserved.</a:t>
            </a:r>
            <a:endParaRPr lang="en-US" sz="1351" b="0" i="0" noProof="0">
              <a:solidFill>
                <a:schemeClr val="tx1">
                  <a:lumMod val="50000"/>
                  <a:lumOff val="50000"/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slide number automatic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/>
        </p:nvSpPr>
        <p:spPr>
          <a:xfrm>
            <a:off x="11685965" y="6429853"/>
            <a:ext cx="125035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lumMod val="50000"/>
                    <a:lumOff val="50000"/>
                    <a:alpha val="75000"/>
                  </a:schemeClr>
                </a:solidFill>
                <a:latin typeface="+mj-lt"/>
              </a:rPr>
              <a:pPr marL="0" marR="0" lvl="0" indent="0" algn="r" defTabSz="228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351" noProof="0">
              <a:solidFill>
                <a:schemeClr val="tx1">
                  <a:lumMod val="50000"/>
                  <a:lumOff val="50000"/>
                  <a:alpha val="75000"/>
                </a:schemeClr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60" y="558086"/>
            <a:ext cx="11357865" cy="3939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460" y="1371601"/>
            <a:ext cx="11357865" cy="47668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(copy)</a:t>
            </a:r>
          </a:p>
          <a:p>
            <a:pPr lvl="1"/>
            <a:r>
              <a:rPr lang="en-US"/>
              <a:t>Second level (bullet)</a:t>
            </a:r>
          </a:p>
          <a:p>
            <a:pPr lvl="2"/>
            <a:r>
              <a:rPr lang="en-US"/>
              <a:t>Third level (bullet)</a:t>
            </a:r>
          </a:p>
          <a:p>
            <a:pPr lvl="3"/>
            <a:r>
              <a:rPr lang="en-US"/>
              <a:t>Fourth level (bullet)</a:t>
            </a:r>
          </a:p>
          <a:p>
            <a:pPr lvl="4"/>
            <a:r>
              <a:rPr lang="en-US"/>
              <a:t>Fifth level (bullet)</a:t>
            </a:r>
          </a:p>
          <a:p>
            <a:pPr lvl="5"/>
            <a:r>
              <a:rPr lang="en-US"/>
              <a:t>Sixth level (copy)</a:t>
            </a:r>
          </a:p>
          <a:p>
            <a:pPr lvl="6"/>
            <a:r>
              <a:rPr lang="en-US"/>
              <a:t>Seventh level (small copy)</a:t>
            </a:r>
          </a:p>
          <a:p>
            <a:pPr lvl="7"/>
            <a:r>
              <a:rPr lang="en-US"/>
              <a:t>EIGHT LEVEL (DESCRIPTOR)</a:t>
            </a:r>
          </a:p>
          <a:p>
            <a:pPr lvl="8"/>
            <a:r>
              <a:rPr lang="en-US"/>
              <a:t>Ninth level (footer)</a:t>
            </a:r>
          </a:p>
        </p:txBody>
      </p:sp>
      <p:sp>
        <p:nvSpPr>
          <p:cNvPr id="4" name="GTS_Purple">
            <a:extLst>
              <a:ext uri="{FF2B5EF4-FFF2-40B4-BE49-F238E27FC236}">
                <a16:creationId xmlns:a16="http://schemas.microsoft.com/office/drawing/2014/main" id="{43975608-6DA8-9707-7CBD-C871ED474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53175" y="6390824"/>
            <a:ext cx="183203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A1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7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  <p:sldLayoutId id="2147484516" r:id="rId14"/>
    <p:sldLayoutId id="2147484517" r:id="rId15"/>
    <p:sldLayoutId id="2147484518" r:id="rId16"/>
    <p:sldLayoutId id="2147484519" r:id="rId17"/>
    <p:sldLayoutId id="2147484520" r:id="rId18"/>
    <p:sldLayoutId id="2147484521" r:id="rId19"/>
    <p:sldLayoutId id="2147484522" r:id="rId20"/>
    <p:sldLayoutId id="2147484523" r:id="rId21"/>
    <p:sldLayoutId id="2147484524" r:id="rId22"/>
    <p:sldLayoutId id="2147484525" r:id="rId23"/>
    <p:sldLayoutId id="2147484526" r:id="rId24"/>
    <p:sldLayoutId id="2147484527" r:id="rId25"/>
    <p:sldLayoutId id="2147484528" r:id="rId26"/>
    <p:sldLayoutId id="2147484529" r:id="rId27"/>
    <p:sldLayoutId id="2147484530" r:id="rId28"/>
    <p:sldLayoutId id="2147484531" r:id="rId29"/>
    <p:sldLayoutId id="2147484532" r:id="rId30"/>
    <p:sldLayoutId id="2147484533" r:id="rId31"/>
    <p:sldLayoutId id="2147484534" r:id="rId32"/>
    <p:sldLayoutId id="2147484535" r:id="rId33"/>
    <p:sldLayoutId id="2147484536" r:id="rId34"/>
    <p:sldLayoutId id="2147484537" r:id="rId35"/>
    <p:sldLayoutId id="2147484538" r:id="rId36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228594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indent="-228594" algn="l" defTabSz="228594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228594" algn="l" defTabSz="228594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indent="-228594" algn="l" defTabSz="228594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indent="-228594" algn="l" defTabSz="228594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59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59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59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9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594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5ACBF0"/>
          </p15:clr>
        </p15:guide>
        <p15:guide id="8" pos="347">
          <p15:clr>
            <a:srgbClr val="9FCC3B"/>
          </p15:clr>
        </p15:guide>
        <p15:guide id="9" pos="733">
          <p15:clr>
            <a:srgbClr val="C35EA4"/>
          </p15:clr>
        </p15:guide>
        <p15:guide id="10" pos="7514">
          <p15:clr>
            <a:srgbClr val="5ACBF0"/>
          </p15:clr>
        </p15:guide>
        <p15:guide id="11" pos="166">
          <p15:clr>
            <a:srgbClr val="5ACBF0"/>
          </p15:clr>
        </p15:guide>
        <p15:guide id="12" orient="horz" pos="4156">
          <p15:clr>
            <a:srgbClr val="5ACBF0"/>
          </p15:clr>
        </p15:guide>
        <p15:guide id="13" pos="7333">
          <p15:clr>
            <a:srgbClr val="9FCC3B"/>
          </p15:clr>
        </p15:guide>
        <p15:guide id="14" orient="horz" pos="346">
          <p15:clr>
            <a:srgbClr val="9FCC3B"/>
          </p15:clr>
        </p15:guide>
        <p15:guide id="15" orient="horz" pos="3974">
          <p15:clr>
            <a:srgbClr val="9FCC3B"/>
          </p15:clr>
        </p15:guide>
        <p15:guide id="16" orient="horz" pos="845">
          <p15:clr>
            <a:srgbClr val="A4A3A4"/>
          </p15:clr>
        </p15:guide>
        <p15:guide id="17" orient="horz" pos="3861">
          <p15:clr>
            <a:srgbClr val="A4A3A4"/>
          </p15:clr>
        </p15:guide>
        <p15:guide id="18" pos="6924">
          <p15:clr>
            <a:srgbClr val="C35EA4"/>
          </p15:clr>
        </p15:guide>
        <p15:guide id="19" orient="horz" pos="1162">
          <p15:clr>
            <a:srgbClr val="FDE53C"/>
          </p15:clr>
        </p15:guide>
        <p15:guide id="20" pos="7015">
          <p15:clr>
            <a:srgbClr val="F26B43"/>
          </p15:clr>
        </p15:guide>
        <p15:guide id="21" pos="665">
          <p15:clr>
            <a:srgbClr val="F26B43"/>
          </p15:clr>
        </p15:guide>
        <p15:guide id="22" pos="483">
          <p15:clr>
            <a:srgbClr val="F26B43"/>
          </p15:clr>
        </p15:guide>
        <p15:guide id="23" pos="717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67AE36D-EE2C-E4FE-793B-453B111A6D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310007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7AE36D-EE2C-E4FE-793B-453B111A6D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3693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Place headline here (28pt)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624E0B2-760E-457A-8367-213CE89D6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562665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DFD1-72F5-4590-A067-19F2501AA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746" y="6564456"/>
            <a:ext cx="326254" cy="201168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0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Graphik Semibold" panose="020B0503030202060203" pitchFamily="34" charset="77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ll informative images must include a description for screen readers. All informative images must include a description for screen readers. If descriptive information is available in nearby text, it should not be repeated in the alt text for an image.">
            <a:extLst>
              <a:ext uri="{FF2B5EF4-FFF2-40B4-BE49-F238E27FC236}">
                <a16:creationId xmlns:a16="http://schemas.microsoft.com/office/drawing/2014/main" id="{FFC49E97-945E-43AE-A0AC-FB67AD7F5C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5" b="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C0F872-B754-4930-8425-EDAE27362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84048"/>
            <a:ext cx="6372225" cy="2478024"/>
          </a:xfrm>
        </p:spPr>
        <p:txBody>
          <a:bodyPr/>
          <a:lstStyle/>
          <a:p>
            <a:r>
              <a:rPr lang="en-GB" dirty="0"/>
              <a:t>Data – </a:t>
            </a:r>
            <a:br>
              <a:rPr lang="en-GB" dirty="0"/>
            </a:br>
            <a:r>
              <a:rPr lang="en-GB" sz="3600" dirty="0"/>
              <a:t>Platform Positioning</a:t>
            </a:r>
            <a:endParaRPr lang="en-US" dirty="0"/>
          </a:p>
        </p:txBody>
      </p:sp>
      <p:grpSp>
        <p:nvGrpSpPr>
          <p:cNvPr id="8" name="Logo_BL" descr="Accenture Logo. This option can be marked as decorative.">
            <a:extLst>
              <a:ext uri="{FF2B5EF4-FFF2-40B4-BE49-F238E27FC236}">
                <a16:creationId xmlns:a16="http://schemas.microsoft.com/office/drawing/2014/main" id="{EE529E2F-8FA6-4B6B-B29C-649D0965A9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459F1A7-1BD7-45FB-8CF2-4AA7BA9B13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66F9659-57CC-4D89-9BF8-E61AEEDDE1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98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09748-A68C-38BE-696D-AE1D09E17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9191-CA8C-8FED-7795-1964A654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pc="0" dirty="0">
                <a:latin typeface="Graphik Semibold" panose="020B0703030202060203" pitchFamily="34" charset="0"/>
              </a:rPr>
              <a:t>Led by investments from Independent Data Platform providers</a:t>
            </a:r>
            <a:endParaRPr lang="en-US" b="0" dirty="0">
              <a:latin typeface="Graphik Semibold" panose="020B0703030202060203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4833D0E-A92D-4AE2-B797-E2873AD8B708}"/>
              </a:ext>
            </a:extLst>
          </p:cNvPr>
          <p:cNvSpPr txBox="1"/>
          <p:nvPr/>
        </p:nvSpPr>
        <p:spPr>
          <a:xfrm>
            <a:off x="381437" y="846503"/>
            <a:ext cx="11638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raphik" panose="020B0503030202060203" pitchFamily="34" charset="0"/>
              </a:rPr>
              <a:t>Expand beyond basic platform capabilities that focused on structured data for BI and analytics.  </a:t>
            </a:r>
          </a:p>
          <a:p>
            <a:r>
              <a:rPr lang="en-US" b="1" dirty="0">
                <a:latin typeface="Graphik" panose="020B0503030202060203" pitchFamily="34" charset="0"/>
              </a:rPr>
              <a:t>New capabilities for AI-ready data </a:t>
            </a:r>
            <a:r>
              <a:rPr lang="en-US" dirty="0">
                <a:latin typeface="Graphik" panose="020B0503030202060203" pitchFamily="34" charset="0"/>
              </a:rPr>
              <a:t>that make it easier to use data for AI, and to use AI to get data ready.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5B80E-89B2-3097-2169-F587A8B4D4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0" t="26315" r="5428" b="32554"/>
          <a:stretch>
            <a:fillRect/>
          </a:stretch>
        </p:blipFill>
        <p:spPr>
          <a:xfrm>
            <a:off x="3182731" y="1457439"/>
            <a:ext cx="1610524" cy="525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679C55-7058-7BF7-7C0B-B2A62CB6D7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33" t="34109" b="35389"/>
          <a:stretch>
            <a:fillRect/>
          </a:stretch>
        </p:blipFill>
        <p:spPr>
          <a:xfrm>
            <a:off x="7842898" y="1620901"/>
            <a:ext cx="1703544" cy="29795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E3C4A3-82FC-9AB9-3317-EB19F8ACE20F}"/>
              </a:ext>
            </a:extLst>
          </p:cNvPr>
          <p:cNvGraphicFramePr>
            <a:graphicFrameLocks noGrp="1"/>
          </p:cNvGraphicFramePr>
          <p:nvPr/>
        </p:nvGraphicFramePr>
        <p:xfrm>
          <a:off x="501445" y="1693188"/>
          <a:ext cx="11143881" cy="4805628"/>
        </p:xfrm>
        <a:graphic>
          <a:graphicData uri="http://schemas.openxmlformats.org/drawingml/2006/table">
            <a:tbl>
              <a:tblPr/>
              <a:tblGrid>
                <a:gridCol w="1315556">
                  <a:extLst>
                    <a:ext uri="{9D8B030D-6E8A-4147-A177-3AD203B41FA5}">
                      <a16:colId xmlns:a16="http://schemas.microsoft.com/office/drawing/2014/main" val="3581558365"/>
                    </a:ext>
                  </a:extLst>
                </a:gridCol>
                <a:gridCol w="4784377">
                  <a:extLst>
                    <a:ext uri="{9D8B030D-6E8A-4147-A177-3AD203B41FA5}">
                      <a16:colId xmlns:a16="http://schemas.microsoft.com/office/drawing/2014/main" val="2233266979"/>
                    </a:ext>
                  </a:extLst>
                </a:gridCol>
                <a:gridCol w="5043948">
                  <a:extLst>
                    <a:ext uri="{9D8B030D-6E8A-4147-A177-3AD203B41FA5}">
                      <a16:colId xmlns:a16="http://schemas.microsoft.com/office/drawing/2014/main" val="2157487317"/>
                    </a:ext>
                  </a:extLst>
                </a:gridCol>
              </a:tblGrid>
              <a:tr h="257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Category</a:t>
                      </a:r>
                    </a:p>
                  </a:txBody>
                  <a:tcPr marL="89737" marR="89737" marT="44869" marB="44869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89737" marR="89737" marT="44869" marB="44869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dirty="0"/>
                    </a:p>
                  </a:txBody>
                  <a:tcPr marL="89737" marR="89737" marT="44869" marB="44869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732630"/>
                  </a:ext>
                </a:extLst>
              </a:tr>
              <a:tr h="6199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AI4BI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Snowflake Intelligence </a:t>
                      </a:r>
                      <a:r>
                        <a:rPr lang="en-US" sz="1400" dirty="0"/>
                        <a:t>natural‑language assistant built on Cortex capabilities that extracts insights and can be extended to action triggers.</a:t>
                      </a:r>
                    </a:p>
                  </a:txBody>
                  <a:tcPr marL="89737" marR="89737" marT="44869" marB="44869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Databricks Genie </a:t>
                      </a:r>
                      <a:r>
                        <a:rPr lang="en-US" sz="1400" dirty="0"/>
                        <a:t>lets business users ask questions in natural language and get answers, queries, and visualizations from their data.</a:t>
                      </a:r>
                    </a:p>
                  </a:txBody>
                  <a:tcPr marL="89737" marR="89737" marT="44869" marB="44869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566332"/>
                  </a:ext>
                </a:extLst>
              </a:tr>
              <a:tr h="11637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AI Application Build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Cortex Agents</a:t>
                      </a:r>
                      <a:r>
                        <a:rPr lang="en-US" sz="1400" dirty="0"/>
                        <a:t> orchestrate multistep tasks and reasoning over enterprise data using LLMs as agent building blocks.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Cortex Code </a:t>
                      </a:r>
                      <a:r>
                        <a:rPr lang="en-US" sz="1400" b="0" dirty="0"/>
                        <a:t>is Cortex powered interface to</a:t>
                      </a:r>
                      <a:r>
                        <a:rPr lang="en-US" sz="1400" dirty="0"/>
                        <a:t> directly in code (SQL, Python, APIs) to build AI-powered data applications.</a:t>
                      </a:r>
                    </a:p>
                  </a:txBody>
                  <a:tcPr marL="89737" marR="89737" marT="44869" marB="44869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Agent Bricks </a:t>
                      </a:r>
                      <a:r>
                        <a:rPr lang="en-US" sz="1400" dirty="0"/>
                        <a:t>declarative AI agent construction using Mosaic AI that automates information extraction, knowledge assistants, and custom agent systems against data in Unity Catalog</a:t>
                      </a:r>
                    </a:p>
                  </a:txBody>
                  <a:tcPr marL="89737" marR="89737" marT="44869" marB="44869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72082"/>
                  </a:ext>
                </a:extLst>
              </a:tr>
              <a:tr h="4387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Real-Time Lakehouse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Snowflake Postgres </a:t>
                      </a:r>
                      <a:r>
                        <a:rPr lang="en-US" sz="1400" dirty="0"/>
                        <a:t>merge transactional (OLTP) capabilities with Snowflake analytics.</a:t>
                      </a:r>
                    </a:p>
                  </a:txBody>
                  <a:tcPr marL="89737" marR="89737" marT="44869" marB="44869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err="1"/>
                        <a:t>Lakebase</a:t>
                      </a:r>
                      <a:r>
                        <a:rPr lang="en-US" sz="1400" dirty="0"/>
                        <a:t> native operational database (PostgreSQL‑compatible) for real‑time apps + analytics.</a:t>
                      </a:r>
                    </a:p>
                  </a:txBody>
                  <a:tcPr marL="89737" marR="89737" marT="44869" marB="44869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13216"/>
                  </a:ext>
                </a:extLst>
              </a:tr>
              <a:tr h="98245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Agents for Data Governance &amp; Engineering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err="1"/>
                        <a:t>SnowConvert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0" dirty="0"/>
                        <a:t>for data code conversion</a:t>
                      </a:r>
                      <a:endParaRPr lang="en-US" sz="1400" b="1" dirty="0"/>
                    </a:p>
                    <a:p>
                      <a:pPr>
                        <a:buNone/>
                      </a:pPr>
                      <a:r>
                        <a:rPr lang="en-US" sz="1400" b="1" dirty="0"/>
                        <a:t>Cortex Agents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for Governance </a:t>
                      </a:r>
                      <a:r>
                        <a:rPr lang="en-US" sz="1400" dirty="0"/>
                        <a:t>for lineage, policy checks, and automation.</a:t>
                      </a:r>
                    </a:p>
                    <a:p>
                      <a:pPr>
                        <a:buNone/>
                      </a:pPr>
                      <a:r>
                        <a:rPr lang="en-US" sz="1400" b="1" dirty="0"/>
                        <a:t>AI/ML in Data Quality &amp; Profiling </a:t>
                      </a:r>
                      <a:r>
                        <a:rPr lang="en-US" sz="1400" dirty="0"/>
                        <a:t>automate data classification, anomaly detection </a:t>
                      </a:r>
                    </a:p>
                  </a:txBody>
                  <a:tcPr marL="89737" marR="89737" marT="44869" marB="44869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Agent Bricks for Data Engineering </a:t>
                      </a:r>
                      <a:r>
                        <a:rPr lang="en-US" sz="1400" dirty="0"/>
                        <a:t>— automate tasks like pipeline introspection, transformation suggestions, and metadata tagging</a:t>
                      </a:r>
                    </a:p>
                    <a:p>
                      <a:pPr>
                        <a:buNone/>
                      </a:pPr>
                      <a:r>
                        <a:rPr lang="en-US" sz="1400" b="1" dirty="0"/>
                        <a:t>Unity Catalog + Built‑in Lineage </a:t>
                      </a:r>
                      <a:r>
                        <a:rPr lang="en-US" sz="1400" dirty="0"/>
                        <a:t>— base layer for governance tied into agent workflows.AI‑assisted</a:t>
                      </a:r>
                    </a:p>
                  </a:txBody>
                  <a:tcPr marL="89737" marR="89737" marT="44869" marB="44869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352337"/>
                  </a:ext>
                </a:extLst>
              </a:tr>
              <a:tr h="6199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SAP BDC</a:t>
                      </a:r>
                    </a:p>
                  </a:txBody>
                  <a:tcPr marL="45720" marR="27432" marT="27432" marB="27432" anchor="ctr">
                    <a:lnL>
                      <a:noFill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Zero-Copy Cloning with Horizon Catalog </a:t>
                      </a:r>
                      <a:r>
                        <a:rPr lang="en-US" sz="1400" dirty="0"/>
                        <a:t>to enable governed, no-movement data sharing and rapid SAP data access across domain</a:t>
                      </a:r>
                    </a:p>
                  </a:txBody>
                  <a:tcPr marL="89737" marR="89737" marT="44869" marB="44869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Delta Sharing with Unity Catalog</a:t>
                      </a:r>
                      <a:r>
                        <a:rPr lang="en-US" sz="1400" dirty="0"/>
                        <a:t> provide open, zero-copy data access and centralized governance for scalable SAP data product</a:t>
                      </a:r>
                    </a:p>
                  </a:txBody>
                  <a:tcPr marL="89737" marR="89737" marT="44869" marB="44869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13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36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EA4A6-0B62-BFF9-FB95-5F641C1C7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5">
            <a:extLst>
              <a:ext uri="{FF2B5EF4-FFF2-40B4-BE49-F238E27FC236}">
                <a16:creationId xmlns:a16="http://schemas.microsoft.com/office/drawing/2014/main" id="{78F72DE9-EBB7-8DAB-32D8-50B3A4D36EFD}"/>
              </a:ext>
            </a:extLst>
          </p:cNvPr>
          <p:cNvSpPr/>
          <p:nvPr/>
        </p:nvSpPr>
        <p:spPr>
          <a:xfrm>
            <a:off x="429548" y="1091578"/>
            <a:ext cx="11274476" cy="720003"/>
          </a:xfrm>
          <a:prstGeom prst="round2Same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0" cap="none" spc="-3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raphik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AED1DA7-E521-649F-9B56-BAF894C743D5}"/>
              </a:ext>
            </a:extLst>
          </p:cNvPr>
          <p:cNvSpPr/>
          <p:nvPr/>
        </p:nvSpPr>
        <p:spPr>
          <a:xfrm>
            <a:off x="280891" y="1026784"/>
            <a:ext cx="1147572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srgbClr val="3F375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At enterprise scale, cost differences across viable platform options are often narrower than expected. The more durable differentiators are governance model, engineering flexibility, business consumption patterns, and long-term innovation needs.</a:t>
            </a:r>
            <a:endParaRPr kumimoji="0" lang="en-US" sz="11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C7DD8F10-1BC1-1A81-2C36-86086FF1252F}"/>
              </a:ext>
            </a:extLst>
          </p:cNvPr>
          <p:cNvSpPr/>
          <p:nvPr/>
        </p:nvSpPr>
        <p:spPr>
          <a:xfrm>
            <a:off x="293761" y="1536990"/>
            <a:ext cx="11338560" cy="0"/>
          </a:xfrm>
          <a:prstGeom prst="line">
            <a:avLst/>
          </a:prstGeom>
          <a:noFill/>
          <a:ln w="12700">
            <a:solidFill>
              <a:srgbClr val="D8C3F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3138AE39-CCC6-495F-37C5-66B92F67045F}"/>
              </a:ext>
            </a:extLst>
          </p:cNvPr>
          <p:cNvSpPr/>
          <p:nvPr/>
        </p:nvSpPr>
        <p:spPr>
          <a:xfrm>
            <a:off x="257268" y="1839137"/>
            <a:ext cx="4020776" cy="4297680"/>
          </a:xfrm>
          <a:prstGeom prst="roundRect">
            <a:avLst>
              <a:gd name="adj" fmla="val 2353"/>
            </a:avLst>
          </a:prstGeom>
          <a:solidFill>
            <a:srgbClr val="FCFBFF"/>
          </a:solidFill>
          <a:ln w="12700">
            <a:solidFill>
              <a:srgbClr val="D8C3F2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E55B2EA9-38AE-20B6-A336-59217F7B455E}"/>
              </a:ext>
            </a:extLst>
          </p:cNvPr>
          <p:cNvSpPr/>
          <p:nvPr/>
        </p:nvSpPr>
        <p:spPr>
          <a:xfrm>
            <a:off x="886567" y="2041816"/>
            <a:ext cx="30650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raphik"/>
                <a:ea typeface="Aptos Display" pitchFamily="34" charset="-122"/>
                <a:cs typeface="Aptos Display" pitchFamily="34" charset="-120"/>
              </a:rPr>
              <a:t>Executive Decision Hierarchy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0D59808F-E726-8AA9-8500-EB90D4254910}"/>
              </a:ext>
            </a:extLst>
          </p:cNvPr>
          <p:cNvSpPr/>
          <p:nvPr/>
        </p:nvSpPr>
        <p:spPr>
          <a:xfrm>
            <a:off x="485868" y="2643809"/>
            <a:ext cx="365760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5ECC8053-189F-3158-F9A2-ADB6C4C8622D}"/>
              </a:ext>
            </a:extLst>
          </p:cNvPr>
          <p:cNvSpPr/>
          <p:nvPr/>
        </p:nvSpPr>
        <p:spPr>
          <a:xfrm>
            <a:off x="965857" y="2777604"/>
            <a:ext cx="2819006" cy="236102"/>
          </a:xfrm>
          <a:prstGeom prst="roundRect">
            <a:avLst/>
          </a:prstGeom>
          <a:solidFill>
            <a:srgbClr val="F9F2FF"/>
          </a:solidFill>
          <a:ln w="3175">
            <a:noFill/>
          </a:ln>
        </p:spPr>
        <p:txBody>
          <a:bodyPr wrap="square" lIns="27432" tIns="0" rIns="0" bIns="0"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Strategic Positioning</a:t>
            </a: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F90FEE1F-5294-6C7C-E6D7-1ED1D67CFB8D}"/>
              </a:ext>
            </a:extLst>
          </p:cNvPr>
          <p:cNvSpPr/>
          <p:nvPr/>
        </p:nvSpPr>
        <p:spPr>
          <a:xfrm>
            <a:off x="818893" y="3041600"/>
            <a:ext cx="3200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Anchor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 the decision in the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target operating model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,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governance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 posture, and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innovation ambition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CEF0EE14-3350-2347-4435-4C814BC3A1E0}"/>
              </a:ext>
            </a:extLst>
          </p:cNvPr>
          <p:cNvSpPr/>
          <p:nvPr/>
        </p:nvSpPr>
        <p:spPr>
          <a:xfrm>
            <a:off x="1814948" y="3493740"/>
            <a:ext cx="221215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B80CB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↓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4A7EC48A-110A-D6C6-740F-CCA40A5DEC69}"/>
              </a:ext>
            </a:extLst>
          </p:cNvPr>
          <p:cNvSpPr/>
          <p:nvPr/>
        </p:nvSpPr>
        <p:spPr>
          <a:xfrm>
            <a:off x="485868" y="3686225"/>
            <a:ext cx="365760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A6B23DA2-1A1B-FEA5-A700-6DC183E32BB8}"/>
              </a:ext>
            </a:extLst>
          </p:cNvPr>
          <p:cNvSpPr/>
          <p:nvPr/>
        </p:nvSpPr>
        <p:spPr>
          <a:xfrm>
            <a:off x="818893" y="4088230"/>
            <a:ext cx="3200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Select the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platform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 best aligned to the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workload profile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and enterprise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consumption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 model.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D0C8B39A-BBB7-C5D4-2923-ECCA4C1FC353}"/>
              </a:ext>
            </a:extLst>
          </p:cNvPr>
          <p:cNvSpPr/>
          <p:nvPr/>
        </p:nvSpPr>
        <p:spPr>
          <a:xfrm>
            <a:off x="1814948" y="4536155"/>
            <a:ext cx="221215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B80CB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↓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1F7EFF0A-F045-3702-CDD4-BDF6022BD00D}"/>
              </a:ext>
            </a:extLst>
          </p:cNvPr>
          <p:cNvSpPr/>
          <p:nvPr/>
        </p:nvSpPr>
        <p:spPr>
          <a:xfrm>
            <a:off x="485868" y="4728641"/>
            <a:ext cx="365760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68059921-C7A4-29D7-C4E2-9FDF5A1C5973}"/>
              </a:ext>
            </a:extLst>
          </p:cNvPr>
          <p:cNvSpPr/>
          <p:nvPr/>
        </p:nvSpPr>
        <p:spPr>
          <a:xfrm>
            <a:off x="818893" y="5160144"/>
            <a:ext cx="3200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Use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TCO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B435B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 to confirm the choice, not to replace the strategic decision with a narrow price comparison.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7" name="Shape 25">
            <a:extLst>
              <a:ext uri="{FF2B5EF4-FFF2-40B4-BE49-F238E27FC236}">
                <a16:creationId xmlns:a16="http://schemas.microsoft.com/office/drawing/2014/main" id="{E46A17BC-E568-C97C-10AC-AB56836F122B}"/>
              </a:ext>
            </a:extLst>
          </p:cNvPr>
          <p:cNvSpPr/>
          <p:nvPr/>
        </p:nvSpPr>
        <p:spPr>
          <a:xfrm>
            <a:off x="4438623" y="1839137"/>
            <a:ext cx="7240030" cy="4297680"/>
          </a:xfrm>
          <a:prstGeom prst="roundRect">
            <a:avLst>
              <a:gd name="adj" fmla="val 2817"/>
            </a:avLst>
          </a:prstGeom>
          <a:solidFill>
            <a:srgbClr val="FCFBFF"/>
          </a:solidFill>
          <a:ln w="12700">
            <a:solidFill>
              <a:srgbClr val="D8C3F2"/>
            </a:solidFill>
            <a:prstDash val="solid"/>
          </a:ln>
          <a:effectLst>
            <a:outerShdw blurRad="19050" dist="63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F16216DC-DA4A-98E5-6687-BB9DF54D9A43}"/>
              </a:ext>
            </a:extLst>
          </p:cNvPr>
          <p:cNvSpPr/>
          <p:nvPr/>
        </p:nvSpPr>
        <p:spPr>
          <a:xfrm>
            <a:off x="6523397" y="2022072"/>
            <a:ext cx="350506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Differentiating Platform Choices</a:t>
            </a:r>
          </a:p>
        </p:txBody>
      </p:sp>
      <p:sp>
        <p:nvSpPr>
          <p:cNvPr id="31" name="Shape 29">
            <a:extLst>
              <a:ext uri="{FF2B5EF4-FFF2-40B4-BE49-F238E27FC236}">
                <a16:creationId xmlns:a16="http://schemas.microsoft.com/office/drawing/2014/main" id="{96506556-1EC2-8A3E-F2C0-4A1CDEF109D6}"/>
              </a:ext>
            </a:extLst>
          </p:cNvPr>
          <p:cNvSpPr/>
          <p:nvPr/>
        </p:nvSpPr>
        <p:spPr>
          <a:xfrm>
            <a:off x="4582380" y="2668989"/>
            <a:ext cx="2148840" cy="2928332"/>
          </a:xfrm>
          <a:prstGeom prst="roundRect">
            <a:avLst>
              <a:gd name="adj" fmla="val 3774"/>
            </a:avLst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F5882A07-D904-0835-1997-715F907CDFB3}"/>
              </a:ext>
            </a:extLst>
          </p:cNvPr>
          <p:cNvSpPr/>
          <p:nvPr/>
        </p:nvSpPr>
        <p:spPr>
          <a:xfrm>
            <a:off x="4943985" y="2809637"/>
            <a:ext cx="1417320" cy="225815"/>
          </a:xfrm>
          <a:prstGeom prst="roundRect">
            <a:avLst/>
          </a:prstGeom>
          <a:solidFill>
            <a:srgbClr val="F9F2FF"/>
          </a:solidFill>
          <a:ln w="3175">
            <a:noFill/>
          </a:ln>
        </p:spPr>
        <p:txBody>
          <a:bodyPr wrap="square" lIns="27432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Cloud Native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0E31772E-1FBA-6ADD-C966-8D95EF3D7224}"/>
              </a:ext>
            </a:extLst>
          </p:cNvPr>
          <p:cNvSpPr/>
          <p:nvPr/>
        </p:nvSpPr>
        <p:spPr>
          <a:xfrm>
            <a:off x="4646321" y="3128438"/>
            <a:ext cx="2011681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2B2338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Modularity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2B2338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Engineering Control</a:t>
            </a: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6" name="Text 34">
            <a:extLst>
              <a:ext uri="{FF2B5EF4-FFF2-40B4-BE49-F238E27FC236}">
                <a16:creationId xmlns:a16="http://schemas.microsoft.com/office/drawing/2014/main" id="{F443BB20-CA6E-408B-CFD7-4905093E7690}"/>
              </a:ext>
            </a:extLst>
          </p:cNvPr>
          <p:cNvSpPr/>
          <p:nvPr/>
        </p:nvSpPr>
        <p:spPr>
          <a:xfrm>
            <a:off x="4664559" y="3800524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Composable services aligned to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existing cloud strategy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+mn-cs"/>
            </a:endParaRPr>
          </a:p>
        </p:txBody>
      </p:sp>
      <p:sp>
        <p:nvSpPr>
          <p:cNvPr id="38" name="Text 36">
            <a:extLst>
              <a:ext uri="{FF2B5EF4-FFF2-40B4-BE49-F238E27FC236}">
                <a16:creationId xmlns:a16="http://schemas.microsoft.com/office/drawing/2014/main" id="{0A70A2F9-5607-E654-9DFA-89377635734B}"/>
              </a:ext>
            </a:extLst>
          </p:cNvPr>
          <p:cNvSpPr/>
          <p:nvPr/>
        </p:nvSpPr>
        <p:spPr>
          <a:xfrm>
            <a:off x="4664559" y="4309541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Strong fit for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engineering-led operating models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+mn-cs"/>
            </a:endParaRPr>
          </a:p>
        </p:txBody>
      </p:sp>
      <p:sp>
        <p:nvSpPr>
          <p:cNvPr id="40" name="Text 38">
            <a:extLst>
              <a:ext uri="{FF2B5EF4-FFF2-40B4-BE49-F238E27FC236}">
                <a16:creationId xmlns:a16="http://schemas.microsoft.com/office/drawing/2014/main" id="{3ED50AFA-B484-2F22-5697-1F34D911638F}"/>
              </a:ext>
            </a:extLst>
          </p:cNvPr>
          <p:cNvSpPr/>
          <p:nvPr/>
        </p:nvSpPr>
        <p:spPr>
          <a:xfrm>
            <a:off x="4664559" y="4776990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More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flexibility in architecture design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and optimization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1" name="Shape 39">
            <a:extLst>
              <a:ext uri="{FF2B5EF4-FFF2-40B4-BE49-F238E27FC236}">
                <a16:creationId xmlns:a16="http://schemas.microsoft.com/office/drawing/2014/main" id="{2E66EA44-9842-C5CF-0C10-645712B4BA0B}"/>
              </a:ext>
            </a:extLst>
          </p:cNvPr>
          <p:cNvSpPr/>
          <p:nvPr/>
        </p:nvSpPr>
        <p:spPr>
          <a:xfrm>
            <a:off x="6987252" y="2668989"/>
            <a:ext cx="2148840" cy="2928332"/>
          </a:xfrm>
          <a:prstGeom prst="roundRect">
            <a:avLst>
              <a:gd name="adj" fmla="val 3774"/>
            </a:avLst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3" name="Text 41">
            <a:extLst>
              <a:ext uri="{FF2B5EF4-FFF2-40B4-BE49-F238E27FC236}">
                <a16:creationId xmlns:a16="http://schemas.microsoft.com/office/drawing/2014/main" id="{3D68E25C-B157-C57E-C7B0-FD7DB3EB6C3F}"/>
              </a:ext>
            </a:extLst>
          </p:cNvPr>
          <p:cNvSpPr/>
          <p:nvPr/>
        </p:nvSpPr>
        <p:spPr>
          <a:xfrm>
            <a:off x="7345741" y="2804110"/>
            <a:ext cx="1417320" cy="225815"/>
          </a:xfrm>
          <a:prstGeom prst="roundRect">
            <a:avLst/>
          </a:prstGeom>
          <a:solidFill>
            <a:srgbClr val="F9F2FF"/>
          </a:solidFill>
          <a:ln w="3175">
            <a:noFill/>
          </a:ln>
        </p:spPr>
        <p:txBody>
          <a:bodyPr wrap="square" lIns="27432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Databricks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4" name="Text 42">
            <a:extLst>
              <a:ext uri="{FF2B5EF4-FFF2-40B4-BE49-F238E27FC236}">
                <a16:creationId xmlns:a16="http://schemas.microsoft.com/office/drawing/2014/main" id="{B2B44BFF-5311-ECE6-1FD1-E7DAC0607FCC}"/>
              </a:ext>
            </a:extLst>
          </p:cNvPr>
          <p:cNvSpPr/>
          <p:nvPr/>
        </p:nvSpPr>
        <p:spPr>
          <a:xfrm>
            <a:off x="7072814" y="3128438"/>
            <a:ext cx="18932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2B2338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Advanced analytics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2B2338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AI/ML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6" name="Text 44">
            <a:extLst>
              <a:ext uri="{FF2B5EF4-FFF2-40B4-BE49-F238E27FC236}">
                <a16:creationId xmlns:a16="http://schemas.microsoft.com/office/drawing/2014/main" id="{B7F2A637-D182-9281-43EB-DB1361753A3B}"/>
              </a:ext>
            </a:extLst>
          </p:cNvPr>
          <p:cNvSpPr/>
          <p:nvPr/>
        </p:nvSpPr>
        <p:spPr>
          <a:xfrm>
            <a:off x="7072814" y="3743334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Lakehouse-centric platform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for Data Engineering and Machine Language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8" name="Text 46">
            <a:extLst>
              <a:ext uri="{FF2B5EF4-FFF2-40B4-BE49-F238E27FC236}">
                <a16:creationId xmlns:a16="http://schemas.microsoft.com/office/drawing/2014/main" id="{A629484F-4A7B-5FBA-4C46-B32FCE171E29}"/>
              </a:ext>
            </a:extLst>
          </p:cNvPr>
          <p:cNvSpPr/>
          <p:nvPr/>
        </p:nvSpPr>
        <p:spPr>
          <a:xfrm>
            <a:off x="7072814" y="4327757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Strong support for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streaming and notebook-heavy workflows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+mn-cs"/>
            </a:endParaRPr>
          </a:p>
        </p:txBody>
      </p:sp>
      <p:sp>
        <p:nvSpPr>
          <p:cNvPr id="50" name="Text 48">
            <a:extLst>
              <a:ext uri="{FF2B5EF4-FFF2-40B4-BE49-F238E27FC236}">
                <a16:creationId xmlns:a16="http://schemas.microsoft.com/office/drawing/2014/main" id="{B9564CBA-A4F7-F026-5CBF-BEEA02CC6A8E}"/>
              </a:ext>
            </a:extLst>
          </p:cNvPr>
          <p:cNvSpPr/>
          <p:nvPr/>
        </p:nvSpPr>
        <p:spPr>
          <a:xfrm>
            <a:off x="7072814" y="4851220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Well suited for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innovation-led data product teams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+mn-cs"/>
            </a:endParaRPr>
          </a:p>
        </p:txBody>
      </p:sp>
      <p:sp>
        <p:nvSpPr>
          <p:cNvPr id="51" name="Shape 49">
            <a:extLst>
              <a:ext uri="{FF2B5EF4-FFF2-40B4-BE49-F238E27FC236}">
                <a16:creationId xmlns:a16="http://schemas.microsoft.com/office/drawing/2014/main" id="{A906D995-3F6A-C44F-5627-5A4D4A64E5B6}"/>
              </a:ext>
            </a:extLst>
          </p:cNvPr>
          <p:cNvSpPr/>
          <p:nvPr/>
        </p:nvSpPr>
        <p:spPr>
          <a:xfrm>
            <a:off x="9392124" y="2668989"/>
            <a:ext cx="2148840" cy="2928332"/>
          </a:xfrm>
          <a:prstGeom prst="roundRect">
            <a:avLst>
              <a:gd name="adj" fmla="val 3774"/>
            </a:avLst>
          </a:prstGeom>
          <a:solidFill>
            <a:srgbClr val="FFFFFF"/>
          </a:solidFill>
          <a:ln w="12700">
            <a:solidFill>
              <a:schemeClr val="accent2">
                <a:lumMod val="7500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3" name="Text 51">
            <a:extLst>
              <a:ext uri="{FF2B5EF4-FFF2-40B4-BE49-F238E27FC236}">
                <a16:creationId xmlns:a16="http://schemas.microsoft.com/office/drawing/2014/main" id="{ED61D10C-1B0F-31B6-2328-8428C75994BD}"/>
              </a:ext>
            </a:extLst>
          </p:cNvPr>
          <p:cNvSpPr/>
          <p:nvPr/>
        </p:nvSpPr>
        <p:spPr>
          <a:xfrm>
            <a:off x="9738726" y="2819877"/>
            <a:ext cx="1417320" cy="225815"/>
          </a:xfrm>
          <a:prstGeom prst="roundRect">
            <a:avLst/>
          </a:prstGeom>
          <a:solidFill>
            <a:srgbClr val="F9F2FF"/>
          </a:solidFill>
          <a:ln w="3175">
            <a:noFill/>
          </a:ln>
        </p:spPr>
        <p:txBody>
          <a:bodyPr wrap="square" lIns="27432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Snowflake</a:t>
            </a:r>
          </a:p>
        </p:txBody>
      </p:sp>
      <p:sp>
        <p:nvSpPr>
          <p:cNvPr id="54" name="Text 52">
            <a:extLst>
              <a:ext uri="{FF2B5EF4-FFF2-40B4-BE49-F238E27FC236}">
                <a16:creationId xmlns:a16="http://schemas.microsoft.com/office/drawing/2014/main" id="{2FB3F681-4950-D408-DB9B-5F76A20ABDE1}"/>
              </a:ext>
            </a:extLst>
          </p:cNvPr>
          <p:cNvSpPr/>
          <p:nvPr/>
        </p:nvSpPr>
        <p:spPr>
          <a:xfrm>
            <a:off x="9476045" y="3128438"/>
            <a:ext cx="194268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2B2338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Governed consumption 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2B2338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BI scale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6" name="Text 54">
            <a:extLst>
              <a:ext uri="{FF2B5EF4-FFF2-40B4-BE49-F238E27FC236}">
                <a16:creationId xmlns:a16="http://schemas.microsoft.com/office/drawing/2014/main" id="{148AA887-552E-46A8-F70E-7747BD1B0663}"/>
              </a:ext>
            </a:extLst>
          </p:cNvPr>
          <p:cNvSpPr/>
          <p:nvPr/>
        </p:nvSpPr>
        <p:spPr>
          <a:xfrm>
            <a:off x="9529284" y="3829127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Enterprise-friendly model for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governed analytics consumption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+mn-cs"/>
            </a:endParaRPr>
          </a:p>
        </p:txBody>
      </p:sp>
      <p:sp>
        <p:nvSpPr>
          <p:cNvPr id="58" name="Text 56">
            <a:extLst>
              <a:ext uri="{FF2B5EF4-FFF2-40B4-BE49-F238E27FC236}">
                <a16:creationId xmlns:a16="http://schemas.microsoft.com/office/drawing/2014/main" id="{F680A8D6-FE5C-D4E2-6241-BE28BEA9D235}"/>
              </a:ext>
            </a:extLst>
          </p:cNvPr>
          <p:cNvSpPr/>
          <p:nvPr/>
        </p:nvSpPr>
        <p:spPr>
          <a:xfrm>
            <a:off x="9529284" y="4374203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Strong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data sharing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and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 standardized business access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+mn-cs"/>
            </a:endParaRPr>
          </a:p>
        </p:txBody>
      </p:sp>
      <p:sp>
        <p:nvSpPr>
          <p:cNvPr id="60" name="Text 58">
            <a:extLst>
              <a:ext uri="{FF2B5EF4-FFF2-40B4-BE49-F238E27FC236}">
                <a16:creationId xmlns:a16="http://schemas.microsoft.com/office/drawing/2014/main" id="{97522425-43A9-B4E8-B219-714A68318838}"/>
              </a:ext>
            </a:extLst>
          </p:cNvPr>
          <p:cNvSpPr/>
          <p:nvPr/>
        </p:nvSpPr>
        <p:spPr>
          <a:xfrm>
            <a:off x="9529284" y="4895558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Well suited for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governed BI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"/>
                <a:ea typeface="Aptos" pitchFamily="34" charset="-122"/>
                <a:cs typeface="Aptos" pitchFamily="34" charset="-120"/>
              </a:rPr>
              <a:t>and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4E4660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 EDW modernization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+mn-cs"/>
            </a:endParaRPr>
          </a:p>
        </p:txBody>
      </p:sp>
      <p:sp>
        <p:nvSpPr>
          <p:cNvPr id="64" name="Title 6">
            <a:extLst>
              <a:ext uri="{FF2B5EF4-FFF2-40B4-BE49-F238E27FC236}">
                <a16:creationId xmlns:a16="http://schemas.microsoft.com/office/drawing/2014/main" id="{5E84E258-7733-56C1-EBE0-2147FEC8BED4}"/>
              </a:ext>
            </a:extLst>
          </p:cNvPr>
          <p:cNvSpPr txBox="1">
            <a:spLocks/>
          </p:cNvSpPr>
          <p:nvPr/>
        </p:nvSpPr>
        <p:spPr>
          <a:xfrm>
            <a:off x="280891" y="454847"/>
            <a:ext cx="11335926" cy="435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Graphik" panose="020B050303020206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j-ea"/>
                <a:cs typeface="Arial Bold" pitchFamily="34" charset="-120"/>
              </a:rPr>
              <a:t>Platform selection should be driven first by strategic fit and operating model — with commercials used to validate the choice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A33669B-60DB-DFE6-B6D9-138603571275}"/>
              </a:ext>
            </a:extLst>
          </p:cNvPr>
          <p:cNvCxnSpPr>
            <a:cxnSpLocks/>
          </p:cNvCxnSpPr>
          <p:nvPr/>
        </p:nvCxnSpPr>
        <p:spPr>
          <a:xfrm>
            <a:off x="4578627" y="3561426"/>
            <a:ext cx="21525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BAE874-D9E8-89F7-356D-3FE2F69F7C7B}"/>
              </a:ext>
            </a:extLst>
          </p:cNvPr>
          <p:cNvCxnSpPr>
            <a:cxnSpLocks/>
          </p:cNvCxnSpPr>
          <p:nvPr/>
        </p:nvCxnSpPr>
        <p:spPr>
          <a:xfrm>
            <a:off x="6978104" y="3512489"/>
            <a:ext cx="21525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3603BE-234B-A5AC-39EA-A40485036735}"/>
              </a:ext>
            </a:extLst>
          </p:cNvPr>
          <p:cNvCxnSpPr>
            <a:cxnSpLocks/>
          </p:cNvCxnSpPr>
          <p:nvPr/>
        </p:nvCxnSpPr>
        <p:spPr>
          <a:xfrm>
            <a:off x="9392124" y="3512489"/>
            <a:ext cx="215259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11">
            <a:extLst>
              <a:ext uri="{FF2B5EF4-FFF2-40B4-BE49-F238E27FC236}">
                <a16:creationId xmlns:a16="http://schemas.microsoft.com/office/drawing/2014/main" id="{D9B168BB-DEA5-4C7F-15C1-DC4A1A2697A4}"/>
              </a:ext>
            </a:extLst>
          </p:cNvPr>
          <p:cNvSpPr/>
          <p:nvPr/>
        </p:nvSpPr>
        <p:spPr>
          <a:xfrm>
            <a:off x="965857" y="3824337"/>
            <a:ext cx="2819006" cy="236102"/>
          </a:xfrm>
          <a:prstGeom prst="roundRect">
            <a:avLst/>
          </a:prstGeom>
          <a:solidFill>
            <a:srgbClr val="F9F2FF"/>
          </a:solidFill>
          <a:ln w="3175">
            <a:noFill/>
          </a:ln>
        </p:spPr>
        <p:txBody>
          <a:bodyPr wrap="square" lIns="27432" tIns="0" rIns="0" bIns="0"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Platform Archetype</a:t>
            </a:r>
          </a:p>
        </p:txBody>
      </p:sp>
      <p:sp>
        <p:nvSpPr>
          <p:cNvPr id="24" name="Text 11">
            <a:extLst>
              <a:ext uri="{FF2B5EF4-FFF2-40B4-BE49-F238E27FC236}">
                <a16:creationId xmlns:a16="http://schemas.microsoft.com/office/drawing/2014/main" id="{4880CCF0-15AB-0CB3-F627-868668F7A723}"/>
              </a:ext>
            </a:extLst>
          </p:cNvPr>
          <p:cNvSpPr/>
          <p:nvPr/>
        </p:nvSpPr>
        <p:spPr>
          <a:xfrm>
            <a:off x="965857" y="4844267"/>
            <a:ext cx="2819006" cy="236102"/>
          </a:xfrm>
          <a:prstGeom prst="roundRect">
            <a:avLst/>
          </a:prstGeom>
          <a:solidFill>
            <a:srgbClr val="F9F2FF"/>
          </a:solidFill>
          <a:ln w="3175">
            <a:noFill/>
          </a:ln>
        </p:spPr>
        <p:txBody>
          <a:bodyPr wrap="square" lIns="27432" tIns="0" rIns="0" bIns="0"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Validate Commercials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224150-82AB-7260-CD86-2524C53D1EAB}"/>
              </a:ext>
            </a:extLst>
          </p:cNvPr>
          <p:cNvSpPr txBox="1"/>
          <p:nvPr/>
        </p:nvSpPr>
        <p:spPr>
          <a:xfrm>
            <a:off x="429548" y="6287899"/>
            <a:ext cx="10376139" cy="3518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dirty="0">
                <a:solidFill>
                  <a:srgbClr val="231B30"/>
                </a:solidFill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Slide 7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231B30"/>
                </a:solidFill>
                <a:effectLst/>
                <a:uLnTx/>
                <a:uFillTx/>
                <a:latin typeface="Graphik Semibold" panose="020B0703030202060203" pitchFamily="34" charset="0"/>
                <a:ea typeface="Aptos" pitchFamily="34" charset="-122"/>
                <a:cs typeface="Aptos" pitchFamily="34" charset="-120"/>
              </a:rPr>
              <a:t> illustrates this principle with a representative Enterprise Workload and shows that the economic delta across viable platform choices is directionally modest — reinforcing that the executive decision should be based on strategic fit first, then validated through Total Cost of Ownership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+mn-cs"/>
            </a:endParaRPr>
          </a:p>
        </p:txBody>
      </p:sp>
      <p:sp>
        <p:nvSpPr>
          <p:cNvPr id="39" name="Text 5">
            <a:extLst>
              <a:ext uri="{FF2B5EF4-FFF2-40B4-BE49-F238E27FC236}">
                <a16:creationId xmlns:a16="http://schemas.microsoft.com/office/drawing/2014/main" id="{07986DC5-DEEB-A3B4-DADC-0CA38B16B81F}"/>
              </a:ext>
            </a:extLst>
          </p:cNvPr>
          <p:cNvSpPr/>
          <p:nvPr/>
        </p:nvSpPr>
        <p:spPr>
          <a:xfrm>
            <a:off x="471421" y="2055586"/>
            <a:ext cx="347472" cy="347472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2" name="Text 5">
            <a:extLst>
              <a:ext uri="{FF2B5EF4-FFF2-40B4-BE49-F238E27FC236}">
                <a16:creationId xmlns:a16="http://schemas.microsoft.com/office/drawing/2014/main" id="{DE881C9F-B1CD-F2FF-76AD-25352E82DEFC}"/>
              </a:ext>
            </a:extLst>
          </p:cNvPr>
          <p:cNvSpPr/>
          <p:nvPr/>
        </p:nvSpPr>
        <p:spPr>
          <a:xfrm>
            <a:off x="6142064" y="2057968"/>
            <a:ext cx="347472" cy="347472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B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5" name="Text 5">
            <a:extLst>
              <a:ext uri="{FF2B5EF4-FFF2-40B4-BE49-F238E27FC236}">
                <a16:creationId xmlns:a16="http://schemas.microsoft.com/office/drawing/2014/main" id="{D1738819-7FD6-2157-F07F-85679E6DCD2C}"/>
              </a:ext>
            </a:extLst>
          </p:cNvPr>
          <p:cNvSpPr/>
          <p:nvPr/>
        </p:nvSpPr>
        <p:spPr>
          <a:xfrm>
            <a:off x="557192" y="2809310"/>
            <a:ext cx="248086" cy="213795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1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7" name="Text 5">
            <a:extLst>
              <a:ext uri="{FF2B5EF4-FFF2-40B4-BE49-F238E27FC236}">
                <a16:creationId xmlns:a16="http://schemas.microsoft.com/office/drawing/2014/main" id="{3C768D7F-4486-EE31-A6E7-9DFA374EF241}"/>
              </a:ext>
            </a:extLst>
          </p:cNvPr>
          <p:cNvSpPr/>
          <p:nvPr/>
        </p:nvSpPr>
        <p:spPr>
          <a:xfrm>
            <a:off x="550947" y="3880223"/>
            <a:ext cx="248086" cy="213795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2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9" name="Text 5">
            <a:extLst>
              <a:ext uri="{FF2B5EF4-FFF2-40B4-BE49-F238E27FC236}">
                <a16:creationId xmlns:a16="http://schemas.microsoft.com/office/drawing/2014/main" id="{786A8A0B-795A-D868-1D66-89F1FF3ACBFF}"/>
              </a:ext>
            </a:extLst>
          </p:cNvPr>
          <p:cNvSpPr/>
          <p:nvPr/>
        </p:nvSpPr>
        <p:spPr>
          <a:xfrm>
            <a:off x="551097" y="4872339"/>
            <a:ext cx="248086" cy="213795"/>
          </a:xfrm>
          <a:prstGeom prst="ellipse">
            <a:avLst/>
          </a:prstGeom>
          <a:solidFill>
            <a:schemeClr val="accent1"/>
          </a:solidFill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3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3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F8572B-5296-4AD5-8817-98272B63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pic>
        <p:nvPicPr>
          <p:cNvPr id="7" name="Picture Placeholder 7" descr="All informative images must include a description for screen readers. All informative images must include a description for screen readers. If descriptive information is available in nearby text, it should not be repeated in the alt text for an image.">
            <a:extLst>
              <a:ext uri="{FF2B5EF4-FFF2-40B4-BE49-F238E27FC236}">
                <a16:creationId xmlns:a16="http://schemas.microsoft.com/office/drawing/2014/main" id="{F1EA50F1-3A15-4669-8F70-A7C98264F6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4" r="14"/>
          <a:stretch/>
        </p:blipFill>
        <p:spPr>
          <a:xfrm>
            <a:off x="6858000" y="381000"/>
            <a:ext cx="4953000" cy="570388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051EA-736C-4477-8B54-9FCA63F1A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Copyright © 2021 Accenture.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3F60A-32DE-4F24-9D47-DF23280AB6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0F471-3972-4120-B8B3-0237DE626C3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78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733AA-9E6C-5A41-3815-7A3CAB3C6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05DFBE2-B932-0045-E1EA-35ED623628FE}"/>
              </a:ext>
            </a:extLst>
          </p:cNvPr>
          <p:cNvCxnSpPr>
            <a:cxnSpLocks/>
          </p:cNvCxnSpPr>
          <p:nvPr/>
        </p:nvCxnSpPr>
        <p:spPr>
          <a:xfrm>
            <a:off x="741985" y="5768021"/>
            <a:ext cx="10750768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706A514-959E-C790-85AD-990DF0F72BAA}"/>
              </a:ext>
            </a:extLst>
          </p:cNvPr>
          <p:cNvSpPr/>
          <p:nvPr/>
        </p:nvSpPr>
        <p:spPr>
          <a:xfrm>
            <a:off x="660344" y="469758"/>
            <a:ext cx="10904956" cy="67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 Bold" pitchFamily="34" charset="-120"/>
              </a:rPr>
              <a:t>We follow a proven 4-step Platform positioning framework to enable a governed, scalable Data Platform that meet our client needs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D948A3-8130-EED2-D9AB-01868E66637B}"/>
              </a:ext>
            </a:extLst>
          </p:cNvPr>
          <p:cNvSpPr/>
          <p:nvPr/>
        </p:nvSpPr>
        <p:spPr>
          <a:xfrm>
            <a:off x="3472172" y="1653792"/>
            <a:ext cx="2587088" cy="3890034"/>
          </a:xfrm>
          <a:prstGeom prst="roundRect">
            <a:avLst/>
          </a:prstGeom>
          <a:noFill/>
          <a:ln w="12700" cap="flat" cmpd="sng" algn="ctr">
            <a:solidFill>
              <a:srgbClr val="3B006C"/>
            </a:solidFill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1E714C-9617-A65C-D192-57E95C596BD2}"/>
              </a:ext>
            </a:extLst>
          </p:cNvPr>
          <p:cNvSpPr txBox="1"/>
          <p:nvPr/>
        </p:nvSpPr>
        <p:spPr>
          <a:xfrm>
            <a:off x="750304" y="1697455"/>
            <a:ext cx="2560320" cy="179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Evaluate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1EFE111-689F-4B87-BA43-5DAB6EEA527A}"/>
              </a:ext>
            </a:extLst>
          </p:cNvPr>
          <p:cNvCxnSpPr>
            <a:cxnSpLocks/>
          </p:cNvCxnSpPr>
          <p:nvPr/>
        </p:nvCxnSpPr>
        <p:spPr>
          <a:xfrm>
            <a:off x="768753" y="2412134"/>
            <a:ext cx="256032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F6B689C-896F-6057-22C2-99A00E90A039}"/>
              </a:ext>
            </a:extLst>
          </p:cNvPr>
          <p:cNvSpPr txBox="1"/>
          <p:nvPr/>
        </p:nvSpPr>
        <p:spPr>
          <a:xfrm>
            <a:off x="6185371" y="1697455"/>
            <a:ext cx="2560320" cy="179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Onboard &amp; Enable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1544C9-8F06-3C72-DCDE-E9285027E309}"/>
              </a:ext>
            </a:extLst>
          </p:cNvPr>
          <p:cNvSpPr txBox="1"/>
          <p:nvPr/>
        </p:nvSpPr>
        <p:spPr>
          <a:xfrm>
            <a:off x="3474431" y="1697455"/>
            <a:ext cx="2560320" cy="179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Solution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ADFC231-BB88-FD65-5E66-97F2718D20D6}"/>
              </a:ext>
            </a:extLst>
          </p:cNvPr>
          <p:cNvSpPr txBox="1"/>
          <p:nvPr/>
        </p:nvSpPr>
        <p:spPr>
          <a:xfrm>
            <a:off x="8988211" y="1704082"/>
            <a:ext cx="2560320" cy="179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7500C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Govern</a:t>
            </a:r>
          </a:p>
        </p:txBody>
      </p:sp>
      <p:sp>
        <p:nvSpPr>
          <p:cNvPr id="75" name="Rectangle 13">
            <a:extLst>
              <a:ext uri="{FF2B5EF4-FFF2-40B4-BE49-F238E27FC236}">
                <a16:creationId xmlns:a16="http://schemas.microsoft.com/office/drawing/2014/main" id="{26E33C5D-9D00-17F4-796E-D108E9355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05" y="1280096"/>
            <a:ext cx="10778558" cy="228903"/>
          </a:xfrm>
          <a:prstGeom prst="rect">
            <a:avLst/>
          </a:prstGeom>
          <a:solidFill>
            <a:srgbClr val="F9F2FF"/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Onboard &amp; Manage Data Platforms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99777D3-812B-6542-1CDE-80AC084C8D1C}"/>
              </a:ext>
            </a:extLst>
          </p:cNvPr>
          <p:cNvCxnSpPr>
            <a:cxnSpLocks/>
          </p:cNvCxnSpPr>
          <p:nvPr/>
        </p:nvCxnSpPr>
        <p:spPr>
          <a:xfrm>
            <a:off x="6211525" y="2401498"/>
            <a:ext cx="256032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F0CC09-CC54-F360-0502-43022BEA7F7C}"/>
              </a:ext>
            </a:extLst>
          </p:cNvPr>
          <p:cNvCxnSpPr>
            <a:cxnSpLocks/>
          </p:cNvCxnSpPr>
          <p:nvPr/>
        </p:nvCxnSpPr>
        <p:spPr>
          <a:xfrm>
            <a:off x="3490157" y="2401498"/>
            <a:ext cx="256032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4407330-D3CA-DDE9-BE41-007CC52DE0EA}"/>
              </a:ext>
            </a:extLst>
          </p:cNvPr>
          <p:cNvCxnSpPr>
            <a:cxnSpLocks/>
          </p:cNvCxnSpPr>
          <p:nvPr/>
        </p:nvCxnSpPr>
        <p:spPr>
          <a:xfrm>
            <a:off x="8972476" y="2401498"/>
            <a:ext cx="256032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029B745-FF2B-01DA-345B-1F679273976F}"/>
              </a:ext>
            </a:extLst>
          </p:cNvPr>
          <p:cNvSpPr/>
          <p:nvPr/>
        </p:nvSpPr>
        <p:spPr>
          <a:xfrm>
            <a:off x="741985" y="1653792"/>
            <a:ext cx="2587088" cy="3890034"/>
          </a:xfrm>
          <a:prstGeom prst="roundRect">
            <a:avLst/>
          </a:prstGeom>
          <a:noFill/>
          <a:ln w="12700" cap="flat" cmpd="sng" algn="ctr">
            <a:solidFill>
              <a:srgbClr val="3B006C"/>
            </a:solidFill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98F95583-51F3-427C-5CC4-0C520CF9F850}"/>
              </a:ext>
            </a:extLst>
          </p:cNvPr>
          <p:cNvSpPr/>
          <p:nvPr/>
        </p:nvSpPr>
        <p:spPr>
          <a:xfrm>
            <a:off x="6195501" y="1653792"/>
            <a:ext cx="2587088" cy="3890034"/>
          </a:xfrm>
          <a:prstGeom prst="roundRect">
            <a:avLst/>
          </a:prstGeom>
          <a:noFill/>
          <a:ln w="12700" cap="flat" cmpd="sng" algn="ctr">
            <a:solidFill>
              <a:srgbClr val="3B006C"/>
            </a:solidFill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049F658-7974-D9C9-8518-7CC776F5FDC7}"/>
              </a:ext>
            </a:extLst>
          </p:cNvPr>
          <p:cNvSpPr/>
          <p:nvPr/>
        </p:nvSpPr>
        <p:spPr>
          <a:xfrm>
            <a:off x="8956370" y="1653792"/>
            <a:ext cx="2587088" cy="3890034"/>
          </a:xfrm>
          <a:prstGeom prst="roundRect">
            <a:avLst/>
          </a:prstGeom>
          <a:noFill/>
          <a:ln w="12700" cap="flat" cmpd="sng" algn="ctr">
            <a:solidFill>
              <a:srgbClr val="3B006C"/>
            </a:solidFill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445CC51-9006-7375-2045-5F61883A636B}"/>
              </a:ext>
            </a:extLst>
          </p:cNvPr>
          <p:cNvGrpSpPr/>
          <p:nvPr/>
        </p:nvGrpSpPr>
        <p:grpSpPr>
          <a:xfrm>
            <a:off x="1836003" y="1960057"/>
            <a:ext cx="365760" cy="365760"/>
            <a:chOff x="381000" y="2164450"/>
            <a:chExt cx="565150" cy="56515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9D7A129-A23A-124E-BF30-94A5B48ECB60}"/>
                </a:ext>
              </a:extLst>
            </p:cNvPr>
            <p:cNvSpPr/>
            <p:nvPr/>
          </p:nvSpPr>
          <p:spPr>
            <a:xfrm>
              <a:off x="381000" y="2164450"/>
              <a:ext cx="565150" cy="565150"/>
            </a:xfrm>
            <a:prstGeom prst="ellipse">
              <a:avLst/>
            </a:prstGeom>
            <a:solidFill>
              <a:srgbClr val="7500C0"/>
            </a:solidFill>
            <a:ln w="38100" cap="flat" cmpd="sng" algn="ctr">
              <a:solidFill>
                <a:srgbClr val="E5DBFE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tIns="91440" bIns="9144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Regular" panose="020B0503030202060203" pitchFamily="34" charset="0"/>
                <a:ea typeface="+mn-ea"/>
                <a:cs typeface="+mn-cs"/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7D24335-9826-E9E5-3BF3-5DA7B400DAF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5246" y="2237453"/>
              <a:ext cx="375523" cy="429884"/>
              <a:chOff x="1398" y="2998"/>
              <a:chExt cx="373" cy="427"/>
            </a:xfrm>
            <a:solidFill>
              <a:srgbClr val="FFFFFF"/>
            </a:solidFill>
          </p:grpSpPr>
          <p:sp>
            <p:nvSpPr>
              <p:cNvPr id="90" name="Freeform 129">
                <a:extLst>
                  <a:ext uri="{FF2B5EF4-FFF2-40B4-BE49-F238E27FC236}">
                    <a16:creationId xmlns:a16="http://schemas.microsoft.com/office/drawing/2014/main" id="{49A84C15-91C8-D741-5EEC-C3D38432A2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3052"/>
                <a:ext cx="266" cy="266"/>
              </a:xfrm>
              <a:custGeom>
                <a:avLst/>
                <a:gdLst>
                  <a:gd name="T0" fmla="*/ 90 w 180"/>
                  <a:gd name="T1" fmla="*/ 180 h 180"/>
                  <a:gd name="T2" fmla="*/ 0 w 180"/>
                  <a:gd name="T3" fmla="*/ 90 h 180"/>
                  <a:gd name="T4" fmla="*/ 90 w 180"/>
                  <a:gd name="T5" fmla="*/ 0 h 180"/>
                  <a:gd name="T6" fmla="*/ 180 w 180"/>
                  <a:gd name="T7" fmla="*/ 90 h 180"/>
                  <a:gd name="T8" fmla="*/ 90 w 180"/>
                  <a:gd name="T9" fmla="*/ 180 h 180"/>
                  <a:gd name="T10" fmla="*/ 90 w 180"/>
                  <a:gd name="T11" fmla="*/ 12 h 180"/>
                  <a:gd name="T12" fmla="*/ 12 w 180"/>
                  <a:gd name="T13" fmla="*/ 90 h 180"/>
                  <a:gd name="T14" fmla="*/ 90 w 180"/>
                  <a:gd name="T15" fmla="*/ 168 h 180"/>
                  <a:gd name="T16" fmla="*/ 168 w 180"/>
                  <a:gd name="T17" fmla="*/ 90 h 180"/>
                  <a:gd name="T18" fmla="*/ 90 w 180"/>
                  <a:gd name="T19" fmla="*/ 1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180">
                    <a:moveTo>
                      <a:pt x="90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0"/>
                      <a:pt x="40" y="0"/>
                      <a:pt x="90" y="0"/>
                    </a:cubicBezTo>
                    <a:cubicBezTo>
                      <a:pt x="139" y="0"/>
                      <a:pt x="180" y="40"/>
                      <a:pt x="180" y="90"/>
                    </a:cubicBezTo>
                    <a:cubicBezTo>
                      <a:pt x="180" y="139"/>
                      <a:pt x="139" y="180"/>
                      <a:pt x="90" y="180"/>
                    </a:cubicBezTo>
                    <a:close/>
                    <a:moveTo>
                      <a:pt x="90" y="12"/>
                    </a:moveTo>
                    <a:cubicBezTo>
                      <a:pt x="47" y="12"/>
                      <a:pt x="12" y="47"/>
                      <a:pt x="12" y="90"/>
                    </a:cubicBezTo>
                    <a:cubicBezTo>
                      <a:pt x="12" y="133"/>
                      <a:pt x="47" y="168"/>
                      <a:pt x="90" y="168"/>
                    </a:cubicBezTo>
                    <a:cubicBezTo>
                      <a:pt x="133" y="168"/>
                      <a:pt x="168" y="133"/>
                      <a:pt x="168" y="90"/>
                    </a:cubicBezTo>
                    <a:cubicBezTo>
                      <a:pt x="168" y="47"/>
                      <a:pt x="133" y="12"/>
                      <a:pt x="9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1" name="Freeform 130">
                <a:extLst>
                  <a:ext uri="{FF2B5EF4-FFF2-40B4-BE49-F238E27FC236}">
                    <a16:creationId xmlns:a16="http://schemas.microsoft.com/office/drawing/2014/main" id="{BD178267-C30D-E25F-048C-6E3DD77D3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2" y="3300"/>
                <a:ext cx="124" cy="54"/>
              </a:xfrm>
              <a:custGeom>
                <a:avLst/>
                <a:gdLst>
                  <a:gd name="T0" fmla="*/ 78 w 84"/>
                  <a:gd name="T1" fmla="*/ 36 h 36"/>
                  <a:gd name="T2" fmla="*/ 6 w 84"/>
                  <a:gd name="T3" fmla="*/ 36 h 36"/>
                  <a:gd name="T4" fmla="*/ 0 w 84"/>
                  <a:gd name="T5" fmla="*/ 30 h 36"/>
                  <a:gd name="T6" fmla="*/ 0 w 84"/>
                  <a:gd name="T7" fmla="*/ 0 h 36"/>
                  <a:gd name="T8" fmla="*/ 12 w 84"/>
                  <a:gd name="T9" fmla="*/ 0 h 36"/>
                  <a:gd name="T10" fmla="*/ 12 w 84"/>
                  <a:gd name="T11" fmla="*/ 24 h 36"/>
                  <a:gd name="T12" fmla="*/ 72 w 84"/>
                  <a:gd name="T13" fmla="*/ 24 h 36"/>
                  <a:gd name="T14" fmla="*/ 72 w 84"/>
                  <a:gd name="T15" fmla="*/ 0 h 36"/>
                  <a:gd name="T16" fmla="*/ 84 w 84"/>
                  <a:gd name="T17" fmla="*/ 0 h 36"/>
                  <a:gd name="T18" fmla="*/ 84 w 84"/>
                  <a:gd name="T19" fmla="*/ 30 h 36"/>
                  <a:gd name="T20" fmla="*/ 78 w 8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36">
                    <a:moveTo>
                      <a:pt x="78" y="36"/>
                    </a:move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0" y="33"/>
                      <a:pt x="0" y="3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30"/>
                      <a:pt x="84" y="30"/>
                      <a:pt x="84" y="30"/>
                    </a:cubicBezTo>
                    <a:cubicBezTo>
                      <a:pt x="84" y="33"/>
                      <a:pt x="81" y="36"/>
                      <a:pt x="7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2" name="Freeform 131">
                <a:extLst>
                  <a:ext uri="{FF2B5EF4-FFF2-40B4-BE49-F238E27FC236}">
                    <a16:creationId xmlns:a16="http://schemas.microsoft.com/office/drawing/2014/main" id="{49703324-F82A-A49A-CBB9-3B591A1E8D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3336"/>
                <a:ext cx="88" cy="53"/>
              </a:xfrm>
              <a:custGeom>
                <a:avLst/>
                <a:gdLst>
                  <a:gd name="T0" fmla="*/ 54 w 60"/>
                  <a:gd name="T1" fmla="*/ 36 h 36"/>
                  <a:gd name="T2" fmla="*/ 6 w 60"/>
                  <a:gd name="T3" fmla="*/ 36 h 36"/>
                  <a:gd name="T4" fmla="*/ 0 w 60"/>
                  <a:gd name="T5" fmla="*/ 30 h 36"/>
                  <a:gd name="T6" fmla="*/ 0 w 60"/>
                  <a:gd name="T7" fmla="*/ 6 h 36"/>
                  <a:gd name="T8" fmla="*/ 6 w 60"/>
                  <a:gd name="T9" fmla="*/ 0 h 36"/>
                  <a:gd name="T10" fmla="*/ 54 w 60"/>
                  <a:gd name="T11" fmla="*/ 0 h 36"/>
                  <a:gd name="T12" fmla="*/ 60 w 60"/>
                  <a:gd name="T13" fmla="*/ 6 h 36"/>
                  <a:gd name="T14" fmla="*/ 60 w 60"/>
                  <a:gd name="T15" fmla="*/ 30 h 36"/>
                  <a:gd name="T16" fmla="*/ 54 w 60"/>
                  <a:gd name="T17" fmla="*/ 36 h 36"/>
                  <a:gd name="T18" fmla="*/ 12 w 60"/>
                  <a:gd name="T19" fmla="*/ 24 h 36"/>
                  <a:gd name="T20" fmla="*/ 48 w 60"/>
                  <a:gd name="T21" fmla="*/ 24 h 36"/>
                  <a:gd name="T22" fmla="*/ 48 w 60"/>
                  <a:gd name="T23" fmla="*/ 12 h 36"/>
                  <a:gd name="T24" fmla="*/ 12 w 60"/>
                  <a:gd name="T25" fmla="*/ 12 h 36"/>
                  <a:gd name="T26" fmla="*/ 12 w 60"/>
                  <a:gd name="T2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0" y="33"/>
                      <a:pt x="0" y="3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7" y="0"/>
                      <a:pt x="60" y="3"/>
                      <a:pt x="60" y="6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33"/>
                      <a:pt x="57" y="36"/>
                      <a:pt x="54" y="36"/>
                    </a:cubicBezTo>
                    <a:close/>
                    <a:moveTo>
                      <a:pt x="12" y="24"/>
                    </a:move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3" name="Freeform 132">
                <a:extLst>
                  <a:ext uri="{FF2B5EF4-FFF2-40B4-BE49-F238E27FC236}">
                    <a16:creationId xmlns:a16="http://schemas.microsoft.com/office/drawing/2014/main" id="{492B6293-E25E-EF05-E087-A79F77DEB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3371"/>
                <a:ext cx="18" cy="54"/>
              </a:xfrm>
              <a:custGeom>
                <a:avLst/>
                <a:gdLst>
                  <a:gd name="T0" fmla="*/ 6 w 12"/>
                  <a:gd name="T1" fmla="*/ 36 h 36"/>
                  <a:gd name="T2" fmla="*/ 0 w 12"/>
                  <a:gd name="T3" fmla="*/ 30 h 36"/>
                  <a:gd name="T4" fmla="*/ 0 w 12"/>
                  <a:gd name="T5" fmla="*/ 6 h 36"/>
                  <a:gd name="T6" fmla="*/ 6 w 12"/>
                  <a:gd name="T7" fmla="*/ 0 h 36"/>
                  <a:gd name="T8" fmla="*/ 12 w 12"/>
                  <a:gd name="T9" fmla="*/ 6 h 36"/>
                  <a:gd name="T10" fmla="*/ 12 w 12"/>
                  <a:gd name="T11" fmla="*/ 30 h 36"/>
                  <a:gd name="T12" fmla="*/ 6 w 12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6">
                    <a:moveTo>
                      <a:pt x="6" y="36"/>
                    </a:moveTo>
                    <a:cubicBezTo>
                      <a:pt x="2" y="36"/>
                      <a:pt x="0" y="33"/>
                      <a:pt x="0" y="3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3"/>
                      <a:pt x="9" y="36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5" name="Freeform 133">
                <a:extLst>
                  <a:ext uri="{FF2B5EF4-FFF2-40B4-BE49-F238E27FC236}">
                    <a16:creationId xmlns:a16="http://schemas.microsoft.com/office/drawing/2014/main" id="{2994570D-B78E-2E0E-3C79-4DA26CF99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5" y="2998"/>
                <a:ext cx="18" cy="36"/>
              </a:xfrm>
              <a:custGeom>
                <a:avLst/>
                <a:gdLst>
                  <a:gd name="T0" fmla="*/ 6 w 12"/>
                  <a:gd name="T1" fmla="*/ 24 h 24"/>
                  <a:gd name="T2" fmla="*/ 0 w 12"/>
                  <a:gd name="T3" fmla="*/ 18 h 24"/>
                  <a:gd name="T4" fmla="*/ 0 w 12"/>
                  <a:gd name="T5" fmla="*/ 6 h 24"/>
                  <a:gd name="T6" fmla="*/ 6 w 12"/>
                  <a:gd name="T7" fmla="*/ 0 h 24"/>
                  <a:gd name="T8" fmla="*/ 12 w 12"/>
                  <a:gd name="T9" fmla="*/ 6 h 24"/>
                  <a:gd name="T10" fmla="*/ 12 w 12"/>
                  <a:gd name="T11" fmla="*/ 18 h 24"/>
                  <a:gd name="T12" fmla="*/ 6 w 12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cubicBezTo>
                      <a:pt x="2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21"/>
                      <a:pt x="9" y="2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6" name="Freeform 134">
                <a:extLst>
                  <a:ext uri="{FF2B5EF4-FFF2-40B4-BE49-F238E27FC236}">
                    <a16:creationId xmlns:a16="http://schemas.microsoft.com/office/drawing/2014/main" id="{1F54A68E-D31B-E45F-58F0-1A0E683B6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" y="3049"/>
                <a:ext cx="33" cy="31"/>
              </a:xfrm>
              <a:custGeom>
                <a:avLst/>
                <a:gdLst>
                  <a:gd name="T0" fmla="*/ 7 w 22"/>
                  <a:gd name="T1" fmla="*/ 21 h 21"/>
                  <a:gd name="T2" fmla="*/ 3 w 22"/>
                  <a:gd name="T3" fmla="*/ 20 h 21"/>
                  <a:gd name="T4" fmla="*/ 3 w 22"/>
                  <a:gd name="T5" fmla="*/ 11 h 21"/>
                  <a:gd name="T6" fmla="*/ 11 w 22"/>
                  <a:gd name="T7" fmla="*/ 3 h 21"/>
                  <a:gd name="T8" fmla="*/ 20 w 22"/>
                  <a:gd name="T9" fmla="*/ 3 h 21"/>
                  <a:gd name="T10" fmla="*/ 20 w 22"/>
                  <a:gd name="T11" fmla="*/ 11 h 21"/>
                  <a:gd name="T12" fmla="*/ 11 w 22"/>
                  <a:gd name="T13" fmla="*/ 20 h 21"/>
                  <a:gd name="T14" fmla="*/ 7 w 22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cubicBezTo>
                      <a:pt x="5" y="21"/>
                      <a:pt x="4" y="21"/>
                      <a:pt x="3" y="20"/>
                    </a:cubicBezTo>
                    <a:cubicBezTo>
                      <a:pt x="0" y="17"/>
                      <a:pt x="0" y="14"/>
                      <a:pt x="3" y="11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4" y="0"/>
                      <a:pt x="17" y="0"/>
                      <a:pt x="20" y="3"/>
                    </a:cubicBezTo>
                    <a:cubicBezTo>
                      <a:pt x="22" y="5"/>
                      <a:pt x="22" y="9"/>
                      <a:pt x="20" y="1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9" y="21"/>
                      <a:pt x="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7" name="Freeform 135">
                <a:extLst>
                  <a:ext uri="{FF2B5EF4-FFF2-40B4-BE49-F238E27FC236}">
                    <a16:creationId xmlns:a16="http://schemas.microsoft.com/office/drawing/2014/main" id="{165EEDAD-1D35-1CB0-17E3-8914162E2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3176"/>
                <a:ext cx="36" cy="18"/>
              </a:xfrm>
              <a:custGeom>
                <a:avLst/>
                <a:gdLst>
                  <a:gd name="T0" fmla="*/ 18 w 24"/>
                  <a:gd name="T1" fmla="*/ 12 h 12"/>
                  <a:gd name="T2" fmla="*/ 6 w 24"/>
                  <a:gd name="T3" fmla="*/ 12 h 12"/>
                  <a:gd name="T4" fmla="*/ 0 w 24"/>
                  <a:gd name="T5" fmla="*/ 6 h 12"/>
                  <a:gd name="T6" fmla="*/ 6 w 24"/>
                  <a:gd name="T7" fmla="*/ 0 h 12"/>
                  <a:gd name="T8" fmla="*/ 18 w 24"/>
                  <a:gd name="T9" fmla="*/ 0 h 12"/>
                  <a:gd name="T10" fmla="*/ 24 w 24"/>
                  <a:gd name="T11" fmla="*/ 6 h 12"/>
                  <a:gd name="T12" fmla="*/ 18 w 2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1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4" y="3"/>
                      <a:pt x="24" y="6"/>
                    </a:cubicBezTo>
                    <a:cubicBezTo>
                      <a:pt x="24" y="9"/>
                      <a:pt x="21" y="12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8" name="Freeform 136">
                <a:extLst>
                  <a:ext uri="{FF2B5EF4-FFF2-40B4-BE49-F238E27FC236}">
                    <a16:creationId xmlns:a16="http://schemas.microsoft.com/office/drawing/2014/main" id="{EF098D54-6122-FF9D-297D-09FBF45D6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" y="3288"/>
                <a:ext cx="33" cy="31"/>
              </a:xfrm>
              <a:custGeom>
                <a:avLst/>
                <a:gdLst>
                  <a:gd name="T0" fmla="*/ 15 w 22"/>
                  <a:gd name="T1" fmla="*/ 21 h 21"/>
                  <a:gd name="T2" fmla="*/ 11 w 22"/>
                  <a:gd name="T3" fmla="*/ 19 h 21"/>
                  <a:gd name="T4" fmla="*/ 3 w 22"/>
                  <a:gd name="T5" fmla="*/ 10 h 21"/>
                  <a:gd name="T6" fmla="*/ 3 w 22"/>
                  <a:gd name="T7" fmla="*/ 2 h 21"/>
                  <a:gd name="T8" fmla="*/ 11 w 22"/>
                  <a:gd name="T9" fmla="*/ 2 h 21"/>
                  <a:gd name="T10" fmla="*/ 20 w 22"/>
                  <a:gd name="T11" fmla="*/ 10 h 21"/>
                  <a:gd name="T12" fmla="*/ 20 w 22"/>
                  <a:gd name="T13" fmla="*/ 19 h 21"/>
                  <a:gd name="T14" fmla="*/ 15 w 22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15" y="21"/>
                    </a:moveTo>
                    <a:cubicBezTo>
                      <a:pt x="14" y="21"/>
                      <a:pt x="12" y="20"/>
                      <a:pt x="11" y="1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4"/>
                      <a:pt x="3" y="2"/>
                    </a:cubicBezTo>
                    <a:cubicBezTo>
                      <a:pt x="5" y="0"/>
                      <a:pt x="9" y="0"/>
                      <a:pt x="11" y="2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13"/>
                      <a:pt x="22" y="17"/>
                      <a:pt x="20" y="19"/>
                    </a:cubicBezTo>
                    <a:cubicBezTo>
                      <a:pt x="19" y="20"/>
                      <a:pt x="17" y="21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9" name="Freeform 137">
                <a:extLst>
                  <a:ext uri="{FF2B5EF4-FFF2-40B4-BE49-F238E27FC236}">
                    <a16:creationId xmlns:a16="http://schemas.microsoft.com/office/drawing/2014/main" id="{B84E3BBE-D8BB-04FB-2839-DB6FDE159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" y="3049"/>
                <a:ext cx="32" cy="31"/>
              </a:xfrm>
              <a:custGeom>
                <a:avLst/>
                <a:gdLst>
                  <a:gd name="T0" fmla="*/ 15 w 22"/>
                  <a:gd name="T1" fmla="*/ 21 h 21"/>
                  <a:gd name="T2" fmla="*/ 11 w 22"/>
                  <a:gd name="T3" fmla="*/ 20 h 21"/>
                  <a:gd name="T4" fmla="*/ 3 w 22"/>
                  <a:gd name="T5" fmla="*/ 11 h 21"/>
                  <a:gd name="T6" fmla="*/ 3 w 22"/>
                  <a:gd name="T7" fmla="*/ 3 h 21"/>
                  <a:gd name="T8" fmla="*/ 11 w 22"/>
                  <a:gd name="T9" fmla="*/ 3 h 21"/>
                  <a:gd name="T10" fmla="*/ 20 w 22"/>
                  <a:gd name="T11" fmla="*/ 11 h 21"/>
                  <a:gd name="T12" fmla="*/ 20 w 22"/>
                  <a:gd name="T13" fmla="*/ 20 h 21"/>
                  <a:gd name="T14" fmla="*/ 15 w 22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15" y="21"/>
                    </a:moveTo>
                    <a:cubicBezTo>
                      <a:pt x="14" y="21"/>
                      <a:pt x="12" y="21"/>
                      <a:pt x="11" y="2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9"/>
                      <a:pt x="0" y="5"/>
                      <a:pt x="3" y="3"/>
                    </a:cubicBezTo>
                    <a:cubicBezTo>
                      <a:pt x="5" y="0"/>
                      <a:pt x="9" y="0"/>
                      <a:pt x="11" y="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2" y="14"/>
                      <a:pt x="22" y="17"/>
                      <a:pt x="20" y="20"/>
                    </a:cubicBezTo>
                    <a:cubicBezTo>
                      <a:pt x="18" y="21"/>
                      <a:pt x="17" y="21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0" name="Freeform 138">
                <a:extLst>
                  <a:ext uri="{FF2B5EF4-FFF2-40B4-BE49-F238E27FC236}">
                    <a16:creationId xmlns:a16="http://schemas.microsoft.com/office/drawing/2014/main" id="{18CDB035-2514-B96C-9B16-448569096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3176"/>
                <a:ext cx="35" cy="18"/>
              </a:xfrm>
              <a:custGeom>
                <a:avLst/>
                <a:gdLst>
                  <a:gd name="T0" fmla="*/ 18 w 24"/>
                  <a:gd name="T1" fmla="*/ 12 h 12"/>
                  <a:gd name="T2" fmla="*/ 6 w 24"/>
                  <a:gd name="T3" fmla="*/ 12 h 12"/>
                  <a:gd name="T4" fmla="*/ 0 w 24"/>
                  <a:gd name="T5" fmla="*/ 6 h 12"/>
                  <a:gd name="T6" fmla="*/ 6 w 24"/>
                  <a:gd name="T7" fmla="*/ 0 h 12"/>
                  <a:gd name="T8" fmla="*/ 18 w 24"/>
                  <a:gd name="T9" fmla="*/ 0 h 12"/>
                  <a:gd name="T10" fmla="*/ 24 w 24"/>
                  <a:gd name="T11" fmla="*/ 6 h 12"/>
                  <a:gd name="T12" fmla="*/ 18 w 2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2">
                    <a:moveTo>
                      <a:pt x="1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4" y="3"/>
                      <a:pt x="24" y="6"/>
                    </a:cubicBezTo>
                    <a:cubicBezTo>
                      <a:pt x="24" y="9"/>
                      <a:pt x="21" y="12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1" name="Freeform 139">
                <a:extLst>
                  <a:ext uri="{FF2B5EF4-FFF2-40B4-BE49-F238E27FC236}">
                    <a16:creationId xmlns:a16="http://schemas.microsoft.com/office/drawing/2014/main" id="{8C37C013-F3F7-CC17-D54D-7D2FF8E5E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" y="3288"/>
                <a:ext cx="32" cy="31"/>
              </a:xfrm>
              <a:custGeom>
                <a:avLst/>
                <a:gdLst>
                  <a:gd name="T0" fmla="*/ 7 w 22"/>
                  <a:gd name="T1" fmla="*/ 21 h 21"/>
                  <a:gd name="T2" fmla="*/ 3 w 22"/>
                  <a:gd name="T3" fmla="*/ 19 h 21"/>
                  <a:gd name="T4" fmla="*/ 3 w 22"/>
                  <a:gd name="T5" fmla="*/ 10 h 21"/>
                  <a:gd name="T6" fmla="*/ 11 w 22"/>
                  <a:gd name="T7" fmla="*/ 2 h 21"/>
                  <a:gd name="T8" fmla="*/ 20 w 22"/>
                  <a:gd name="T9" fmla="*/ 2 h 21"/>
                  <a:gd name="T10" fmla="*/ 20 w 22"/>
                  <a:gd name="T11" fmla="*/ 10 h 21"/>
                  <a:gd name="T12" fmla="*/ 11 w 22"/>
                  <a:gd name="T13" fmla="*/ 19 h 21"/>
                  <a:gd name="T14" fmla="*/ 7 w 22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cubicBezTo>
                      <a:pt x="5" y="21"/>
                      <a:pt x="4" y="20"/>
                      <a:pt x="3" y="19"/>
                    </a:cubicBezTo>
                    <a:cubicBezTo>
                      <a:pt x="0" y="17"/>
                      <a:pt x="0" y="13"/>
                      <a:pt x="3" y="1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0"/>
                      <a:pt x="17" y="0"/>
                      <a:pt x="20" y="2"/>
                    </a:cubicBezTo>
                    <a:cubicBezTo>
                      <a:pt x="22" y="4"/>
                      <a:pt x="22" y="8"/>
                      <a:pt x="20" y="1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20"/>
                      <a:pt x="8" y="21"/>
                      <a:pt x="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" name="Freeform 140">
                <a:extLst>
                  <a:ext uri="{FF2B5EF4-FFF2-40B4-BE49-F238E27FC236}">
                    <a16:creationId xmlns:a16="http://schemas.microsoft.com/office/drawing/2014/main" id="{71EE1499-01DB-FB33-C126-9F78C88560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4" y="3176"/>
                <a:ext cx="160" cy="133"/>
              </a:xfrm>
              <a:custGeom>
                <a:avLst/>
                <a:gdLst>
                  <a:gd name="T0" fmla="*/ 60 w 108"/>
                  <a:gd name="T1" fmla="*/ 90 h 90"/>
                  <a:gd name="T2" fmla="*/ 58 w 108"/>
                  <a:gd name="T3" fmla="*/ 90 h 90"/>
                  <a:gd name="T4" fmla="*/ 54 w 108"/>
                  <a:gd name="T5" fmla="*/ 84 h 90"/>
                  <a:gd name="T6" fmla="*/ 49 w 108"/>
                  <a:gd name="T7" fmla="*/ 90 h 90"/>
                  <a:gd name="T8" fmla="*/ 42 w 108"/>
                  <a:gd name="T9" fmla="*/ 85 h 90"/>
                  <a:gd name="T10" fmla="*/ 30 w 108"/>
                  <a:gd name="T11" fmla="*/ 36 h 90"/>
                  <a:gd name="T12" fmla="*/ 18 w 108"/>
                  <a:gd name="T13" fmla="*/ 36 h 90"/>
                  <a:gd name="T14" fmla="*/ 0 w 108"/>
                  <a:gd name="T15" fmla="*/ 18 h 90"/>
                  <a:gd name="T16" fmla="*/ 18 w 108"/>
                  <a:gd name="T17" fmla="*/ 0 h 90"/>
                  <a:gd name="T18" fmla="*/ 38 w 108"/>
                  <a:gd name="T19" fmla="*/ 16 h 90"/>
                  <a:gd name="T20" fmla="*/ 40 w 108"/>
                  <a:gd name="T21" fmla="*/ 24 h 90"/>
                  <a:gd name="T22" fmla="*/ 67 w 108"/>
                  <a:gd name="T23" fmla="*/ 24 h 90"/>
                  <a:gd name="T24" fmla="*/ 69 w 108"/>
                  <a:gd name="T25" fmla="*/ 16 h 90"/>
                  <a:gd name="T26" fmla="*/ 90 w 108"/>
                  <a:gd name="T27" fmla="*/ 0 h 90"/>
                  <a:gd name="T28" fmla="*/ 108 w 108"/>
                  <a:gd name="T29" fmla="*/ 18 h 90"/>
                  <a:gd name="T30" fmla="*/ 90 w 108"/>
                  <a:gd name="T31" fmla="*/ 36 h 90"/>
                  <a:gd name="T32" fmla="*/ 77 w 108"/>
                  <a:gd name="T33" fmla="*/ 36 h 90"/>
                  <a:gd name="T34" fmla="*/ 65 w 108"/>
                  <a:gd name="T35" fmla="*/ 85 h 90"/>
                  <a:gd name="T36" fmla="*/ 60 w 108"/>
                  <a:gd name="T37" fmla="*/ 90 h 90"/>
                  <a:gd name="T38" fmla="*/ 43 w 108"/>
                  <a:gd name="T39" fmla="*/ 36 h 90"/>
                  <a:gd name="T40" fmla="*/ 53 w 108"/>
                  <a:gd name="T41" fmla="*/ 82 h 90"/>
                  <a:gd name="T42" fmla="*/ 54 w 108"/>
                  <a:gd name="T43" fmla="*/ 84 h 90"/>
                  <a:gd name="T44" fmla="*/ 54 w 108"/>
                  <a:gd name="T45" fmla="*/ 82 h 90"/>
                  <a:gd name="T46" fmla="*/ 65 w 108"/>
                  <a:gd name="T47" fmla="*/ 36 h 90"/>
                  <a:gd name="T48" fmla="*/ 43 w 108"/>
                  <a:gd name="T49" fmla="*/ 36 h 90"/>
                  <a:gd name="T50" fmla="*/ 80 w 108"/>
                  <a:gd name="T51" fmla="*/ 24 h 90"/>
                  <a:gd name="T52" fmla="*/ 90 w 108"/>
                  <a:gd name="T53" fmla="*/ 24 h 90"/>
                  <a:gd name="T54" fmla="*/ 96 w 108"/>
                  <a:gd name="T55" fmla="*/ 18 h 90"/>
                  <a:gd name="T56" fmla="*/ 90 w 108"/>
                  <a:gd name="T57" fmla="*/ 12 h 90"/>
                  <a:gd name="T58" fmla="*/ 81 w 108"/>
                  <a:gd name="T59" fmla="*/ 19 h 90"/>
                  <a:gd name="T60" fmla="*/ 80 w 108"/>
                  <a:gd name="T61" fmla="*/ 24 h 90"/>
                  <a:gd name="T62" fmla="*/ 18 w 108"/>
                  <a:gd name="T63" fmla="*/ 12 h 90"/>
                  <a:gd name="T64" fmla="*/ 12 w 108"/>
                  <a:gd name="T65" fmla="*/ 18 h 90"/>
                  <a:gd name="T66" fmla="*/ 18 w 108"/>
                  <a:gd name="T67" fmla="*/ 24 h 90"/>
                  <a:gd name="T68" fmla="*/ 28 w 108"/>
                  <a:gd name="T69" fmla="*/ 24 h 90"/>
                  <a:gd name="T70" fmla="*/ 26 w 108"/>
                  <a:gd name="T71" fmla="*/ 19 h 90"/>
                  <a:gd name="T72" fmla="*/ 18 w 108"/>
                  <a:gd name="T73" fmla="*/ 1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90">
                    <a:moveTo>
                      <a:pt x="60" y="90"/>
                    </a:moveTo>
                    <a:cubicBezTo>
                      <a:pt x="59" y="90"/>
                      <a:pt x="59" y="90"/>
                      <a:pt x="58" y="90"/>
                    </a:cubicBezTo>
                    <a:cubicBezTo>
                      <a:pt x="56" y="89"/>
                      <a:pt x="54" y="87"/>
                      <a:pt x="54" y="84"/>
                    </a:cubicBezTo>
                    <a:cubicBezTo>
                      <a:pt x="54" y="87"/>
                      <a:pt x="52" y="89"/>
                      <a:pt x="49" y="90"/>
                    </a:cubicBezTo>
                    <a:cubicBezTo>
                      <a:pt x="46" y="90"/>
                      <a:pt x="43" y="88"/>
                      <a:pt x="42" y="8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8" y="36"/>
                      <a:pt x="0" y="2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7"/>
                      <a:pt x="38" y="16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71" y="7"/>
                      <a:pt x="80" y="0"/>
                      <a:pt x="90" y="0"/>
                    </a:cubicBezTo>
                    <a:cubicBezTo>
                      <a:pt x="100" y="0"/>
                      <a:pt x="108" y="8"/>
                      <a:pt x="108" y="18"/>
                    </a:cubicBezTo>
                    <a:cubicBezTo>
                      <a:pt x="108" y="28"/>
                      <a:pt x="100" y="36"/>
                      <a:pt x="90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5" y="88"/>
                      <a:pt x="62" y="90"/>
                      <a:pt x="60" y="90"/>
                    </a:cubicBezTo>
                    <a:close/>
                    <a:moveTo>
                      <a:pt x="43" y="36"/>
                    </a:move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3"/>
                      <a:pt x="54" y="83"/>
                      <a:pt x="54" y="84"/>
                    </a:cubicBezTo>
                    <a:cubicBezTo>
                      <a:pt x="54" y="83"/>
                      <a:pt x="54" y="83"/>
                      <a:pt x="54" y="82"/>
                    </a:cubicBezTo>
                    <a:cubicBezTo>
                      <a:pt x="65" y="36"/>
                      <a:pt x="65" y="36"/>
                      <a:pt x="65" y="36"/>
                    </a:cubicBezTo>
                    <a:lnTo>
                      <a:pt x="43" y="36"/>
                    </a:lnTo>
                    <a:close/>
                    <a:moveTo>
                      <a:pt x="80" y="24"/>
                    </a:moveTo>
                    <a:cubicBezTo>
                      <a:pt x="90" y="24"/>
                      <a:pt x="90" y="24"/>
                      <a:pt x="90" y="24"/>
                    </a:cubicBezTo>
                    <a:cubicBezTo>
                      <a:pt x="93" y="24"/>
                      <a:pt x="96" y="21"/>
                      <a:pt x="96" y="18"/>
                    </a:cubicBezTo>
                    <a:cubicBezTo>
                      <a:pt x="96" y="15"/>
                      <a:pt x="93" y="12"/>
                      <a:pt x="90" y="12"/>
                    </a:cubicBezTo>
                    <a:cubicBezTo>
                      <a:pt x="85" y="12"/>
                      <a:pt x="82" y="15"/>
                      <a:pt x="81" y="19"/>
                    </a:cubicBezTo>
                    <a:lnTo>
                      <a:pt x="80" y="24"/>
                    </a:lnTo>
                    <a:close/>
                    <a:moveTo>
                      <a:pt x="18" y="12"/>
                    </a:moveTo>
                    <a:cubicBezTo>
                      <a:pt x="14" y="12"/>
                      <a:pt x="12" y="15"/>
                      <a:pt x="12" y="18"/>
                    </a:cubicBezTo>
                    <a:cubicBezTo>
                      <a:pt x="12" y="21"/>
                      <a:pt x="14" y="24"/>
                      <a:pt x="1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5"/>
                      <a:pt x="22" y="12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BD6CE53-C4CF-C419-37DE-FCC5E5E38E4A}"/>
              </a:ext>
            </a:extLst>
          </p:cNvPr>
          <p:cNvGrpSpPr/>
          <p:nvPr/>
        </p:nvGrpSpPr>
        <p:grpSpPr>
          <a:xfrm>
            <a:off x="4539038" y="1960057"/>
            <a:ext cx="365760" cy="365760"/>
            <a:chOff x="381000" y="4128216"/>
            <a:chExt cx="565150" cy="565150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4448B94-DB6C-907B-15C6-BF991FEB513F}"/>
                </a:ext>
              </a:extLst>
            </p:cNvPr>
            <p:cNvSpPr/>
            <p:nvPr/>
          </p:nvSpPr>
          <p:spPr>
            <a:xfrm>
              <a:off x="381000" y="4128216"/>
              <a:ext cx="565150" cy="565150"/>
            </a:xfrm>
            <a:prstGeom prst="ellipse">
              <a:avLst/>
            </a:prstGeom>
            <a:solidFill>
              <a:srgbClr val="7500C0"/>
            </a:solidFill>
            <a:ln w="38100" cap="flat" cmpd="sng" algn="ctr">
              <a:solidFill>
                <a:srgbClr val="E5DBFE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tIns="91440" bIns="9144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Regular" panose="020B0503030202060203" pitchFamily="34" charset="0"/>
                <a:ea typeface="+mn-ea"/>
                <a:cs typeface="+mn-cs"/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67F6FCB1-8D19-13CF-2707-72467495DF13}"/>
                </a:ext>
              </a:extLst>
            </p:cNvPr>
            <p:cNvGrpSpPr/>
            <p:nvPr/>
          </p:nvGrpSpPr>
          <p:grpSpPr>
            <a:xfrm>
              <a:off x="491925" y="4198977"/>
              <a:ext cx="373915" cy="414176"/>
              <a:chOff x="12192000" y="4176085"/>
              <a:chExt cx="426687" cy="472630"/>
            </a:xfrm>
            <a:solidFill>
              <a:srgbClr val="FFFFFF"/>
            </a:solidFill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58D52C5-E421-81FB-3B96-27763F76BF47}"/>
                  </a:ext>
                </a:extLst>
              </p:cNvPr>
              <p:cNvSpPr/>
              <p:nvPr/>
            </p:nvSpPr>
            <p:spPr>
              <a:xfrm>
                <a:off x="12192000" y="4176085"/>
                <a:ext cx="426687" cy="472630"/>
              </a:xfrm>
              <a:custGeom>
                <a:avLst/>
                <a:gdLst>
                  <a:gd name="connsiteX0" fmla="*/ 98412 w 426687"/>
                  <a:gd name="connsiteY0" fmla="*/ 452857 h 472630"/>
                  <a:gd name="connsiteX1" fmla="*/ 275577 w 426687"/>
                  <a:gd name="connsiteY1" fmla="*/ 452857 h 472630"/>
                  <a:gd name="connsiteX2" fmla="*/ 275577 w 426687"/>
                  <a:gd name="connsiteY2" fmla="*/ 393764 h 472630"/>
                  <a:gd name="connsiteX3" fmla="*/ 278892 w 426687"/>
                  <a:gd name="connsiteY3" fmla="*/ 387248 h 472630"/>
                  <a:gd name="connsiteX4" fmla="*/ 285407 w 426687"/>
                  <a:gd name="connsiteY4" fmla="*/ 383934 h 472630"/>
                  <a:gd name="connsiteX5" fmla="*/ 351015 w 426687"/>
                  <a:gd name="connsiteY5" fmla="*/ 370789 h 472630"/>
                  <a:gd name="connsiteX6" fmla="*/ 364160 w 426687"/>
                  <a:gd name="connsiteY6" fmla="*/ 285521 h 472630"/>
                  <a:gd name="connsiteX7" fmla="*/ 367474 w 426687"/>
                  <a:gd name="connsiteY7" fmla="*/ 279006 h 472630"/>
                  <a:gd name="connsiteX8" fmla="*/ 375704 w 426687"/>
                  <a:gd name="connsiteY8" fmla="*/ 275692 h 472630"/>
                  <a:gd name="connsiteX9" fmla="*/ 403593 w 426687"/>
                  <a:gd name="connsiteY9" fmla="*/ 275692 h 472630"/>
                  <a:gd name="connsiteX10" fmla="*/ 406908 w 426687"/>
                  <a:gd name="connsiteY10" fmla="*/ 274091 h 472630"/>
                  <a:gd name="connsiteX11" fmla="*/ 406908 w 426687"/>
                  <a:gd name="connsiteY11" fmla="*/ 265862 h 472630"/>
                  <a:gd name="connsiteX12" fmla="*/ 382334 w 426687"/>
                  <a:gd name="connsiteY12" fmla="*/ 203568 h 472630"/>
                  <a:gd name="connsiteX13" fmla="*/ 365874 w 426687"/>
                  <a:gd name="connsiteY13" fmla="*/ 165849 h 472630"/>
                  <a:gd name="connsiteX14" fmla="*/ 196939 w 426687"/>
                  <a:gd name="connsiteY14" fmla="*/ 19774 h 472630"/>
                  <a:gd name="connsiteX15" fmla="*/ 19774 w 426687"/>
                  <a:gd name="connsiteY15" fmla="*/ 198653 h 472630"/>
                  <a:gd name="connsiteX16" fmla="*/ 93612 w 426687"/>
                  <a:gd name="connsiteY16" fmla="*/ 341414 h 472630"/>
                  <a:gd name="connsiteX17" fmla="*/ 98527 w 426687"/>
                  <a:gd name="connsiteY17" fmla="*/ 349644 h 472630"/>
                  <a:gd name="connsiteX18" fmla="*/ 98527 w 426687"/>
                  <a:gd name="connsiteY18" fmla="*/ 452971 h 472630"/>
                  <a:gd name="connsiteX19" fmla="*/ 285407 w 426687"/>
                  <a:gd name="connsiteY19" fmla="*/ 472516 h 472630"/>
                  <a:gd name="connsiteX20" fmla="*/ 88583 w 426687"/>
                  <a:gd name="connsiteY20" fmla="*/ 472516 h 472630"/>
                  <a:gd name="connsiteX21" fmla="*/ 78753 w 426687"/>
                  <a:gd name="connsiteY21" fmla="*/ 462686 h 472630"/>
                  <a:gd name="connsiteX22" fmla="*/ 78753 w 426687"/>
                  <a:gd name="connsiteY22" fmla="*/ 354444 h 472630"/>
                  <a:gd name="connsiteX23" fmla="*/ 0 w 426687"/>
                  <a:gd name="connsiteY23" fmla="*/ 198539 h 472630"/>
                  <a:gd name="connsiteX24" fmla="*/ 196824 w 426687"/>
                  <a:gd name="connsiteY24" fmla="*/ 0 h 472630"/>
                  <a:gd name="connsiteX25" fmla="*/ 385534 w 426687"/>
                  <a:gd name="connsiteY25" fmla="*/ 165735 h 472630"/>
                  <a:gd name="connsiteX26" fmla="*/ 398678 w 426687"/>
                  <a:gd name="connsiteY26" fmla="*/ 193624 h 472630"/>
                  <a:gd name="connsiteX27" fmla="*/ 426568 w 426687"/>
                  <a:gd name="connsiteY27" fmla="*/ 267462 h 472630"/>
                  <a:gd name="connsiteX28" fmla="*/ 426568 w 426687"/>
                  <a:gd name="connsiteY28" fmla="*/ 270777 h 472630"/>
                  <a:gd name="connsiteX29" fmla="*/ 423253 w 426687"/>
                  <a:gd name="connsiteY29" fmla="*/ 285521 h 472630"/>
                  <a:gd name="connsiteX30" fmla="*/ 405194 w 426687"/>
                  <a:gd name="connsiteY30" fmla="*/ 295351 h 472630"/>
                  <a:gd name="connsiteX31" fmla="*/ 383820 w 426687"/>
                  <a:gd name="connsiteY31" fmla="*/ 295351 h 472630"/>
                  <a:gd name="connsiteX32" fmla="*/ 365760 w 426687"/>
                  <a:gd name="connsiteY32" fmla="*/ 385648 h 472630"/>
                  <a:gd name="connsiteX33" fmla="*/ 295237 w 426687"/>
                  <a:gd name="connsiteY33" fmla="*/ 403708 h 472630"/>
                  <a:gd name="connsiteX34" fmla="*/ 295237 w 426687"/>
                  <a:gd name="connsiteY34" fmla="*/ 462801 h 472630"/>
                  <a:gd name="connsiteX35" fmla="*/ 285407 w 426687"/>
                  <a:gd name="connsiteY35" fmla="*/ 472631 h 472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26687" h="472630">
                    <a:moveTo>
                      <a:pt x="98412" y="452857"/>
                    </a:moveTo>
                    <a:lnTo>
                      <a:pt x="275577" y="452857"/>
                    </a:lnTo>
                    <a:lnTo>
                      <a:pt x="275577" y="393764"/>
                    </a:lnTo>
                    <a:cubicBezTo>
                      <a:pt x="275577" y="392163"/>
                      <a:pt x="277178" y="388849"/>
                      <a:pt x="278892" y="387248"/>
                    </a:cubicBezTo>
                    <a:cubicBezTo>
                      <a:pt x="280492" y="385648"/>
                      <a:pt x="282207" y="383934"/>
                      <a:pt x="285407" y="383934"/>
                    </a:cubicBezTo>
                    <a:cubicBezTo>
                      <a:pt x="324726" y="385534"/>
                      <a:pt x="341185" y="382334"/>
                      <a:pt x="351015" y="370789"/>
                    </a:cubicBezTo>
                    <a:cubicBezTo>
                      <a:pt x="362445" y="360959"/>
                      <a:pt x="365760" y="315011"/>
                      <a:pt x="364160" y="285521"/>
                    </a:cubicBezTo>
                    <a:cubicBezTo>
                      <a:pt x="364160" y="283921"/>
                      <a:pt x="365760" y="280607"/>
                      <a:pt x="367474" y="279006"/>
                    </a:cubicBezTo>
                    <a:cubicBezTo>
                      <a:pt x="369074" y="277406"/>
                      <a:pt x="372390" y="275692"/>
                      <a:pt x="375704" y="275692"/>
                    </a:cubicBezTo>
                    <a:lnTo>
                      <a:pt x="403593" y="275692"/>
                    </a:lnTo>
                    <a:cubicBezTo>
                      <a:pt x="405194" y="275692"/>
                      <a:pt x="406908" y="275692"/>
                      <a:pt x="406908" y="274091"/>
                    </a:cubicBezTo>
                    <a:lnTo>
                      <a:pt x="406908" y="265862"/>
                    </a:lnTo>
                    <a:cubicBezTo>
                      <a:pt x="408508" y="251117"/>
                      <a:pt x="393764" y="223228"/>
                      <a:pt x="382334" y="203568"/>
                    </a:cubicBezTo>
                    <a:cubicBezTo>
                      <a:pt x="370904" y="185509"/>
                      <a:pt x="365874" y="174079"/>
                      <a:pt x="365874" y="165849"/>
                    </a:cubicBezTo>
                    <a:cubicBezTo>
                      <a:pt x="365874" y="73952"/>
                      <a:pt x="278892" y="19774"/>
                      <a:pt x="196939" y="19774"/>
                    </a:cubicBezTo>
                    <a:cubicBezTo>
                      <a:pt x="96812" y="19774"/>
                      <a:pt x="19774" y="98527"/>
                      <a:pt x="19774" y="198653"/>
                    </a:cubicBezTo>
                    <a:cubicBezTo>
                      <a:pt x="19774" y="264262"/>
                      <a:pt x="44348" y="311810"/>
                      <a:pt x="93612" y="341414"/>
                    </a:cubicBezTo>
                    <a:cubicBezTo>
                      <a:pt x="96926" y="343014"/>
                      <a:pt x="98527" y="346329"/>
                      <a:pt x="98527" y="349644"/>
                    </a:cubicBezTo>
                    <a:lnTo>
                      <a:pt x="98527" y="452971"/>
                    </a:lnTo>
                    <a:close/>
                    <a:moveTo>
                      <a:pt x="285407" y="472516"/>
                    </a:moveTo>
                    <a:lnTo>
                      <a:pt x="88583" y="472516"/>
                    </a:lnTo>
                    <a:cubicBezTo>
                      <a:pt x="83668" y="472516"/>
                      <a:pt x="78753" y="467601"/>
                      <a:pt x="78753" y="462686"/>
                    </a:cubicBezTo>
                    <a:lnTo>
                      <a:pt x="78753" y="354444"/>
                    </a:lnTo>
                    <a:cubicBezTo>
                      <a:pt x="26289" y="321640"/>
                      <a:pt x="0" y="269177"/>
                      <a:pt x="0" y="198539"/>
                    </a:cubicBezTo>
                    <a:cubicBezTo>
                      <a:pt x="0" y="86982"/>
                      <a:pt x="86982" y="0"/>
                      <a:pt x="196824" y="0"/>
                    </a:cubicBezTo>
                    <a:cubicBezTo>
                      <a:pt x="288722" y="0"/>
                      <a:pt x="385534" y="62294"/>
                      <a:pt x="385534" y="165735"/>
                    </a:cubicBezTo>
                    <a:cubicBezTo>
                      <a:pt x="385534" y="169050"/>
                      <a:pt x="393764" y="183794"/>
                      <a:pt x="398678" y="193624"/>
                    </a:cubicBezTo>
                    <a:cubicBezTo>
                      <a:pt x="413423" y="218199"/>
                      <a:pt x="428167" y="246088"/>
                      <a:pt x="426568" y="267462"/>
                    </a:cubicBezTo>
                    <a:lnTo>
                      <a:pt x="426568" y="270777"/>
                    </a:lnTo>
                    <a:cubicBezTo>
                      <a:pt x="426568" y="274091"/>
                      <a:pt x="426568" y="280607"/>
                      <a:pt x="423253" y="285521"/>
                    </a:cubicBezTo>
                    <a:cubicBezTo>
                      <a:pt x="419938" y="292037"/>
                      <a:pt x="411823" y="295351"/>
                      <a:pt x="405194" y="295351"/>
                    </a:cubicBezTo>
                    <a:lnTo>
                      <a:pt x="383820" y="295351"/>
                    </a:lnTo>
                    <a:cubicBezTo>
                      <a:pt x="383820" y="318326"/>
                      <a:pt x="382219" y="369189"/>
                      <a:pt x="365760" y="385648"/>
                    </a:cubicBezTo>
                    <a:cubicBezTo>
                      <a:pt x="351015" y="400393"/>
                      <a:pt x="329641" y="403708"/>
                      <a:pt x="295237" y="403708"/>
                    </a:cubicBezTo>
                    <a:lnTo>
                      <a:pt x="295237" y="462801"/>
                    </a:lnTo>
                    <a:cubicBezTo>
                      <a:pt x="295237" y="467716"/>
                      <a:pt x="290322" y="472631"/>
                      <a:pt x="285407" y="472631"/>
                    </a:cubicBezTo>
                    <a:close/>
                  </a:path>
                </a:pathLst>
              </a:custGeom>
              <a:grpFill/>
              <a:ln w="11430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B3BD3E1F-ADB1-449A-D715-2790CF9B380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286838" y="4226374"/>
                <a:ext cx="183812" cy="183812"/>
                <a:chOff x="5507" y="439"/>
                <a:chExt cx="426" cy="426"/>
              </a:xfrm>
              <a:grpFill/>
            </p:grpSpPr>
            <p:sp>
              <p:nvSpPr>
                <p:cNvPr id="149" name="Freeform 46">
                  <a:extLst>
                    <a:ext uri="{FF2B5EF4-FFF2-40B4-BE49-F238E27FC236}">
                      <a16:creationId xmlns:a16="http://schemas.microsoft.com/office/drawing/2014/main" id="{1CB806E3-7240-DE02-9B3C-A7ED2DE80D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96" y="652"/>
                  <a:ext cx="124" cy="124"/>
                </a:xfrm>
                <a:custGeom>
                  <a:avLst/>
                  <a:gdLst>
                    <a:gd name="T0" fmla="*/ 42 w 84"/>
                    <a:gd name="T1" fmla="*/ 84 h 84"/>
                    <a:gd name="T2" fmla="*/ 0 w 84"/>
                    <a:gd name="T3" fmla="*/ 42 h 84"/>
                    <a:gd name="T4" fmla="*/ 42 w 84"/>
                    <a:gd name="T5" fmla="*/ 0 h 84"/>
                    <a:gd name="T6" fmla="*/ 84 w 84"/>
                    <a:gd name="T7" fmla="*/ 42 h 84"/>
                    <a:gd name="T8" fmla="*/ 42 w 84"/>
                    <a:gd name="T9" fmla="*/ 84 h 84"/>
                    <a:gd name="T10" fmla="*/ 42 w 84"/>
                    <a:gd name="T11" fmla="*/ 12 h 84"/>
                    <a:gd name="T12" fmla="*/ 12 w 84"/>
                    <a:gd name="T13" fmla="*/ 42 h 84"/>
                    <a:gd name="T14" fmla="*/ 42 w 84"/>
                    <a:gd name="T15" fmla="*/ 72 h 84"/>
                    <a:gd name="T16" fmla="*/ 72 w 84"/>
                    <a:gd name="T17" fmla="*/ 42 h 84"/>
                    <a:gd name="T18" fmla="*/ 42 w 84"/>
                    <a:gd name="T19" fmla="*/ 1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84">
                      <a:moveTo>
                        <a:pt x="42" y="84"/>
                      </a:moveTo>
                      <a:cubicBezTo>
                        <a:pt x="19" y="84"/>
                        <a:pt x="0" y="65"/>
                        <a:pt x="0" y="42"/>
                      </a:cubicBezTo>
                      <a:cubicBezTo>
                        <a:pt x="0" y="18"/>
                        <a:pt x="19" y="0"/>
                        <a:pt x="42" y="0"/>
                      </a:cubicBezTo>
                      <a:cubicBezTo>
                        <a:pt x="66" y="0"/>
                        <a:pt x="84" y="18"/>
                        <a:pt x="84" y="42"/>
                      </a:cubicBezTo>
                      <a:cubicBezTo>
                        <a:pt x="84" y="65"/>
                        <a:pt x="66" y="84"/>
                        <a:pt x="42" y="84"/>
                      </a:cubicBezTo>
                      <a:close/>
                      <a:moveTo>
                        <a:pt x="42" y="12"/>
                      </a:moveTo>
                      <a:cubicBezTo>
                        <a:pt x="26" y="12"/>
                        <a:pt x="12" y="25"/>
                        <a:pt x="12" y="42"/>
                      </a:cubicBezTo>
                      <a:cubicBezTo>
                        <a:pt x="12" y="58"/>
                        <a:pt x="26" y="72"/>
                        <a:pt x="42" y="72"/>
                      </a:cubicBezTo>
                      <a:cubicBezTo>
                        <a:pt x="59" y="72"/>
                        <a:pt x="72" y="58"/>
                        <a:pt x="72" y="42"/>
                      </a:cubicBezTo>
                      <a:cubicBezTo>
                        <a:pt x="72" y="25"/>
                        <a:pt x="59" y="12"/>
                        <a:pt x="4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Graphik Regular" panose="020B0503030202060203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0" name="Freeform 47">
                  <a:extLst>
                    <a:ext uri="{FF2B5EF4-FFF2-40B4-BE49-F238E27FC236}">
                      <a16:creationId xmlns:a16="http://schemas.microsoft.com/office/drawing/2014/main" id="{3A9FA758-3699-51F8-002B-757946F97A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09" y="492"/>
                  <a:ext cx="71" cy="71"/>
                </a:xfrm>
                <a:custGeom>
                  <a:avLst/>
                  <a:gdLst>
                    <a:gd name="T0" fmla="*/ 24 w 48"/>
                    <a:gd name="T1" fmla="*/ 48 h 48"/>
                    <a:gd name="T2" fmla="*/ 0 w 48"/>
                    <a:gd name="T3" fmla="*/ 24 h 48"/>
                    <a:gd name="T4" fmla="*/ 24 w 48"/>
                    <a:gd name="T5" fmla="*/ 0 h 48"/>
                    <a:gd name="T6" fmla="*/ 48 w 48"/>
                    <a:gd name="T7" fmla="*/ 24 h 48"/>
                    <a:gd name="T8" fmla="*/ 24 w 48"/>
                    <a:gd name="T9" fmla="*/ 48 h 48"/>
                    <a:gd name="T10" fmla="*/ 24 w 48"/>
                    <a:gd name="T11" fmla="*/ 12 h 48"/>
                    <a:gd name="T12" fmla="*/ 12 w 48"/>
                    <a:gd name="T13" fmla="*/ 24 h 48"/>
                    <a:gd name="T14" fmla="*/ 24 w 48"/>
                    <a:gd name="T15" fmla="*/ 36 h 48"/>
                    <a:gd name="T16" fmla="*/ 36 w 48"/>
                    <a:gd name="T17" fmla="*/ 24 h 48"/>
                    <a:gd name="T18" fmla="*/ 24 w 48"/>
                    <a:gd name="T19" fmla="*/ 1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48">
                      <a:moveTo>
                        <a:pt x="24" y="48"/>
                      </a:moveTo>
                      <a:cubicBezTo>
                        <a:pt x="11" y="48"/>
                        <a:pt x="0" y="37"/>
                        <a:pt x="0" y="24"/>
                      </a:cubicBezTo>
                      <a:cubicBezTo>
                        <a:pt x="0" y="10"/>
                        <a:pt x="11" y="0"/>
                        <a:pt x="24" y="0"/>
                      </a:cubicBezTo>
                      <a:cubicBezTo>
                        <a:pt x="38" y="0"/>
                        <a:pt x="48" y="10"/>
                        <a:pt x="48" y="24"/>
                      </a:cubicBezTo>
                      <a:cubicBezTo>
                        <a:pt x="48" y="37"/>
                        <a:pt x="38" y="48"/>
                        <a:pt x="24" y="48"/>
                      </a:cubicBezTo>
                      <a:close/>
                      <a:moveTo>
                        <a:pt x="24" y="12"/>
                      </a:moveTo>
                      <a:cubicBezTo>
                        <a:pt x="18" y="12"/>
                        <a:pt x="12" y="17"/>
                        <a:pt x="12" y="24"/>
                      </a:cubicBezTo>
                      <a:cubicBezTo>
                        <a:pt x="12" y="30"/>
                        <a:pt x="18" y="36"/>
                        <a:pt x="24" y="36"/>
                      </a:cubicBezTo>
                      <a:cubicBezTo>
                        <a:pt x="31" y="36"/>
                        <a:pt x="36" y="30"/>
                        <a:pt x="36" y="24"/>
                      </a:cubicBezTo>
                      <a:cubicBezTo>
                        <a:pt x="36" y="17"/>
                        <a:pt x="31" y="12"/>
                        <a:pt x="2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Graphik Regular" panose="020B0503030202060203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1" name="Freeform 48">
                  <a:extLst>
                    <a:ext uri="{FF2B5EF4-FFF2-40B4-BE49-F238E27FC236}">
                      <a16:creationId xmlns:a16="http://schemas.microsoft.com/office/drawing/2014/main" id="{15F01590-F77E-1573-D21E-4F3FBEFE6C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07" y="563"/>
                  <a:ext cx="302" cy="302"/>
                </a:xfrm>
                <a:custGeom>
                  <a:avLst/>
                  <a:gdLst>
                    <a:gd name="T0" fmla="*/ 79 w 204"/>
                    <a:gd name="T1" fmla="*/ 204 h 204"/>
                    <a:gd name="T2" fmla="*/ 73 w 204"/>
                    <a:gd name="T3" fmla="*/ 180 h 204"/>
                    <a:gd name="T4" fmla="*/ 34 w 204"/>
                    <a:gd name="T5" fmla="*/ 176 h 204"/>
                    <a:gd name="T6" fmla="*/ 2 w 204"/>
                    <a:gd name="T7" fmla="*/ 132 h 204"/>
                    <a:gd name="T8" fmla="*/ 19 w 204"/>
                    <a:gd name="T9" fmla="*/ 115 h 204"/>
                    <a:gd name="T10" fmla="*/ 19 w 204"/>
                    <a:gd name="T11" fmla="*/ 88 h 204"/>
                    <a:gd name="T12" fmla="*/ 2 w 204"/>
                    <a:gd name="T13" fmla="*/ 76 h 204"/>
                    <a:gd name="T14" fmla="*/ 26 w 204"/>
                    <a:gd name="T15" fmla="*/ 30 h 204"/>
                    <a:gd name="T16" fmla="*/ 50 w 204"/>
                    <a:gd name="T17" fmla="*/ 36 h 204"/>
                    <a:gd name="T18" fmla="*/ 73 w 204"/>
                    <a:gd name="T19" fmla="*/ 6 h 204"/>
                    <a:gd name="T20" fmla="*/ 127 w 204"/>
                    <a:gd name="T21" fmla="*/ 0 h 204"/>
                    <a:gd name="T22" fmla="*/ 133 w 204"/>
                    <a:gd name="T23" fmla="*/ 23 h 204"/>
                    <a:gd name="T24" fmla="*/ 170 w 204"/>
                    <a:gd name="T25" fmla="*/ 28 h 204"/>
                    <a:gd name="T26" fmla="*/ 179 w 204"/>
                    <a:gd name="T27" fmla="*/ 30 h 204"/>
                    <a:gd name="T28" fmla="*/ 200 w 204"/>
                    <a:gd name="T29" fmla="*/ 80 h 204"/>
                    <a:gd name="T30" fmla="*/ 186 w 204"/>
                    <a:gd name="T31" fmla="*/ 102 h 204"/>
                    <a:gd name="T32" fmla="*/ 201 w 204"/>
                    <a:gd name="T33" fmla="*/ 124 h 204"/>
                    <a:gd name="T34" fmla="*/ 179 w 204"/>
                    <a:gd name="T35" fmla="*/ 173 h 204"/>
                    <a:gd name="T36" fmla="*/ 171 w 204"/>
                    <a:gd name="T37" fmla="*/ 176 h 204"/>
                    <a:gd name="T38" fmla="*/ 133 w 204"/>
                    <a:gd name="T39" fmla="*/ 180 h 204"/>
                    <a:gd name="T40" fmla="*/ 127 w 204"/>
                    <a:gd name="T41" fmla="*/ 204 h 204"/>
                    <a:gd name="T42" fmla="*/ 121 w 204"/>
                    <a:gd name="T43" fmla="*/ 192 h 204"/>
                    <a:gd name="T44" fmla="*/ 126 w 204"/>
                    <a:gd name="T45" fmla="*/ 170 h 204"/>
                    <a:gd name="T46" fmla="*/ 158 w 204"/>
                    <a:gd name="T47" fmla="*/ 154 h 204"/>
                    <a:gd name="T48" fmla="*/ 189 w 204"/>
                    <a:gd name="T49" fmla="*/ 131 h 204"/>
                    <a:gd name="T50" fmla="*/ 173 w 204"/>
                    <a:gd name="T51" fmla="*/ 117 h 204"/>
                    <a:gd name="T52" fmla="*/ 173 w 204"/>
                    <a:gd name="T53" fmla="*/ 87 h 204"/>
                    <a:gd name="T54" fmla="*/ 189 w 204"/>
                    <a:gd name="T55" fmla="*/ 72 h 204"/>
                    <a:gd name="T56" fmla="*/ 158 w 204"/>
                    <a:gd name="T57" fmla="*/ 49 h 204"/>
                    <a:gd name="T58" fmla="*/ 126 w 204"/>
                    <a:gd name="T59" fmla="*/ 33 h 204"/>
                    <a:gd name="T60" fmla="*/ 121 w 204"/>
                    <a:gd name="T61" fmla="*/ 12 h 204"/>
                    <a:gd name="T62" fmla="*/ 85 w 204"/>
                    <a:gd name="T63" fmla="*/ 27 h 204"/>
                    <a:gd name="T64" fmla="*/ 55 w 204"/>
                    <a:gd name="T65" fmla="*/ 48 h 204"/>
                    <a:gd name="T66" fmla="*/ 34 w 204"/>
                    <a:gd name="T67" fmla="*/ 41 h 204"/>
                    <a:gd name="T68" fmla="*/ 29 w 204"/>
                    <a:gd name="T69" fmla="*/ 80 h 204"/>
                    <a:gd name="T70" fmla="*/ 30 w 204"/>
                    <a:gd name="T71" fmla="*/ 102 h 204"/>
                    <a:gd name="T72" fmla="*/ 29 w 204"/>
                    <a:gd name="T73" fmla="*/ 123 h 204"/>
                    <a:gd name="T74" fmla="*/ 33 w 204"/>
                    <a:gd name="T75" fmla="*/ 162 h 204"/>
                    <a:gd name="T76" fmla="*/ 55 w 204"/>
                    <a:gd name="T77" fmla="*/ 155 h 204"/>
                    <a:gd name="T78" fmla="*/ 85 w 204"/>
                    <a:gd name="T79" fmla="*/ 176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04" h="204">
                      <a:moveTo>
                        <a:pt x="127" y="204"/>
                      </a:moveTo>
                      <a:cubicBezTo>
                        <a:pt x="79" y="204"/>
                        <a:pt x="79" y="204"/>
                        <a:pt x="79" y="204"/>
                      </a:cubicBezTo>
                      <a:cubicBezTo>
                        <a:pt x="76" y="204"/>
                        <a:pt x="73" y="201"/>
                        <a:pt x="73" y="198"/>
                      </a:cubicBezTo>
                      <a:cubicBezTo>
                        <a:pt x="73" y="180"/>
                        <a:pt x="73" y="180"/>
                        <a:pt x="73" y="180"/>
                      </a:cubicBezTo>
                      <a:cubicBezTo>
                        <a:pt x="65" y="177"/>
                        <a:pt x="57" y="173"/>
                        <a:pt x="50" y="167"/>
                      </a:cubicBezTo>
                      <a:cubicBezTo>
                        <a:pt x="34" y="176"/>
                        <a:pt x="34" y="176"/>
                        <a:pt x="34" y="176"/>
                      </a:cubicBezTo>
                      <a:cubicBezTo>
                        <a:pt x="31" y="177"/>
                        <a:pt x="28" y="176"/>
                        <a:pt x="26" y="173"/>
                      </a:cubicBezTo>
                      <a:cubicBezTo>
                        <a:pt x="2" y="132"/>
                        <a:pt x="2" y="132"/>
                        <a:pt x="2" y="132"/>
                      </a:cubicBezTo>
                      <a:cubicBezTo>
                        <a:pt x="0" y="129"/>
                        <a:pt x="1" y="125"/>
                        <a:pt x="4" y="124"/>
                      </a:cubicBezTo>
                      <a:cubicBezTo>
                        <a:pt x="19" y="115"/>
                        <a:pt x="19" y="115"/>
                        <a:pt x="19" y="115"/>
                      </a:cubicBezTo>
                      <a:cubicBezTo>
                        <a:pt x="19" y="111"/>
                        <a:pt x="18" y="106"/>
                        <a:pt x="18" y="102"/>
                      </a:cubicBezTo>
                      <a:cubicBezTo>
                        <a:pt x="18" y="97"/>
                        <a:pt x="19" y="93"/>
                        <a:pt x="19" y="88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3" y="79"/>
                        <a:pt x="2" y="78"/>
                        <a:pt x="2" y="76"/>
                      </a:cubicBezTo>
                      <a:cubicBezTo>
                        <a:pt x="1" y="74"/>
                        <a:pt x="1" y="73"/>
                        <a:pt x="2" y="71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8" y="27"/>
                        <a:pt x="32" y="26"/>
                        <a:pt x="34" y="28"/>
                      </a:cubicBezTo>
                      <a:cubicBezTo>
                        <a:pt x="50" y="36"/>
                        <a:pt x="50" y="36"/>
                        <a:pt x="50" y="36"/>
                      </a:cubicBezTo>
                      <a:cubicBezTo>
                        <a:pt x="57" y="30"/>
                        <a:pt x="65" y="26"/>
                        <a:pt x="73" y="23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3" y="2"/>
                        <a:pt x="76" y="0"/>
                        <a:pt x="79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31" y="0"/>
                        <a:pt x="133" y="2"/>
                        <a:pt x="133" y="6"/>
                      </a:cubicBezTo>
                      <a:cubicBezTo>
                        <a:pt x="133" y="23"/>
                        <a:pt x="133" y="23"/>
                        <a:pt x="133" y="23"/>
                      </a:cubicBezTo>
                      <a:cubicBezTo>
                        <a:pt x="142" y="26"/>
                        <a:pt x="149" y="31"/>
                        <a:pt x="156" y="36"/>
                      </a:cubicBezTo>
                      <a:cubicBezTo>
                        <a:pt x="170" y="28"/>
                        <a:pt x="170" y="28"/>
                        <a:pt x="170" y="28"/>
                      </a:cubicBezTo>
                      <a:cubicBezTo>
                        <a:pt x="172" y="27"/>
                        <a:pt x="173" y="27"/>
                        <a:pt x="175" y="27"/>
                      </a:cubicBezTo>
                      <a:cubicBezTo>
                        <a:pt x="177" y="27"/>
                        <a:pt x="178" y="28"/>
                        <a:pt x="179" y="30"/>
                      </a:cubicBezTo>
                      <a:cubicBezTo>
                        <a:pt x="203" y="71"/>
                        <a:pt x="203" y="71"/>
                        <a:pt x="203" y="71"/>
                      </a:cubicBezTo>
                      <a:cubicBezTo>
                        <a:pt x="204" y="74"/>
                        <a:pt x="203" y="78"/>
                        <a:pt x="200" y="80"/>
                      </a:cubicBezTo>
                      <a:cubicBezTo>
                        <a:pt x="185" y="88"/>
                        <a:pt x="185" y="88"/>
                        <a:pt x="185" y="88"/>
                      </a:cubicBezTo>
                      <a:cubicBezTo>
                        <a:pt x="186" y="93"/>
                        <a:pt x="186" y="97"/>
                        <a:pt x="186" y="102"/>
                      </a:cubicBezTo>
                      <a:cubicBezTo>
                        <a:pt x="186" y="106"/>
                        <a:pt x="186" y="111"/>
                        <a:pt x="185" y="115"/>
                      </a:cubicBezTo>
                      <a:cubicBezTo>
                        <a:pt x="201" y="124"/>
                        <a:pt x="201" y="124"/>
                        <a:pt x="201" y="124"/>
                      </a:cubicBezTo>
                      <a:cubicBezTo>
                        <a:pt x="203" y="125"/>
                        <a:pt x="204" y="129"/>
                        <a:pt x="203" y="132"/>
                      </a:cubicBezTo>
                      <a:cubicBezTo>
                        <a:pt x="179" y="173"/>
                        <a:pt x="179" y="173"/>
                        <a:pt x="179" y="173"/>
                      </a:cubicBezTo>
                      <a:cubicBezTo>
                        <a:pt x="178" y="175"/>
                        <a:pt x="177" y="176"/>
                        <a:pt x="175" y="176"/>
                      </a:cubicBezTo>
                      <a:cubicBezTo>
                        <a:pt x="174" y="177"/>
                        <a:pt x="172" y="176"/>
                        <a:pt x="171" y="176"/>
                      </a:cubicBezTo>
                      <a:cubicBezTo>
                        <a:pt x="156" y="167"/>
                        <a:pt x="156" y="167"/>
                        <a:pt x="156" y="167"/>
                      </a:cubicBezTo>
                      <a:cubicBezTo>
                        <a:pt x="149" y="173"/>
                        <a:pt x="142" y="177"/>
                        <a:pt x="133" y="180"/>
                      </a:cubicBezTo>
                      <a:cubicBezTo>
                        <a:pt x="133" y="198"/>
                        <a:pt x="133" y="198"/>
                        <a:pt x="133" y="198"/>
                      </a:cubicBezTo>
                      <a:cubicBezTo>
                        <a:pt x="133" y="201"/>
                        <a:pt x="131" y="204"/>
                        <a:pt x="127" y="204"/>
                      </a:cubicBezTo>
                      <a:close/>
                      <a:moveTo>
                        <a:pt x="85" y="192"/>
                      </a:moveTo>
                      <a:cubicBezTo>
                        <a:pt x="121" y="192"/>
                        <a:pt x="121" y="192"/>
                        <a:pt x="121" y="192"/>
                      </a:cubicBezTo>
                      <a:cubicBezTo>
                        <a:pt x="121" y="176"/>
                        <a:pt x="121" y="176"/>
                        <a:pt x="121" y="176"/>
                      </a:cubicBezTo>
                      <a:cubicBezTo>
                        <a:pt x="121" y="173"/>
                        <a:pt x="123" y="171"/>
                        <a:pt x="126" y="170"/>
                      </a:cubicBezTo>
                      <a:cubicBezTo>
                        <a:pt x="136" y="167"/>
                        <a:pt x="143" y="162"/>
                        <a:pt x="151" y="155"/>
                      </a:cubicBezTo>
                      <a:cubicBezTo>
                        <a:pt x="153" y="153"/>
                        <a:pt x="156" y="153"/>
                        <a:pt x="158" y="154"/>
                      </a:cubicBezTo>
                      <a:cubicBezTo>
                        <a:pt x="172" y="162"/>
                        <a:pt x="172" y="162"/>
                        <a:pt x="172" y="162"/>
                      </a:cubicBezTo>
                      <a:cubicBezTo>
                        <a:pt x="189" y="131"/>
                        <a:pt x="189" y="131"/>
                        <a:pt x="189" y="131"/>
                      </a:cubicBezTo>
                      <a:cubicBezTo>
                        <a:pt x="176" y="123"/>
                        <a:pt x="176" y="123"/>
                        <a:pt x="176" y="123"/>
                      </a:cubicBezTo>
                      <a:cubicBezTo>
                        <a:pt x="173" y="122"/>
                        <a:pt x="172" y="119"/>
                        <a:pt x="173" y="117"/>
                      </a:cubicBezTo>
                      <a:cubicBezTo>
                        <a:pt x="174" y="112"/>
                        <a:pt x="174" y="107"/>
                        <a:pt x="174" y="102"/>
                      </a:cubicBezTo>
                      <a:cubicBezTo>
                        <a:pt x="174" y="97"/>
                        <a:pt x="174" y="92"/>
                        <a:pt x="173" y="87"/>
                      </a:cubicBezTo>
                      <a:cubicBezTo>
                        <a:pt x="172" y="84"/>
                        <a:pt x="173" y="81"/>
                        <a:pt x="176" y="80"/>
                      </a:cubicBezTo>
                      <a:cubicBezTo>
                        <a:pt x="189" y="72"/>
                        <a:pt x="189" y="72"/>
                        <a:pt x="189" y="72"/>
                      </a:cubicBezTo>
                      <a:cubicBezTo>
                        <a:pt x="171" y="41"/>
                        <a:pt x="171" y="41"/>
                        <a:pt x="171" y="41"/>
                      </a:cubicBezTo>
                      <a:cubicBezTo>
                        <a:pt x="158" y="49"/>
                        <a:pt x="158" y="49"/>
                        <a:pt x="158" y="49"/>
                      </a:cubicBezTo>
                      <a:cubicBezTo>
                        <a:pt x="156" y="50"/>
                        <a:pt x="153" y="50"/>
                        <a:pt x="151" y="48"/>
                      </a:cubicBezTo>
                      <a:cubicBezTo>
                        <a:pt x="143" y="41"/>
                        <a:pt x="136" y="36"/>
                        <a:pt x="126" y="33"/>
                      </a:cubicBezTo>
                      <a:cubicBezTo>
                        <a:pt x="123" y="33"/>
                        <a:pt x="121" y="30"/>
                        <a:pt x="121" y="27"/>
                      </a:cubicBezTo>
                      <a:cubicBezTo>
                        <a:pt x="121" y="12"/>
                        <a:pt x="121" y="12"/>
                        <a:pt x="121" y="12"/>
                      </a:cubicBezTo>
                      <a:cubicBezTo>
                        <a:pt x="85" y="12"/>
                        <a:pt x="85" y="12"/>
                        <a:pt x="85" y="12"/>
                      </a:cubicBezTo>
                      <a:cubicBezTo>
                        <a:pt x="85" y="27"/>
                        <a:pt x="85" y="27"/>
                        <a:pt x="85" y="27"/>
                      </a:cubicBezTo>
                      <a:cubicBezTo>
                        <a:pt x="85" y="30"/>
                        <a:pt x="83" y="32"/>
                        <a:pt x="81" y="33"/>
                      </a:cubicBezTo>
                      <a:cubicBezTo>
                        <a:pt x="71" y="36"/>
                        <a:pt x="63" y="40"/>
                        <a:pt x="55" y="48"/>
                      </a:cubicBezTo>
                      <a:cubicBezTo>
                        <a:pt x="53" y="50"/>
                        <a:pt x="50" y="50"/>
                        <a:pt x="48" y="49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16" y="72"/>
                        <a:pt x="16" y="72"/>
                        <a:pt x="16" y="72"/>
                      </a:cubicBezTo>
                      <a:cubicBezTo>
                        <a:pt x="29" y="80"/>
                        <a:pt x="29" y="80"/>
                        <a:pt x="29" y="80"/>
                      </a:cubicBezTo>
                      <a:cubicBezTo>
                        <a:pt x="31" y="81"/>
                        <a:pt x="33" y="84"/>
                        <a:pt x="32" y="87"/>
                      </a:cubicBezTo>
                      <a:cubicBezTo>
                        <a:pt x="31" y="92"/>
                        <a:pt x="30" y="97"/>
                        <a:pt x="30" y="102"/>
                      </a:cubicBezTo>
                      <a:cubicBezTo>
                        <a:pt x="30" y="107"/>
                        <a:pt x="31" y="112"/>
                        <a:pt x="32" y="117"/>
                      </a:cubicBezTo>
                      <a:cubicBezTo>
                        <a:pt x="33" y="119"/>
                        <a:pt x="31" y="122"/>
                        <a:pt x="29" y="123"/>
                      </a:cubicBezTo>
                      <a:cubicBezTo>
                        <a:pt x="15" y="131"/>
                        <a:pt x="15" y="131"/>
                        <a:pt x="15" y="131"/>
                      </a:cubicBezTo>
                      <a:cubicBezTo>
                        <a:pt x="33" y="162"/>
                        <a:pt x="33" y="162"/>
                        <a:pt x="33" y="162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50" y="153"/>
                        <a:pt x="53" y="153"/>
                        <a:pt x="55" y="155"/>
                      </a:cubicBezTo>
                      <a:cubicBezTo>
                        <a:pt x="63" y="163"/>
                        <a:pt x="71" y="167"/>
                        <a:pt x="81" y="170"/>
                      </a:cubicBezTo>
                      <a:cubicBezTo>
                        <a:pt x="83" y="171"/>
                        <a:pt x="85" y="173"/>
                        <a:pt x="85" y="176"/>
                      </a:cubicBezTo>
                      <a:lnTo>
                        <a:pt x="85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Graphik Regular" panose="020B0503030202060203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7" name="Freeform 49">
                  <a:extLst>
                    <a:ext uri="{FF2B5EF4-FFF2-40B4-BE49-F238E27FC236}">
                      <a16:creationId xmlns:a16="http://schemas.microsoft.com/office/drawing/2014/main" id="{F595F928-CA17-9268-0237-4E6D51322B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57" y="439"/>
                  <a:ext cx="176" cy="178"/>
                </a:xfrm>
                <a:custGeom>
                  <a:avLst/>
                  <a:gdLst>
                    <a:gd name="T0" fmla="*/ 48 w 119"/>
                    <a:gd name="T1" fmla="*/ 120 h 120"/>
                    <a:gd name="T2" fmla="*/ 42 w 119"/>
                    <a:gd name="T3" fmla="*/ 104 h 120"/>
                    <a:gd name="T4" fmla="*/ 21 w 119"/>
                    <a:gd name="T5" fmla="*/ 102 h 120"/>
                    <a:gd name="T6" fmla="*/ 1 w 119"/>
                    <a:gd name="T7" fmla="*/ 79 h 120"/>
                    <a:gd name="T8" fmla="*/ 4 w 119"/>
                    <a:gd name="T9" fmla="*/ 71 h 120"/>
                    <a:gd name="T10" fmla="*/ 11 w 119"/>
                    <a:gd name="T11" fmla="*/ 60 h 120"/>
                    <a:gd name="T12" fmla="*/ 4 w 119"/>
                    <a:gd name="T13" fmla="*/ 48 h 120"/>
                    <a:gd name="T14" fmla="*/ 2 w 119"/>
                    <a:gd name="T15" fmla="*/ 40 h 120"/>
                    <a:gd name="T16" fmla="*/ 22 w 119"/>
                    <a:gd name="T17" fmla="*/ 17 h 120"/>
                    <a:gd name="T18" fmla="*/ 42 w 119"/>
                    <a:gd name="T19" fmla="*/ 15 h 120"/>
                    <a:gd name="T20" fmla="*/ 48 w 119"/>
                    <a:gd name="T21" fmla="*/ 0 h 120"/>
                    <a:gd name="T22" fmla="*/ 78 w 119"/>
                    <a:gd name="T23" fmla="*/ 6 h 120"/>
                    <a:gd name="T24" fmla="*/ 89 w 119"/>
                    <a:gd name="T25" fmla="*/ 22 h 120"/>
                    <a:gd name="T26" fmla="*/ 102 w 119"/>
                    <a:gd name="T27" fmla="*/ 16 h 120"/>
                    <a:gd name="T28" fmla="*/ 117 w 119"/>
                    <a:gd name="T29" fmla="*/ 40 h 120"/>
                    <a:gd name="T30" fmla="*/ 107 w 119"/>
                    <a:gd name="T31" fmla="*/ 53 h 120"/>
                    <a:gd name="T32" fmla="*/ 107 w 119"/>
                    <a:gd name="T33" fmla="*/ 66 h 120"/>
                    <a:gd name="T34" fmla="*/ 117 w 119"/>
                    <a:gd name="T35" fmla="*/ 79 h 120"/>
                    <a:gd name="T36" fmla="*/ 102 w 119"/>
                    <a:gd name="T37" fmla="*/ 103 h 120"/>
                    <a:gd name="T38" fmla="*/ 89 w 119"/>
                    <a:gd name="T39" fmla="*/ 97 h 120"/>
                    <a:gd name="T40" fmla="*/ 78 w 119"/>
                    <a:gd name="T41" fmla="*/ 114 h 120"/>
                    <a:gd name="T42" fmla="*/ 54 w 119"/>
                    <a:gd name="T43" fmla="*/ 108 h 120"/>
                    <a:gd name="T44" fmla="*/ 66 w 119"/>
                    <a:gd name="T45" fmla="*/ 100 h 120"/>
                    <a:gd name="T46" fmla="*/ 84 w 119"/>
                    <a:gd name="T47" fmla="*/ 86 h 120"/>
                    <a:gd name="T48" fmla="*/ 98 w 119"/>
                    <a:gd name="T49" fmla="*/ 89 h 120"/>
                    <a:gd name="T50" fmla="*/ 97 w 119"/>
                    <a:gd name="T51" fmla="*/ 75 h 120"/>
                    <a:gd name="T52" fmla="*/ 95 w 119"/>
                    <a:gd name="T53" fmla="*/ 60 h 120"/>
                    <a:gd name="T54" fmla="*/ 97 w 119"/>
                    <a:gd name="T55" fmla="*/ 45 h 120"/>
                    <a:gd name="T56" fmla="*/ 98 w 119"/>
                    <a:gd name="T57" fmla="*/ 31 h 120"/>
                    <a:gd name="T58" fmla="*/ 84 w 119"/>
                    <a:gd name="T59" fmla="*/ 34 h 120"/>
                    <a:gd name="T60" fmla="*/ 66 w 119"/>
                    <a:gd name="T61" fmla="*/ 19 h 120"/>
                    <a:gd name="T62" fmla="*/ 54 w 119"/>
                    <a:gd name="T63" fmla="*/ 12 h 120"/>
                    <a:gd name="T64" fmla="*/ 50 w 119"/>
                    <a:gd name="T65" fmla="*/ 25 h 120"/>
                    <a:gd name="T66" fmla="*/ 28 w 119"/>
                    <a:gd name="T67" fmla="*/ 34 h 120"/>
                    <a:gd name="T68" fmla="*/ 15 w 119"/>
                    <a:gd name="T69" fmla="*/ 41 h 120"/>
                    <a:gd name="T70" fmla="*/ 24 w 119"/>
                    <a:gd name="T71" fmla="*/ 51 h 120"/>
                    <a:gd name="T72" fmla="*/ 24 w 119"/>
                    <a:gd name="T73" fmla="*/ 68 h 120"/>
                    <a:gd name="T74" fmla="*/ 15 w 119"/>
                    <a:gd name="T75" fmla="*/ 78 h 120"/>
                    <a:gd name="T76" fmla="*/ 28 w 119"/>
                    <a:gd name="T77" fmla="*/ 85 h 120"/>
                    <a:gd name="T78" fmla="*/ 50 w 119"/>
                    <a:gd name="T79" fmla="*/ 94 h 120"/>
                    <a:gd name="T80" fmla="*/ 54 w 119"/>
                    <a:gd name="T81" fmla="*/ 108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9" h="120">
                      <a:moveTo>
                        <a:pt x="72" y="120"/>
                      </a:moveTo>
                      <a:cubicBezTo>
                        <a:pt x="48" y="120"/>
                        <a:pt x="48" y="120"/>
                        <a:pt x="48" y="120"/>
                      </a:cubicBezTo>
                      <a:cubicBezTo>
                        <a:pt x="45" y="120"/>
                        <a:pt x="42" y="117"/>
                        <a:pt x="42" y="114"/>
                      </a:cubicBezTo>
                      <a:cubicBezTo>
                        <a:pt x="42" y="104"/>
                        <a:pt x="42" y="104"/>
                        <a:pt x="42" y="104"/>
                      </a:cubicBezTo>
                      <a:cubicBezTo>
                        <a:pt x="38" y="102"/>
                        <a:pt x="34" y="100"/>
                        <a:pt x="30" y="97"/>
                      </a:cubicBezTo>
                      <a:cubicBezTo>
                        <a:pt x="21" y="102"/>
                        <a:pt x="21" y="102"/>
                        <a:pt x="21" y="102"/>
                      </a:cubicBezTo>
                      <a:cubicBezTo>
                        <a:pt x="19" y="104"/>
                        <a:pt x="15" y="103"/>
                        <a:pt x="13" y="100"/>
                      </a:cubicBezTo>
                      <a:cubicBezTo>
                        <a:pt x="1" y="79"/>
                        <a:pt x="1" y="79"/>
                        <a:pt x="1" y="79"/>
                      </a:cubicBezTo>
                      <a:cubicBezTo>
                        <a:pt x="1" y="78"/>
                        <a:pt x="0" y="76"/>
                        <a:pt x="1" y="75"/>
                      </a:cubicBezTo>
                      <a:cubicBezTo>
                        <a:pt x="1" y="73"/>
                        <a:pt x="2" y="72"/>
                        <a:pt x="4" y="71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2" y="64"/>
                        <a:pt x="11" y="62"/>
                        <a:pt x="11" y="60"/>
                      </a:cubicBezTo>
                      <a:cubicBezTo>
                        <a:pt x="11" y="57"/>
                        <a:pt x="12" y="55"/>
                        <a:pt x="12" y="53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2" y="47"/>
                        <a:pt x="1" y="46"/>
                        <a:pt x="1" y="45"/>
                      </a:cubicBezTo>
                      <a:cubicBezTo>
                        <a:pt x="0" y="43"/>
                        <a:pt x="1" y="41"/>
                        <a:pt x="2" y="40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16"/>
                        <a:pt x="19" y="15"/>
                        <a:pt x="22" y="17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34" y="19"/>
                        <a:pt x="38" y="17"/>
                        <a:pt x="42" y="15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2"/>
                        <a:pt x="45" y="0"/>
                        <a:pt x="48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6" y="0"/>
                        <a:pt x="78" y="2"/>
                        <a:pt x="78" y="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82" y="17"/>
                        <a:pt x="86" y="19"/>
                        <a:pt x="89" y="22"/>
                      </a:cubicBezTo>
                      <a:cubicBezTo>
                        <a:pt x="97" y="17"/>
                        <a:pt x="97" y="17"/>
                        <a:pt x="97" y="17"/>
                      </a:cubicBezTo>
                      <a:cubicBezTo>
                        <a:pt x="98" y="16"/>
                        <a:pt x="100" y="16"/>
                        <a:pt x="102" y="16"/>
                      </a:cubicBezTo>
                      <a:cubicBezTo>
                        <a:pt x="103" y="17"/>
                        <a:pt x="105" y="18"/>
                        <a:pt x="105" y="19"/>
                      </a:cubicBezTo>
                      <a:cubicBezTo>
                        <a:pt x="117" y="40"/>
                        <a:pt x="117" y="40"/>
                        <a:pt x="117" y="40"/>
                      </a:cubicBezTo>
                      <a:cubicBezTo>
                        <a:pt x="119" y="43"/>
                        <a:pt x="118" y="47"/>
                        <a:pt x="115" y="48"/>
                      </a:cubicBezTo>
                      <a:cubicBezTo>
                        <a:pt x="107" y="53"/>
                        <a:pt x="107" y="53"/>
                        <a:pt x="107" y="53"/>
                      </a:cubicBezTo>
                      <a:cubicBezTo>
                        <a:pt x="107" y="55"/>
                        <a:pt x="107" y="57"/>
                        <a:pt x="107" y="60"/>
                      </a:cubicBezTo>
                      <a:cubicBezTo>
                        <a:pt x="107" y="62"/>
                        <a:pt x="107" y="64"/>
                        <a:pt x="107" y="66"/>
                      </a:cubicBezTo>
                      <a:cubicBezTo>
                        <a:pt x="115" y="71"/>
                        <a:pt x="115" y="71"/>
                        <a:pt x="115" y="71"/>
                      </a:cubicBezTo>
                      <a:cubicBezTo>
                        <a:pt x="118" y="73"/>
                        <a:pt x="119" y="76"/>
                        <a:pt x="117" y="79"/>
                      </a:cubicBezTo>
                      <a:cubicBezTo>
                        <a:pt x="106" y="100"/>
                        <a:pt x="106" y="100"/>
                        <a:pt x="106" y="100"/>
                      </a:cubicBezTo>
                      <a:cubicBezTo>
                        <a:pt x="105" y="101"/>
                        <a:pt x="103" y="102"/>
                        <a:pt x="102" y="103"/>
                      </a:cubicBezTo>
                      <a:cubicBezTo>
                        <a:pt x="100" y="103"/>
                        <a:pt x="99" y="103"/>
                        <a:pt x="97" y="102"/>
                      </a:cubicBezTo>
                      <a:cubicBezTo>
                        <a:pt x="89" y="97"/>
                        <a:pt x="89" y="97"/>
                        <a:pt x="89" y="97"/>
                      </a:cubicBezTo>
                      <a:cubicBezTo>
                        <a:pt x="86" y="100"/>
                        <a:pt x="82" y="102"/>
                        <a:pt x="78" y="104"/>
                      </a:cubicBezTo>
                      <a:cubicBezTo>
                        <a:pt x="78" y="114"/>
                        <a:pt x="78" y="114"/>
                        <a:pt x="78" y="114"/>
                      </a:cubicBezTo>
                      <a:cubicBezTo>
                        <a:pt x="78" y="117"/>
                        <a:pt x="76" y="120"/>
                        <a:pt x="72" y="120"/>
                      </a:cubicBezTo>
                      <a:close/>
                      <a:moveTo>
                        <a:pt x="54" y="108"/>
                      </a:moveTo>
                      <a:cubicBezTo>
                        <a:pt x="66" y="108"/>
                        <a:pt x="66" y="108"/>
                        <a:pt x="66" y="108"/>
                      </a:cubicBezTo>
                      <a:cubicBezTo>
                        <a:pt x="66" y="100"/>
                        <a:pt x="66" y="100"/>
                        <a:pt x="66" y="100"/>
                      </a:cubicBezTo>
                      <a:cubicBezTo>
                        <a:pt x="66" y="97"/>
                        <a:pt x="68" y="95"/>
                        <a:pt x="70" y="94"/>
                      </a:cubicBezTo>
                      <a:cubicBezTo>
                        <a:pt x="76" y="93"/>
                        <a:pt x="80" y="90"/>
                        <a:pt x="84" y="86"/>
                      </a:cubicBezTo>
                      <a:cubicBezTo>
                        <a:pt x="86" y="84"/>
                        <a:pt x="89" y="84"/>
                        <a:pt x="92" y="85"/>
                      </a:cubicBezTo>
                      <a:cubicBezTo>
                        <a:pt x="98" y="89"/>
                        <a:pt x="98" y="89"/>
                        <a:pt x="98" y="89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97" y="75"/>
                        <a:pt x="97" y="75"/>
                        <a:pt x="97" y="75"/>
                      </a:cubicBezTo>
                      <a:cubicBezTo>
                        <a:pt x="95" y="73"/>
                        <a:pt x="94" y="71"/>
                        <a:pt x="94" y="68"/>
                      </a:cubicBezTo>
                      <a:cubicBezTo>
                        <a:pt x="95" y="65"/>
                        <a:pt x="95" y="62"/>
                        <a:pt x="95" y="60"/>
                      </a:cubicBezTo>
                      <a:cubicBezTo>
                        <a:pt x="95" y="57"/>
                        <a:pt x="95" y="54"/>
                        <a:pt x="94" y="51"/>
                      </a:cubicBezTo>
                      <a:cubicBezTo>
                        <a:pt x="94" y="49"/>
                        <a:pt x="95" y="46"/>
                        <a:pt x="97" y="45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98" y="31"/>
                        <a:pt x="98" y="31"/>
                        <a:pt x="98" y="31"/>
                      </a:cubicBezTo>
                      <a:cubicBezTo>
                        <a:pt x="92" y="34"/>
                        <a:pt x="92" y="34"/>
                        <a:pt x="92" y="34"/>
                      </a:cubicBezTo>
                      <a:cubicBezTo>
                        <a:pt x="89" y="36"/>
                        <a:pt x="86" y="35"/>
                        <a:pt x="84" y="34"/>
                      </a:cubicBezTo>
                      <a:cubicBezTo>
                        <a:pt x="80" y="30"/>
                        <a:pt x="76" y="27"/>
                        <a:pt x="70" y="25"/>
                      </a:cubicBezTo>
                      <a:cubicBezTo>
                        <a:pt x="68" y="24"/>
                        <a:pt x="66" y="22"/>
                        <a:pt x="66" y="19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22"/>
                        <a:pt x="53" y="24"/>
                        <a:pt x="50" y="25"/>
                      </a:cubicBezTo>
                      <a:cubicBezTo>
                        <a:pt x="44" y="27"/>
                        <a:pt x="39" y="30"/>
                        <a:pt x="35" y="34"/>
                      </a:cubicBezTo>
                      <a:cubicBezTo>
                        <a:pt x="33" y="35"/>
                        <a:pt x="30" y="36"/>
                        <a:pt x="28" y="34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cubicBezTo>
                        <a:pt x="24" y="46"/>
                        <a:pt x="25" y="49"/>
                        <a:pt x="24" y="51"/>
                      </a:cubicBezTo>
                      <a:cubicBezTo>
                        <a:pt x="24" y="54"/>
                        <a:pt x="23" y="57"/>
                        <a:pt x="23" y="60"/>
                      </a:cubicBezTo>
                      <a:cubicBezTo>
                        <a:pt x="23" y="62"/>
                        <a:pt x="24" y="65"/>
                        <a:pt x="24" y="68"/>
                      </a:cubicBezTo>
                      <a:cubicBezTo>
                        <a:pt x="25" y="71"/>
                        <a:pt x="24" y="73"/>
                        <a:pt x="22" y="75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21" y="89"/>
                        <a:pt x="21" y="89"/>
                        <a:pt x="21" y="89"/>
                      </a:cubicBezTo>
                      <a:cubicBezTo>
                        <a:pt x="28" y="85"/>
                        <a:pt x="28" y="85"/>
                        <a:pt x="28" y="85"/>
                      </a:cubicBezTo>
                      <a:cubicBezTo>
                        <a:pt x="30" y="84"/>
                        <a:pt x="33" y="84"/>
                        <a:pt x="35" y="86"/>
                      </a:cubicBezTo>
                      <a:cubicBezTo>
                        <a:pt x="39" y="89"/>
                        <a:pt x="44" y="92"/>
                        <a:pt x="50" y="94"/>
                      </a:cubicBezTo>
                      <a:cubicBezTo>
                        <a:pt x="53" y="95"/>
                        <a:pt x="54" y="97"/>
                        <a:pt x="54" y="100"/>
                      </a:cubicBezTo>
                      <a:lnTo>
                        <a:pt x="54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Graphik Regular" panose="020B0503030202060203" pitchFamily="34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3E0F4AB-EF42-D7B6-01E1-C135BF0E330D}"/>
              </a:ext>
            </a:extLst>
          </p:cNvPr>
          <p:cNvGrpSpPr/>
          <p:nvPr/>
        </p:nvGrpSpPr>
        <p:grpSpPr>
          <a:xfrm>
            <a:off x="10047164" y="1960057"/>
            <a:ext cx="365760" cy="365760"/>
            <a:chOff x="381000" y="6015781"/>
            <a:chExt cx="565150" cy="56515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2524429-5DD4-B885-4A38-9D359BE00864}"/>
                </a:ext>
              </a:extLst>
            </p:cNvPr>
            <p:cNvSpPr/>
            <p:nvPr/>
          </p:nvSpPr>
          <p:spPr>
            <a:xfrm>
              <a:off x="381000" y="6015781"/>
              <a:ext cx="565150" cy="565150"/>
            </a:xfrm>
            <a:prstGeom prst="ellipse">
              <a:avLst/>
            </a:prstGeom>
            <a:solidFill>
              <a:srgbClr val="7500C0"/>
            </a:solidFill>
            <a:ln w="38100" cap="flat" cmpd="sng" algn="ctr">
              <a:solidFill>
                <a:srgbClr val="E5DBFE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tIns="91440" bIns="9144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Regular" panose="020B0503030202060203" pitchFamily="34" charset="0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E68F80-C06A-270F-A64F-F932FB257D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499" y="6076705"/>
              <a:ext cx="373907" cy="373061"/>
              <a:chOff x="3615" y="605"/>
              <a:chExt cx="438" cy="437"/>
            </a:xfrm>
            <a:solidFill>
              <a:srgbClr val="FFFFFF"/>
            </a:solidFill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A36B7FE-6CDD-6E57-1C8F-76F01C4F8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3" y="815"/>
                <a:ext cx="18" cy="1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18" name="Freeform 64">
                <a:extLst>
                  <a:ext uri="{FF2B5EF4-FFF2-40B4-BE49-F238E27FC236}">
                    <a16:creationId xmlns:a16="http://schemas.microsoft.com/office/drawing/2014/main" id="{16B1A67A-52EB-65AC-8D62-2AB932517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951"/>
                <a:ext cx="109" cy="18"/>
              </a:xfrm>
              <a:custGeom>
                <a:avLst/>
                <a:gdLst>
                  <a:gd name="T0" fmla="*/ 66 w 72"/>
                  <a:gd name="T1" fmla="*/ 12 h 12"/>
                  <a:gd name="T2" fmla="*/ 6 w 72"/>
                  <a:gd name="T3" fmla="*/ 12 h 12"/>
                  <a:gd name="T4" fmla="*/ 0 w 72"/>
                  <a:gd name="T5" fmla="*/ 6 h 12"/>
                  <a:gd name="T6" fmla="*/ 6 w 72"/>
                  <a:gd name="T7" fmla="*/ 0 h 12"/>
                  <a:gd name="T8" fmla="*/ 66 w 72"/>
                  <a:gd name="T9" fmla="*/ 0 h 12"/>
                  <a:gd name="T10" fmla="*/ 72 w 72"/>
                  <a:gd name="T11" fmla="*/ 6 h 12"/>
                  <a:gd name="T12" fmla="*/ 66 w 7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2">
                    <a:moveTo>
                      <a:pt x="6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9"/>
                      <a:pt x="69" y="12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19" name="Freeform 65">
                <a:extLst>
                  <a:ext uri="{FF2B5EF4-FFF2-40B4-BE49-F238E27FC236}">
                    <a16:creationId xmlns:a16="http://schemas.microsoft.com/office/drawing/2014/main" id="{59FBF4E8-D014-2C69-B01F-B26FFFFF4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1024"/>
                <a:ext cx="436" cy="18"/>
              </a:xfrm>
              <a:custGeom>
                <a:avLst/>
                <a:gdLst>
                  <a:gd name="T0" fmla="*/ 282 w 288"/>
                  <a:gd name="T1" fmla="*/ 12 h 12"/>
                  <a:gd name="T2" fmla="*/ 6 w 288"/>
                  <a:gd name="T3" fmla="*/ 12 h 12"/>
                  <a:gd name="T4" fmla="*/ 0 w 288"/>
                  <a:gd name="T5" fmla="*/ 6 h 12"/>
                  <a:gd name="T6" fmla="*/ 6 w 288"/>
                  <a:gd name="T7" fmla="*/ 0 h 12"/>
                  <a:gd name="T8" fmla="*/ 282 w 288"/>
                  <a:gd name="T9" fmla="*/ 0 h 12"/>
                  <a:gd name="T10" fmla="*/ 288 w 288"/>
                  <a:gd name="T11" fmla="*/ 6 h 12"/>
                  <a:gd name="T12" fmla="*/ 282 w 28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2">
                    <a:moveTo>
                      <a:pt x="28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5" y="0"/>
                      <a:pt x="288" y="3"/>
                      <a:pt x="288" y="6"/>
                    </a:cubicBezTo>
                    <a:cubicBezTo>
                      <a:pt x="288" y="9"/>
                      <a:pt x="285" y="12"/>
                      <a:pt x="28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21" name="Freeform 66">
                <a:extLst>
                  <a:ext uri="{FF2B5EF4-FFF2-40B4-BE49-F238E27FC236}">
                    <a16:creationId xmlns:a16="http://schemas.microsoft.com/office/drawing/2014/main" id="{9A6D8A6F-C026-B25C-6CA4-697121926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988"/>
                <a:ext cx="436" cy="18"/>
              </a:xfrm>
              <a:custGeom>
                <a:avLst/>
                <a:gdLst>
                  <a:gd name="T0" fmla="*/ 282 w 288"/>
                  <a:gd name="T1" fmla="*/ 12 h 12"/>
                  <a:gd name="T2" fmla="*/ 6 w 288"/>
                  <a:gd name="T3" fmla="*/ 12 h 12"/>
                  <a:gd name="T4" fmla="*/ 0 w 288"/>
                  <a:gd name="T5" fmla="*/ 6 h 12"/>
                  <a:gd name="T6" fmla="*/ 6 w 288"/>
                  <a:gd name="T7" fmla="*/ 0 h 12"/>
                  <a:gd name="T8" fmla="*/ 282 w 288"/>
                  <a:gd name="T9" fmla="*/ 0 h 12"/>
                  <a:gd name="T10" fmla="*/ 288 w 288"/>
                  <a:gd name="T11" fmla="*/ 6 h 12"/>
                  <a:gd name="T12" fmla="*/ 282 w 28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2">
                    <a:moveTo>
                      <a:pt x="28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85" y="0"/>
                      <a:pt x="288" y="3"/>
                      <a:pt x="288" y="6"/>
                    </a:cubicBezTo>
                    <a:cubicBezTo>
                      <a:pt x="288" y="9"/>
                      <a:pt x="285" y="12"/>
                      <a:pt x="28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22" name="Freeform 67">
                <a:extLst>
                  <a:ext uri="{FF2B5EF4-FFF2-40B4-BE49-F238E27FC236}">
                    <a16:creationId xmlns:a16="http://schemas.microsoft.com/office/drawing/2014/main" id="{7B3ADB1F-5914-CC02-84FA-8418BBC07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806"/>
                <a:ext cx="109" cy="18"/>
              </a:xfrm>
              <a:custGeom>
                <a:avLst/>
                <a:gdLst>
                  <a:gd name="T0" fmla="*/ 66 w 72"/>
                  <a:gd name="T1" fmla="*/ 12 h 12"/>
                  <a:gd name="T2" fmla="*/ 6 w 72"/>
                  <a:gd name="T3" fmla="*/ 12 h 12"/>
                  <a:gd name="T4" fmla="*/ 0 w 72"/>
                  <a:gd name="T5" fmla="*/ 6 h 12"/>
                  <a:gd name="T6" fmla="*/ 6 w 72"/>
                  <a:gd name="T7" fmla="*/ 0 h 12"/>
                  <a:gd name="T8" fmla="*/ 66 w 72"/>
                  <a:gd name="T9" fmla="*/ 0 h 12"/>
                  <a:gd name="T10" fmla="*/ 72 w 72"/>
                  <a:gd name="T11" fmla="*/ 6 h 12"/>
                  <a:gd name="T12" fmla="*/ 66 w 7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2">
                    <a:moveTo>
                      <a:pt x="6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9"/>
                      <a:pt x="69" y="12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25" name="Freeform 68">
                <a:extLst>
                  <a:ext uri="{FF2B5EF4-FFF2-40B4-BE49-F238E27FC236}">
                    <a16:creationId xmlns:a16="http://schemas.microsoft.com/office/drawing/2014/main" id="{EA1FB9B4-C7F5-A888-31F3-55B130392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951"/>
                <a:ext cx="110" cy="18"/>
              </a:xfrm>
              <a:custGeom>
                <a:avLst/>
                <a:gdLst>
                  <a:gd name="T0" fmla="*/ 66 w 72"/>
                  <a:gd name="T1" fmla="*/ 12 h 12"/>
                  <a:gd name="T2" fmla="*/ 6 w 72"/>
                  <a:gd name="T3" fmla="*/ 12 h 12"/>
                  <a:gd name="T4" fmla="*/ 0 w 72"/>
                  <a:gd name="T5" fmla="*/ 6 h 12"/>
                  <a:gd name="T6" fmla="*/ 6 w 72"/>
                  <a:gd name="T7" fmla="*/ 0 h 12"/>
                  <a:gd name="T8" fmla="*/ 66 w 72"/>
                  <a:gd name="T9" fmla="*/ 0 h 12"/>
                  <a:gd name="T10" fmla="*/ 72 w 72"/>
                  <a:gd name="T11" fmla="*/ 6 h 12"/>
                  <a:gd name="T12" fmla="*/ 66 w 7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2">
                    <a:moveTo>
                      <a:pt x="6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9"/>
                      <a:pt x="69" y="12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26" name="Freeform 69">
                <a:extLst>
                  <a:ext uri="{FF2B5EF4-FFF2-40B4-BE49-F238E27FC236}">
                    <a16:creationId xmlns:a16="http://schemas.microsoft.com/office/drawing/2014/main" id="{5EB0197F-1148-1F3D-FF1A-07168542B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806"/>
                <a:ext cx="110" cy="18"/>
              </a:xfrm>
              <a:custGeom>
                <a:avLst/>
                <a:gdLst>
                  <a:gd name="T0" fmla="*/ 66 w 72"/>
                  <a:gd name="T1" fmla="*/ 12 h 12"/>
                  <a:gd name="T2" fmla="*/ 6 w 72"/>
                  <a:gd name="T3" fmla="*/ 12 h 12"/>
                  <a:gd name="T4" fmla="*/ 0 w 72"/>
                  <a:gd name="T5" fmla="*/ 6 h 12"/>
                  <a:gd name="T6" fmla="*/ 6 w 72"/>
                  <a:gd name="T7" fmla="*/ 0 h 12"/>
                  <a:gd name="T8" fmla="*/ 66 w 72"/>
                  <a:gd name="T9" fmla="*/ 0 h 12"/>
                  <a:gd name="T10" fmla="*/ 72 w 72"/>
                  <a:gd name="T11" fmla="*/ 6 h 12"/>
                  <a:gd name="T12" fmla="*/ 66 w 7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2">
                    <a:moveTo>
                      <a:pt x="6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9"/>
                      <a:pt x="69" y="12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6D23ECB-E3F9-7B8B-CCBD-14F6E9C36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8" y="815"/>
                <a:ext cx="18" cy="1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C1BA8-D3DB-1B61-7A6E-62888E88F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" y="815"/>
                <a:ext cx="18" cy="1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59F4680-2C12-6FE3-A2B6-A0EEFAC83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3" y="815"/>
                <a:ext cx="18" cy="1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35" name="Freeform 73">
                <a:extLst>
                  <a:ext uri="{FF2B5EF4-FFF2-40B4-BE49-F238E27FC236}">
                    <a16:creationId xmlns:a16="http://schemas.microsoft.com/office/drawing/2014/main" id="{0795E99B-0FFB-2664-9574-9F37719B0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951"/>
                <a:ext cx="109" cy="18"/>
              </a:xfrm>
              <a:custGeom>
                <a:avLst/>
                <a:gdLst>
                  <a:gd name="T0" fmla="*/ 66 w 72"/>
                  <a:gd name="T1" fmla="*/ 12 h 12"/>
                  <a:gd name="T2" fmla="*/ 6 w 72"/>
                  <a:gd name="T3" fmla="*/ 12 h 12"/>
                  <a:gd name="T4" fmla="*/ 0 w 72"/>
                  <a:gd name="T5" fmla="*/ 6 h 12"/>
                  <a:gd name="T6" fmla="*/ 6 w 72"/>
                  <a:gd name="T7" fmla="*/ 0 h 12"/>
                  <a:gd name="T8" fmla="*/ 66 w 72"/>
                  <a:gd name="T9" fmla="*/ 0 h 12"/>
                  <a:gd name="T10" fmla="*/ 72 w 72"/>
                  <a:gd name="T11" fmla="*/ 6 h 12"/>
                  <a:gd name="T12" fmla="*/ 66 w 7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2">
                    <a:moveTo>
                      <a:pt x="6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9"/>
                      <a:pt x="69" y="12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36" name="Freeform 74">
                <a:extLst>
                  <a:ext uri="{FF2B5EF4-FFF2-40B4-BE49-F238E27FC236}">
                    <a16:creationId xmlns:a16="http://schemas.microsoft.com/office/drawing/2014/main" id="{1F842157-85F0-8807-E327-DB733A89F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806"/>
                <a:ext cx="109" cy="18"/>
              </a:xfrm>
              <a:custGeom>
                <a:avLst/>
                <a:gdLst>
                  <a:gd name="T0" fmla="*/ 66 w 72"/>
                  <a:gd name="T1" fmla="*/ 12 h 12"/>
                  <a:gd name="T2" fmla="*/ 6 w 72"/>
                  <a:gd name="T3" fmla="*/ 12 h 12"/>
                  <a:gd name="T4" fmla="*/ 0 w 72"/>
                  <a:gd name="T5" fmla="*/ 6 h 12"/>
                  <a:gd name="T6" fmla="*/ 6 w 72"/>
                  <a:gd name="T7" fmla="*/ 0 h 12"/>
                  <a:gd name="T8" fmla="*/ 66 w 72"/>
                  <a:gd name="T9" fmla="*/ 0 h 12"/>
                  <a:gd name="T10" fmla="*/ 72 w 72"/>
                  <a:gd name="T11" fmla="*/ 6 h 12"/>
                  <a:gd name="T12" fmla="*/ 66 w 7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2">
                    <a:moveTo>
                      <a:pt x="6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9"/>
                      <a:pt x="69" y="12"/>
                      <a:pt x="6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AD29089A-A466-C68A-4650-8F604359E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" y="815"/>
                <a:ext cx="18" cy="1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E79CE55C-F215-0439-1A31-89DFB2EB6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9" y="815"/>
                <a:ext cx="18" cy="1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39" name="Freeform 77">
                <a:extLst>
                  <a:ext uri="{FF2B5EF4-FFF2-40B4-BE49-F238E27FC236}">
                    <a16:creationId xmlns:a16="http://schemas.microsoft.com/office/drawing/2014/main" id="{1B0707B4-FB72-064D-0A7A-1AE4C0C6FC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15" y="605"/>
                <a:ext cx="438" cy="182"/>
              </a:xfrm>
              <a:custGeom>
                <a:avLst/>
                <a:gdLst>
                  <a:gd name="T0" fmla="*/ 283 w 289"/>
                  <a:gd name="T1" fmla="*/ 120 h 120"/>
                  <a:gd name="T2" fmla="*/ 7 w 289"/>
                  <a:gd name="T3" fmla="*/ 120 h 120"/>
                  <a:gd name="T4" fmla="*/ 1 w 289"/>
                  <a:gd name="T5" fmla="*/ 116 h 120"/>
                  <a:gd name="T6" fmla="*/ 3 w 289"/>
                  <a:gd name="T7" fmla="*/ 109 h 120"/>
                  <a:gd name="T8" fmla="*/ 142 w 289"/>
                  <a:gd name="T9" fmla="*/ 1 h 120"/>
                  <a:gd name="T10" fmla="*/ 149 w 289"/>
                  <a:gd name="T11" fmla="*/ 1 h 120"/>
                  <a:gd name="T12" fmla="*/ 287 w 289"/>
                  <a:gd name="T13" fmla="*/ 109 h 120"/>
                  <a:gd name="T14" fmla="*/ 289 w 289"/>
                  <a:gd name="T15" fmla="*/ 116 h 120"/>
                  <a:gd name="T16" fmla="*/ 283 w 289"/>
                  <a:gd name="T17" fmla="*/ 120 h 120"/>
                  <a:gd name="T18" fmla="*/ 24 w 289"/>
                  <a:gd name="T19" fmla="*/ 108 h 120"/>
                  <a:gd name="T20" fmla="*/ 265 w 289"/>
                  <a:gd name="T21" fmla="*/ 108 h 120"/>
                  <a:gd name="T22" fmla="*/ 145 w 289"/>
                  <a:gd name="T23" fmla="*/ 14 h 120"/>
                  <a:gd name="T24" fmla="*/ 24 w 289"/>
                  <a:gd name="T25" fmla="*/ 10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9" h="120">
                    <a:moveTo>
                      <a:pt x="283" y="120"/>
                    </a:moveTo>
                    <a:cubicBezTo>
                      <a:pt x="7" y="120"/>
                      <a:pt x="7" y="120"/>
                      <a:pt x="7" y="120"/>
                    </a:cubicBezTo>
                    <a:cubicBezTo>
                      <a:pt x="4" y="120"/>
                      <a:pt x="2" y="118"/>
                      <a:pt x="1" y="116"/>
                    </a:cubicBezTo>
                    <a:cubicBezTo>
                      <a:pt x="0" y="114"/>
                      <a:pt x="1" y="111"/>
                      <a:pt x="3" y="109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4" y="0"/>
                      <a:pt x="147" y="0"/>
                      <a:pt x="149" y="1"/>
                    </a:cubicBezTo>
                    <a:cubicBezTo>
                      <a:pt x="287" y="109"/>
                      <a:pt x="287" y="109"/>
                      <a:pt x="287" y="109"/>
                    </a:cubicBezTo>
                    <a:cubicBezTo>
                      <a:pt x="289" y="111"/>
                      <a:pt x="289" y="114"/>
                      <a:pt x="289" y="116"/>
                    </a:cubicBezTo>
                    <a:cubicBezTo>
                      <a:pt x="288" y="118"/>
                      <a:pt x="285" y="120"/>
                      <a:pt x="283" y="120"/>
                    </a:cubicBezTo>
                    <a:close/>
                    <a:moveTo>
                      <a:pt x="24" y="108"/>
                    </a:moveTo>
                    <a:cubicBezTo>
                      <a:pt x="265" y="108"/>
                      <a:pt x="265" y="108"/>
                      <a:pt x="265" y="108"/>
                    </a:cubicBezTo>
                    <a:cubicBezTo>
                      <a:pt x="145" y="14"/>
                      <a:pt x="145" y="14"/>
                      <a:pt x="145" y="14"/>
                    </a:cubicBezTo>
                    <a:lnTo>
                      <a:pt x="24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E091AAF-214A-4B9E-A829-2FBE7568AA55}"/>
              </a:ext>
            </a:extLst>
          </p:cNvPr>
          <p:cNvGrpSpPr/>
          <p:nvPr/>
        </p:nvGrpSpPr>
        <p:grpSpPr>
          <a:xfrm>
            <a:off x="7277751" y="1964474"/>
            <a:ext cx="365760" cy="365760"/>
            <a:chOff x="381000" y="5071999"/>
            <a:chExt cx="565150" cy="56515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51571A6-DB0A-8A21-0EF4-E27EF97B9E50}"/>
                </a:ext>
              </a:extLst>
            </p:cNvPr>
            <p:cNvSpPr/>
            <p:nvPr/>
          </p:nvSpPr>
          <p:spPr>
            <a:xfrm>
              <a:off x="381000" y="5071999"/>
              <a:ext cx="565150" cy="565150"/>
            </a:xfrm>
            <a:prstGeom prst="ellipse">
              <a:avLst/>
            </a:prstGeom>
            <a:solidFill>
              <a:srgbClr val="7500C0"/>
            </a:solidFill>
            <a:ln w="38100" cap="flat" cmpd="sng" algn="ctr">
              <a:solidFill>
                <a:srgbClr val="E5DBFE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tIns="91440" bIns="9144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Regular" panose="020B0503030202060203" pitchFamily="34" charset="0"/>
                <a:ea typeface="+mn-ea"/>
                <a:cs typeface="+mn-cs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915559F-6B29-EEFB-18CD-A635E18B401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8421" y="5178264"/>
              <a:ext cx="357624" cy="348700"/>
              <a:chOff x="2585" y="647"/>
              <a:chExt cx="441" cy="430"/>
            </a:xfrm>
            <a:solidFill>
              <a:srgbClr val="FFFFFF"/>
            </a:solidFill>
          </p:grpSpPr>
          <p:sp>
            <p:nvSpPr>
              <p:cNvPr id="110" name="Freeform 33">
                <a:extLst>
                  <a:ext uri="{FF2B5EF4-FFF2-40B4-BE49-F238E27FC236}">
                    <a16:creationId xmlns:a16="http://schemas.microsoft.com/office/drawing/2014/main" id="{1701D7F6-E183-0EDE-EC3B-03AA71CA8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5" y="647"/>
                <a:ext cx="257" cy="72"/>
              </a:xfrm>
              <a:custGeom>
                <a:avLst/>
                <a:gdLst>
                  <a:gd name="T0" fmla="*/ 162 w 168"/>
                  <a:gd name="T1" fmla="*/ 48 h 48"/>
                  <a:gd name="T2" fmla="*/ 6 w 168"/>
                  <a:gd name="T3" fmla="*/ 48 h 48"/>
                  <a:gd name="T4" fmla="*/ 0 w 168"/>
                  <a:gd name="T5" fmla="*/ 42 h 48"/>
                  <a:gd name="T6" fmla="*/ 0 w 168"/>
                  <a:gd name="T7" fmla="*/ 6 h 48"/>
                  <a:gd name="T8" fmla="*/ 6 w 168"/>
                  <a:gd name="T9" fmla="*/ 0 h 48"/>
                  <a:gd name="T10" fmla="*/ 162 w 168"/>
                  <a:gd name="T11" fmla="*/ 0 h 48"/>
                  <a:gd name="T12" fmla="*/ 168 w 168"/>
                  <a:gd name="T13" fmla="*/ 6 h 48"/>
                  <a:gd name="T14" fmla="*/ 168 w 168"/>
                  <a:gd name="T15" fmla="*/ 42 h 48"/>
                  <a:gd name="T16" fmla="*/ 162 w 168"/>
                  <a:gd name="T17" fmla="*/ 48 h 48"/>
                  <a:gd name="T18" fmla="*/ 12 w 168"/>
                  <a:gd name="T19" fmla="*/ 36 h 48"/>
                  <a:gd name="T20" fmla="*/ 156 w 168"/>
                  <a:gd name="T21" fmla="*/ 36 h 48"/>
                  <a:gd name="T22" fmla="*/ 156 w 168"/>
                  <a:gd name="T23" fmla="*/ 12 h 48"/>
                  <a:gd name="T24" fmla="*/ 12 w 168"/>
                  <a:gd name="T25" fmla="*/ 12 h 48"/>
                  <a:gd name="T26" fmla="*/ 12 w 168"/>
                  <a:gd name="T27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48">
                    <a:moveTo>
                      <a:pt x="162" y="48"/>
                    </a:moveTo>
                    <a:cubicBezTo>
                      <a:pt x="6" y="48"/>
                      <a:pt x="6" y="48"/>
                      <a:pt x="6" y="48"/>
                    </a:cubicBezTo>
                    <a:cubicBezTo>
                      <a:pt x="2" y="48"/>
                      <a:pt x="0" y="46"/>
                      <a:pt x="0" y="4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8" y="3"/>
                      <a:pt x="168" y="6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168" y="46"/>
                      <a:pt x="165" y="48"/>
                      <a:pt x="162" y="48"/>
                    </a:cubicBezTo>
                    <a:close/>
                    <a:moveTo>
                      <a:pt x="12" y="36"/>
                    </a:move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11" name="Freeform 34">
                <a:extLst>
                  <a:ext uri="{FF2B5EF4-FFF2-40B4-BE49-F238E27FC236}">
                    <a16:creationId xmlns:a16="http://schemas.microsoft.com/office/drawing/2014/main" id="{034DF3D8-FF5D-1AEA-D167-A12213C255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9" y="844"/>
                <a:ext cx="257" cy="72"/>
              </a:xfrm>
              <a:custGeom>
                <a:avLst/>
                <a:gdLst>
                  <a:gd name="T0" fmla="*/ 162 w 168"/>
                  <a:gd name="T1" fmla="*/ 48 h 48"/>
                  <a:gd name="T2" fmla="*/ 6 w 168"/>
                  <a:gd name="T3" fmla="*/ 48 h 48"/>
                  <a:gd name="T4" fmla="*/ 0 w 168"/>
                  <a:gd name="T5" fmla="*/ 42 h 48"/>
                  <a:gd name="T6" fmla="*/ 0 w 168"/>
                  <a:gd name="T7" fmla="*/ 6 h 48"/>
                  <a:gd name="T8" fmla="*/ 6 w 168"/>
                  <a:gd name="T9" fmla="*/ 0 h 48"/>
                  <a:gd name="T10" fmla="*/ 162 w 168"/>
                  <a:gd name="T11" fmla="*/ 0 h 48"/>
                  <a:gd name="T12" fmla="*/ 168 w 168"/>
                  <a:gd name="T13" fmla="*/ 6 h 48"/>
                  <a:gd name="T14" fmla="*/ 168 w 168"/>
                  <a:gd name="T15" fmla="*/ 42 h 48"/>
                  <a:gd name="T16" fmla="*/ 162 w 168"/>
                  <a:gd name="T17" fmla="*/ 48 h 48"/>
                  <a:gd name="T18" fmla="*/ 12 w 168"/>
                  <a:gd name="T19" fmla="*/ 36 h 48"/>
                  <a:gd name="T20" fmla="*/ 156 w 168"/>
                  <a:gd name="T21" fmla="*/ 36 h 48"/>
                  <a:gd name="T22" fmla="*/ 156 w 168"/>
                  <a:gd name="T23" fmla="*/ 12 h 48"/>
                  <a:gd name="T24" fmla="*/ 12 w 168"/>
                  <a:gd name="T25" fmla="*/ 12 h 48"/>
                  <a:gd name="T26" fmla="*/ 12 w 168"/>
                  <a:gd name="T27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48">
                    <a:moveTo>
                      <a:pt x="162" y="48"/>
                    </a:moveTo>
                    <a:cubicBezTo>
                      <a:pt x="6" y="48"/>
                      <a:pt x="6" y="48"/>
                      <a:pt x="6" y="48"/>
                    </a:cubicBezTo>
                    <a:cubicBezTo>
                      <a:pt x="2" y="48"/>
                      <a:pt x="0" y="46"/>
                      <a:pt x="0" y="4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8" y="3"/>
                      <a:pt x="168" y="6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168" y="46"/>
                      <a:pt x="165" y="48"/>
                      <a:pt x="162" y="48"/>
                    </a:cubicBezTo>
                    <a:close/>
                    <a:moveTo>
                      <a:pt x="12" y="36"/>
                    </a:move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12" name="Freeform 35">
                <a:extLst>
                  <a:ext uri="{FF2B5EF4-FFF2-40B4-BE49-F238E27FC236}">
                    <a16:creationId xmlns:a16="http://schemas.microsoft.com/office/drawing/2014/main" id="{0ED4720E-B6EB-795F-0C35-7C16034EE4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5" y="1005"/>
                <a:ext cx="257" cy="72"/>
              </a:xfrm>
              <a:custGeom>
                <a:avLst/>
                <a:gdLst>
                  <a:gd name="T0" fmla="*/ 162 w 168"/>
                  <a:gd name="T1" fmla="*/ 48 h 48"/>
                  <a:gd name="T2" fmla="*/ 6 w 168"/>
                  <a:gd name="T3" fmla="*/ 48 h 48"/>
                  <a:gd name="T4" fmla="*/ 0 w 168"/>
                  <a:gd name="T5" fmla="*/ 42 h 48"/>
                  <a:gd name="T6" fmla="*/ 0 w 168"/>
                  <a:gd name="T7" fmla="*/ 6 h 48"/>
                  <a:gd name="T8" fmla="*/ 6 w 168"/>
                  <a:gd name="T9" fmla="*/ 0 h 48"/>
                  <a:gd name="T10" fmla="*/ 162 w 168"/>
                  <a:gd name="T11" fmla="*/ 0 h 48"/>
                  <a:gd name="T12" fmla="*/ 168 w 168"/>
                  <a:gd name="T13" fmla="*/ 6 h 48"/>
                  <a:gd name="T14" fmla="*/ 168 w 168"/>
                  <a:gd name="T15" fmla="*/ 42 h 48"/>
                  <a:gd name="T16" fmla="*/ 162 w 168"/>
                  <a:gd name="T17" fmla="*/ 48 h 48"/>
                  <a:gd name="T18" fmla="*/ 12 w 168"/>
                  <a:gd name="T19" fmla="*/ 36 h 48"/>
                  <a:gd name="T20" fmla="*/ 156 w 168"/>
                  <a:gd name="T21" fmla="*/ 36 h 48"/>
                  <a:gd name="T22" fmla="*/ 156 w 168"/>
                  <a:gd name="T23" fmla="*/ 12 h 48"/>
                  <a:gd name="T24" fmla="*/ 12 w 168"/>
                  <a:gd name="T25" fmla="*/ 12 h 48"/>
                  <a:gd name="T26" fmla="*/ 12 w 168"/>
                  <a:gd name="T27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48">
                    <a:moveTo>
                      <a:pt x="162" y="48"/>
                    </a:moveTo>
                    <a:cubicBezTo>
                      <a:pt x="6" y="48"/>
                      <a:pt x="6" y="48"/>
                      <a:pt x="6" y="48"/>
                    </a:cubicBezTo>
                    <a:cubicBezTo>
                      <a:pt x="2" y="48"/>
                      <a:pt x="0" y="46"/>
                      <a:pt x="0" y="4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8" y="3"/>
                      <a:pt x="168" y="6"/>
                    </a:cubicBezTo>
                    <a:cubicBezTo>
                      <a:pt x="168" y="42"/>
                      <a:pt x="168" y="42"/>
                      <a:pt x="168" y="42"/>
                    </a:cubicBezTo>
                    <a:cubicBezTo>
                      <a:pt x="168" y="46"/>
                      <a:pt x="165" y="48"/>
                      <a:pt x="162" y="48"/>
                    </a:cubicBezTo>
                    <a:close/>
                    <a:moveTo>
                      <a:pt x="12" y="36"/>
                    </a:moveTo>
                    <a:cubicBezTo>
                      <a:pt x="156" y="36"/>
                      <a:pt x="156" y="36"/>
                      <a:pt x="156" y="36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2" y="12"/>
                      <a:pt x="12" y="12"/>
                      <a:pt x="12" y="12"/>
                    </a:cubicBezTo>
                    <a:lnTo>
                      <a:pt x="12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13" name="Freeform 36">
                <a:extLst>
                  <a:ext uri="{FF2B5EF4-FFF2-40B4-BE49-F238E27FC236}">
                    <a16:creationId xmlns:a16="http://schemas.microsoft.com/office/drawing/2014/main" id="{E20D9527-F7BE-B82C-B371-64802EDAC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701"/>
                <a:ext cx="128" cy="161"/>
              </a:xfrm>
              <a:custGeom>
                <a:avLst/>
                <a:gdLst>
                  <a:gd name="T0" fmla="*/ 78 w 84"/>
                  <a:gd name="T1" fmla="*/ 108 h 108"/>
                  <a:gd name="T2" fmla="*/ 72 w 84"/>
                  <a:gd name="T3" fmla="*/ 102 h 108"/>
                  <a:gd name="T4" fmla="*/ 72 w 84"/>
                  <a:gd name="T5" fmla="*/ 84 h 108"/>
                  <a:gd name="T6" fmla="*/ 60 w 84"/>
                  <a:gd name="T7" fmla="*/ 72 h 108"/>
                  <a:gd name="T8" fmla="*/ 24 w 84"/>
                  <a:gd name="T9" fmla="*/ 72 h 108"/>
                  <a:gd name="T10" fmla="*/ 0 w 84"/>
                  <a:gd name="T11" fmla="*/ 48 h 108"/>
                  <a:gd name="T12" fmla="*/ 0 w 84"/>
                  <a:gd name="T13" fmla="*/ 6 h 108"/>
                  <a:gd name="T14" fmla="*/ 6 w 84"/>
                  <a:gd name="T15" fmla="*/ 0 h 108"/>
                  <a:gd name="T16" fmla="*/ 12 w 84"/>
                  <a:gd name="T17" fmla="*/ 6 h 108"/>
                  <a:gd name="T18" fmla="*/ 12 w 84"/>
                  <a:gd name="T19" fmla="*/ 48 h 108"/>
                  <a:gd name="T20" fmla="*/ 24 w 84"/>
                  <a:gd name="T21" fmla="*/ 60 h 108"/>
                  <a:gd name="T22" fmla="*/ 60 w 84"/>
                  <a:gd name="T23" fmla="*/ 60 h 108"/>
                  <a:gd name="T24" fmla="*/ 84 w 84"/>
                  <a:gd name="T25" fmla="*/ 84 h 108"/>
                  <a:gd name="T26" fmla="*/ 84 w 84"/>
                  <a:gd name="T27" fmla="*/ 102 h 108"/>
                  <a:gd name="T28" fmla="*/ 78 w 84"/>
                  <a:gd name="T2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108">
                    <a:moveTo>
                      <a:pt x="78" y="108"/>
                    </a:moveTo>
                    <a:cubicBezTo>
                      <a:pt x="74" y="108"/>
                      <a:pt x="72" y="106"/>
                      <a:pt x="72" y="102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78"/>
                      <a:pt x="66" y="72"/>
                      <a:pt x="6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10" y="72"/>
                      <a:pt x="0" y="61"/>
                      <a:pt x="0" y="4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55"/>
                      <a:pt x="17" y="60"/>
                      <a:pt x="24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73" y="60"/>
                      <a:pt x="84" y="71"/>
                      <a:pt x="84" y="84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06"/>
                      <a:pt x="81" y="108"/>
                      <a:pt x="78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14" name="Freeform 37">
                <a:extLst>
                  <a:ext uri="{FF2B5EF4-FFF2-40B4-BE49-F238E27FC236}">
                    <a16:creationId xmlns:a16="http://schemas.microsoft.com/office/drawing/2014/main" id="{721336D0-686B-B75B-2F61-53CA39AFE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898"/>
                <a:ext cx="110" cy="143"/>
              </a:xfrm>
              <a:custGeom>
                <a:avLst/>
                <a:gdLst>
                  <a:gd name="T0" fmla="*/ 48 w 72"/>
                  <a:gd name="T1" fmla="*/ 96 h 96"/>
                  <a:gd name="T2" fmla="*/ 6 w 72"/>
                  <a:gd name="T3" fmla="*/ 96 h 96"/>
                  <a:gd name="T4" fmla="*/ 0 w 72"/>
                  <a:gd name="T5" fmla="*/ 90 h 96"/>
                  <a:gd name="T6" fmla="*/ 6 w 72"/>
                  <a:gd name="T7" fmla="*/ 84 h 96"/>
                  <a:gd name="T8" fmla="*/ 48 w 72"/>
                  <a:gd name="T9" fmla="*/ 84 h 96"/>
                  <a:gd name="T10" fmla="*/ 60 w 72"/>
                  <a:gd name="T11" fmla="*/ 72 h 96"/>
                  <a:gd name="T12" fmla="*/ 60 w 72"/>
                  <a:gd name="T13" fmla="*/ 6 h 96"/>
                  <a:gd name="T14" fmla="*/ 66 w 72"/>
                  <a:gd name="T15" fmla="*/ 0 h 96"/>
                  <a:gd name="T16" fmla="*/ 72 w 72"/>
                  <a:gd name="T17" fmla="*/ 6 h 96"/>
                  <a:gd name="T18" fmla="*/ 72 w 72"/>
                  <a:gd name="T19" fmla="*/ 72 h 96"/>
                  <a:gd name="T20" fmla="*/ 48 w 72"/>
                  <a:gd name="T2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6">
                    <a:moveTo>
                      <a:pt x="48" y="96"/>
                    </a:moveTo>
                    <a:cubicBezTo>
                      <a:pt x="6" y="96"/>
                      <a:pt x="6" y="96"/>
                      <a:pt x="6" y="96"/>
                    </a:cubicBezTo>
                    <a:cubicBezTo>
                      <a:pt x="2" y="96"/>
                      <a:pt x="0" y="94"/>
                      <a:pt x="0" y="90"/>
                    </a:cubicBezTo>
                    <a:cubicBezTo>
                      <a:pt x="0" y="87"/>
                      <a:pt x="2" y="84"/>
                      <a:pt x="6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54" y="84"/>
                      <a:pt x="60" y="79"/>
                      <a:pt x="60" y="72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3"/>
                      <a:pt x="62" y="0"/>
                      <a:pt x="66" y="0"/>
                    </a:cubicBezTo>
                    <a:cubicBezTo>
                      <a:pt x="69" y="0"/>
                      <a:pt x="72" y="3"/>
                      <a:pt x="72" y="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2" y="85"/>
                      <a:pt x="61" y="96"/>
                      <a:pt x="48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Graphik Regular" panose="020B0503030202060203" pitchFamily="34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6C4AB1-7089-CFC8-8EF8-52EC8416E35D}"/>
              </a:ext>
            </a:extLst>
          </p:cNvPr>
          <p:cNvSpPr txBox="1"/>
          <p:nvPr/>
        </p:nvSpPr>
        <p:spPr>
          <a:xfrm>
            <a:off x="441313" y="4119809"/>
            <a:ext cx="206256" cy="1188720"/>
          </a:xfrm>
          <a:prstGeom prst="rect">
            <a:avLst/>
          </a:prstGeom>
          <a:solidFill>
            <a:srgbClr val="F9F2FF"/>
          </a:solidFill>
          <a:ln>
            <a:solidFill>
              <a:srgbClr val="7030A0"/>
            </a:solidFill>
          </a:ln>
        </p:spPr>
        <p:txBody>
          <a:bodyPr vert="vert270" wrap="none" rtlCol="0" anchor="ctr">
            <a:no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charset="0"/>
              </a:rPr>
              <a:t>Capabilities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B1214C-74D0-B166-F408-3FA5D8B99B37}"/>
              </a:ext>
            </a:extLst>
          </p:cNvPr>
          <p:cNvCxnSpPr>
            <a:cxnSpLocks/>
          </p:cNvCxnSpPr>
          <p:nvPr/>
        </p:nvCxnSpPr>
        <p:spPr>
          <a:xfrm>
            <a:off x="757823" y="3955702"/>
            <a:ext cx="256032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B40FCC-D923-D8F3-E2F7-1FA0175865F1}"/>
              </a:ext>
            </a:extLst>
          </p:cNvPr>
          <p:cNvCxnSpPr>
            <a:cxnSpLocks/>
          </p:cNvCxnSpPr>
          <p:nvPr/>
        </p:nvCxnSpPr>
        <p:spPr>
          <a:xfrm>
            <a:off x="6223674" y="3955702"/>
            <a:ext cx="256032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CB5ACB-DFF4-EE18-9389-9E32E634A7F1}"/>
              </a:ext>
            </a:extLst>
          </p:cNvPr>
          <p:cNvCxnSpPr>
            <a:cxnSpLocks/>
          </p:cNvCxnSpPr>
          <p:nvPr/>
        </p:nvCxnSpPr>
        <p:spPr>
          <a:xfrm>
            <a:off x="3502306" y="3955702"/>
            <a:ext cx="256032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3F04DF-3381-F066-311A-78B802223C3C}"/>
              </a:ext>
            </a:extLst>
          </p:cNvPr>
          <p:cNvCxnSpPr>
            <a:cxnSpLocks/>
          </p:cNvCxnSpPr>
          <p:nvPr/>
        </p:nvCxnSpPr>
        <p:spPr>
          <a:xfrm>
            <a:off x="8984625" y="3955702"/>
            <a:ext cx="256032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7E2FAC-FB01-438A-C394-889309DD448E}"/>
              </a:ext>
            </a:extLst>
          </p:cNvPr>
          <p:cNvSpPr txBox="1"/>
          <p:nvPr/>
        </p:nvSpPr>
        <p:spPr>
          <a:xfrm>
            <a:off x="441313" y="2547668"/>
            <a:ext cx="206256" cy="1188720"/>
          </a:xfrm>
          <a:prstGeom prst="rect">
            <a:avLst/>
          </a:prstGeom>
          <a:solidFill>
            <a:srgbClr val="F9F2FF"/>
          </a:solidFill>
          <a:ln>
            <a:solidFill>
              <a:srgbClr val="7030A0"/>
            </a:solidFill>
          </a:ln>
        </p:spPr>
        <p:txBody>
          <a:bodyPr vert="vert270" wrap="none" rtlCol="0" anchor="ctr">
            <a:no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charset="0"/>
              </a:rPr>
              <a:t>Activities</a:t>
            </a: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6B970AC4-8F8E-908E-982C-0D771D25A83E}"/>
              </a:ext>
            </a:extLst>
          </p:cNvPr>
          <p:cNvSpPr/>
          <p:nvPr/>
        </p:nvSpPr>
        <p:spPr>
          <a:xfrm>
            <a:off x="901231" y="4096807"/>
            <a:ext cx="2312762" cy="1280160"/>
          </a:xfrm>
          <a:prstGeom prst="roundRect">
            <a:avLst>
              <a:gd name="adj" fmla="val 7806"/>
            </a:avLst>
          </a:prstGeom>
          <a:solidFill>
            <a:srgbClr val="F9F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576" tIns="108000" rIns="36576" bIns="108000" rtlCol="0" anchor="ctr" anchorCtr="0"/>
          <a:lstStyle/>
          <a:p>
            <a:pPr marL="171450" marR="0" lvl="0" indent="-171450" algn="l" defTabSz="2286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Technical &amp; Functional Questionnaire</a:t>
            </a:r>
          </a:p>
          <a:p>
            <a:pPr marL="171450" marR="0" lvl="0" indent="-171450" algn="l" defTabSz="2286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Feature matrix by Platform Layer &amp; Functional Domain</a:t>
            </a:r>
          </a:p>
          <a:p>
            <a:pPr marL="171450" marR="0" lvl="0" indent="-171450" algn="l" defTabSz="2286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8208C26B-34DF-7F0A-0E00-76808A201484}"/>
              </a:ext>
            </a:extLst>
          </p:cNvPr>
          <p:cNvSpPr/>
          <p:nvPr/>
        </p:nvSpPr>
        <p:spPr>
          <a:xfrm>
            <a:off x="3620124" y="4096807"/>
            <a:ext cx="2312762" cy="1280160"/>
          </a:xfrm>
          <a:prstGeom prst="roundRect">
            <a:avLst>
              <a:gd name="adj" fmla="val 7806"/>
            </a:avLst>
          </a:prstGeom>
          <a:solidFill>
            <a:srgbClr val="F9F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576" tIns="108000" rIns="36576" bIns="108000" rtlCol="0" anchor="ctr" anchorCtr="0"/>
          <a:lstStyle/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Pre-built standardized templates/blueprints by T-shirt size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Intelligent recommendations based on benchmarks and workload profile 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Guided/non-guided interactive solutioning workbench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Real-time cost estimation</a:t>
            </a: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F6D6524E-7119-47D4-1DFB-C2AC843A8A87}"/>
              </a:ext>
            </a:extLst>
          </p:cNvPr>
          <p:cNvSpPr/>
          <p:nvPr/>
        </p:nvSpPr>
        <p:spPr>
          <a:xfrm>
            <a:off x="9101258" y="4096807"/>
            <a:ext cx="2312762" cy="1280160"/>
          </a:xfrm>
          <a:prstGeom prst="roundRect">
            <a:avLst>
              <a:gd name="adj" fmla="val 7806"/>
            </a:avLst>
          </a:prstGeom>
          <a:solidFill>
            <a:srgbClr val="F9F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576" tIns="108000" rIns="36576" bIns="108000" rtlCol="0" anchor="ctr" anchorCtr="0"/>
          <a:lstStyle/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AI driven recommendation engine for compute and storage rightsizing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FinOps dashboards for cost trends and optimization insights</a:t>
            </a: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85002686-6115-B3E4-B253-BDB6B267837F}"/>
              </a:ext>
            </a:extLst>
          </p:cNvPr>
          <p:cNvSpPr/>
          <p:nvPr/>
        </p:nvSpPr>
        <p:spPr>
          <a:xfrm>
            <a:off x="6346681" y="4096807"/>
            <a:ext cx="2312762" cy="1280160"/>
          </a:xfrm>
          <a:prstGeom prst="roundRect">
            <a:avLst>
              <a:gd name="adj" fmla="val 7806"/>
            </a:avLst>
          </a:prstGeom>
          <a:solidFill>
            <a:srgbClr val="F9F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576" tIns="108000" rIns="36576" bIns="108000" rtlCol="0" anchor="ctr" anchorCtr="0"/>
          <a:lstStyle/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Self-service provisioning portal 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Pre-built automation scripts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Infrastructure-as-code Terraform templates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Custom scripts for RBAC, access controls, and security policies</a:t>
            </a:r>
          </a:p>
          <a:p>
            <a:pPr marL="0" marR="0" lvl="0" indent="0" algn="l" defTabSz="913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 Regular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500369-E81B-F05D-691F-7D992A304341}"/>
              </a:ext>
            </a:extLst>
          </p:cNvPr>
          <p:cNvSpPr txBox="1"/>
          <p:nvPr/>
        </p:nvSpPr>
        <p:spPr>
          <a:xfrm>
            <a:off x="3743763" y="6185076"/>
            <a:ext cx="4660649" cy="235379"/>
          </a:xfrm>
          <a:prstGeom prst="roundRect">
            <a:avLst/>
          </a:prstGeom>
          <a:ln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114300" indent="-114300" defTabSz="91403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36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panose="020B0604020202020204" pitchFamily="34" charset="0"/>
              </a:rPr>
              <a:t>Onboard new capabilities and/or Partners through Release cycles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298378-9E54-F126-FF22-16765C1A36CB}"/>
              </a:ext>
            </a:extLst>
          </p:cNvPr>
          <p:cNvSpPr txBox="1"/>
          <p:nvPr/>
        </p:nvSpPr>
        <p:spPr>
          <a:xfrm rot="5400000">
            <a:off x="6092373" y="4381533"/>
            <a:ext cx="206256" cy="2785156"/>
          </a:xfrm>
          <a:prstGeom prst="rect">
            <a:avLst/>
          </a:prstGeom>
          <a:solidFill>
            <a:srgbClr val="F9F2FF"/>
          </a:solidFill>
          <a:ln>
            <a:solidFill>
              <a:srgbClr val="7030A0"/>
            </a:solidFill>
          </a:ln>
        </p:spPr>
        <p:txBody>
          <a:bodyPr vert="vert270" wrap="none" rtlCol="0" anchor="ctr">
            <a:no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charset="0"/>
              </a:rPr>
              <a:t>Ongoing Curation/ Future Roadmap</a:t>
            </a: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D4D2F820-E14D-3730-05FB-55E0DB059762}"/>
              </a:ext>
            </a:extLst>
          </p:cNvPr>
          <p:cNvSpPr/>
          <p:nvPr/>
        </p:nvSpPr>
        <p:spPr>
          <a:xfrm>
            <a:off x="6346681" y="2466001"/>
            <a:ext cx="2312762" cy="1371600"/>
          </a:xfrm>
          <a:prstGeom prst="roundRect">
            <a:avLst>
              <a:gd name="adj" fmla="val 7806"/>
            </a:avLst>
          </a:prstGeom>
          <a:solidFill>
            <a:srgbClr val="F9F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576" tIns="108000" rIns="36576" bIns="108000" rtlCol="0" anchor="ctr" anchorCtr="0"/>
          <a:lstStyle/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Automated orchestration/ provisioning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Custom Configuration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Security and Compliance Controls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Self-service Deployment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Performance and scalability tuning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0E82B04E-2BA2-7C83-3F2B-670ED246F07B}"/>
              </a:ext>
            </a:extLst>
          </p:cNvPr>
          <p:cNvSpPr/>
          <p:nvPr/>
        </p:nvSpPr>
        <p:spPr>
          <a:xfrm>
            <a:off x="9101258" y="2466001"/>
            <a:ext cx="2312762" cy="1371600"/>
          </a:xfrm>
          <a:prstGeom prst="roundRect">
            <a:avLst>
              <a:gd name="adj" fmla="val 7806"/>
            </a:avLst>
          </a:prstGeom>
          <a:solidFill>
            <a:srgbClr val="F9F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576" tIns="108000" rIns="36576" bIns="108000" rtlCol="0" anchor="ctr" anchorCtr="0"/>
          <a:lstStyle/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Track </a:t>
            </a: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 panose="020B0604020202020204" pitchFamily="34" charset="0"/>
              </a:rPr>
              <a:t>cost trends and optimization insights</a:t>
            </a:r>
            <a:endParaRPr kumimoji="0" lang="en-US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Optimize GPU/CPU spend, storage costs, and Pipeline costs based on usage patterns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Operate and optimize the enterprise data ecosystem through trusted data and Human + Digital Collaboration</a:t>
            </a: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97FD1098-1E9B-AB0D-C8A9-0370C47D7B53}"/>
              </a:ext>
            </a:extLst>
          </p:cNvPr>
          <p:cNvSpPr/>
          <p:nvPr/>
        </p:nvSpPr>
        <p:spPr>
          <a:xfrm>
            <a:off x="3620124" y="2466001"/>
            <a:ext cx="2312762" cy="1371600"/>
          </a:xfrm>
          <a:prstGeom prst="roundRect">
            <a:avLst>
              <a:gd name="adj" fmla="val 7806"/>
            </a:avLst>
          </a:prstGeom>
          <a:solidFill>
            <a:srgbClr val="F9F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576" tIns="108000" rIns="36576" bIns="108000" rtlCol="0" anchor="ctr" anchorCtr="0"/>
          <a:lstStyle/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Customize technical blueprint for Business Use case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Estimate Cost for the Bill of Material &amp; Configuration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Create a tiered fee structure based on projected consumption patterns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4063E4AE-0122-ADAA-E58F-8909D0194150}"/>
              </a:ext>
            </a:extLst>
          </p:cNvPr>
          <p:cNvSpPr/>
          <p:nvPr/>
        </p:nvSpPr>
        <p:spPr>
          <a:xfrm>
            <a:off x="901230" y="2466001"/>
            <a:ext cx="2312762" cy="1371600"/>
          </a:xfrm>
          <a:prstGeom prst="roundRect">
            <a:avLst>
              <a:gd name="adj" fmla="val 7806"/>
            </a:avLst>
          </a:prstGeom>
          <a:solidFill>
            <a:srgbClr val="F9F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576" tIns="108000" rIns="36576" bIns="108000" rtlCol="0" anchor="ctr" anchorCtr="0"/>
          <a:lstStyle/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Assess client Data Ecosystem maturity &amp; complexity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Determine integration touchpoints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Define data accessibility, quality &amp; consumption readiness</a:t>
            </a:r>
          </a:p>
          <a:p>
            <a:pPr marL="171450" marR="0" lvl="0" indent="-171450" algn="l" defTabSz="2286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Finalize tool stack and/or services</a:t>
            </a:r>
          </a:p>
        </p:txBody>
      </p:sp>
      <p:pic>
        <p:nvPicPr>
          <p:cNvPr id="8" name="Graphic 7" descr="Repeat outline">
            <a:extLst>
              <a:ext uri="{FF2B5EF4-FFF2-40B4-BE49-F238E27FC236}">
                <a16:creationId xmlns:a16="http://schemas.microsoft.com/office/drawing/2014/main" id="{AE6858B9-0EFD-F451-B227-D5F440B5FC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0619" y="5884821"/>
            <a:ext cx="284407" cy="2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2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248EC-44B4-6742-2B0B-57FB3378B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5">
            <a:extLst>
              <a:ext uri="{FF2B5EF4-FFF2-40B4-BE49-F238E27FC236}">
                <a16:creationId xmlns:a16="http://schemas.microsoft.com/office/drawing/2014/main" id="{4A0553E9-E7B9-256C-968D-826C04BFF61F}"/>
              </a:ext>
            </a:extLst>
          </p:cNvPr>
          <p:cNvSpPr/>
          <p:nvPr/>
        </p:nvSpPr>
        <p:spPr>
          <a:xfrm>
            <a:off x="429548" y="1091578"/>
            <a:ext cx="11274476" cy="720003"/>
          </a:xfrm>
          <a:prstGeom prst="round2Same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tIns="91440" bIns="9144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0" cap="none" spc="-3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Graphik" panose="020B0503030202060203" pitchFamily="34" charset="77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B740CB-1FC8-9EDD-24EA-2D3506D1D13E}"/>
              </a:ext>
            </a:extLst>
          </p:cNvPr>
          <p:cNvGraphicFramePr>
            <a:graphicFrameLocks noGrp="1"/>
          </p:cNvGraphicFramePr>
          <p:nvPr/>
        </p:nvGraphicFramePr>
        <p:xfrm>
          <a:off x="726745" y="1200246"/>
          <a:ext cx="10157012" cy="432957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84762">
                  <a:extLst>
                    <a:ext uri="{9D8B030D-6E8A-4147-A177-3AD203B41FA5}">
                      <a16:colId xmlns:a16="http://schemas.microsoft.com/office/drawing/2014/main" val="1967281390"/>
                    </a:ext>
                  </a:extLst>
                </a:gridCol>
                <a:gridCol w="2034788">
                  <a:extLst>
                    <a:ext uri="{9D8B030D-6E8A-4147-A177-3AD203B41FA5}">
                      <a16:colId xmlns:a16="http://schemas.microsoft.com/office/drawing/2014/main" val="4287561779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457019681"/>
                    </a:ext>
                  </a:extLst>
                </a:gridCol>
                <a:gridCol w="1858416">
                  <a:extLst>
                    <a:ext uri="{9D8B030D-6E8A-4147-A177-3AD203B41FA5}">
                      <a16:colId xmlns:a16="http://schemas.microsoft.com/office/drawing/2014/main" val="2935570435"/>
                    </a:ext>
                  </a:extLst>
                </a:gridCol>
                <a:gridCol w="2335946">
                  <a:extLst>
                    <a:ext uri="{9D8B030D-6E8A-4147-A177-3AD203B41FA5}">
                      <a16:colId xmlns:a16="http://schemas.microsoft.com/office/drawing/2014/main" val="66676632"/>
                    </a:ext>
                  </a:extLst>
                </a:gridCol>
              </a:tblGrid>
              <a:tr h="27893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Comparative Dimension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Cloud Native Services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Snowflake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Databricks</a:t>
                      </a:r>
                      <a:endParaRPr lang="en-US" sz="1050" b="0" i="0" u="none" strike="noStrike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050" b="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Client Lens</a:t>
                      </a:r>
                      <a:endParaRPr lang="en-US" sz="1050" b="0" i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/>
                </a:tc>
                <a:extLst>
                  <a:ext uri="{0D108BD9-81ED-4DB2-BD59-A6C34878D82A}">
                    <a16:rowId xmlns:a16="http://schemas.microsoft.com/office/drawing/2014/main" val="4097383418"/>
                  </a:ext>
                </a:extLst>
              </a:tr>
              <a:tr h="3692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Primary Value Driver</a:t>
                      </a:r>
                      <a:endParaRPr lang="en-US" sz="1050" b="0" i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Infrastructure consolidation &amp; cloud alignment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Enterprise BI efficiency &amp; governance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AI-driven growth &amp; automation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Balance cost stability vs. growth upside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/>
                </a:tc>
                <a:extLst>
                  <a:ext uri="{0D108BD9-81ED-4DB2-BD59-A6C34878D82A}">
                    <a16:rowId xmlns:a16="http://schemas.microsoft.com/office/drawing/2014/main" val="3541522736"/>
                  </a:ext>
                </a:extLst>
              </a:tr>
              <a:tr h="53777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Cost Structure</a:t>
                      </a:r>
                      <a:endParaRPr lang="en-US" sz="1050" b="0" i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Granular service-based billing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Consumption-based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Compute-heavy consumption model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All OPEX. Governance discipline required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/>
                </a:tc>
                <a:extLst>
                  <a:ext uri="{0D108BD9-81ED-4DB2-BD59-A6C34878D82A}">
                    <a16:rowId xmlns:a16="http://schemas.microsoft.com/office/drawing/2014/main" val="1153479808"/>
                  </a:ext>
                </a:extLst>
              </a:tr>
              <a:tr h="3692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Cost Predictability</a:t>
                      </a:r>
                      <a:endParaRPr lang="en-US" sz="1050" b="0" i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Medium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High for BI-heavy workloads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Variable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Snowflake most predictable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/>
                </a:tc>
                <a:extLst>
                  <a:ext uri="{0D108BD9-81ED-4DB2-BD59-A6C34878D82A}">
                    <a16:rowId xmlns:a16="http://schemas.microsoft.com/office/drawing/2014/main" val="442681616"/>
                  </a:ext>
                </a:extLst>
              </a:tr>
              <a:tr h="3692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Implementation Complexity</a:t>
                      </a:r>
                      <a:endParaRPr lang="en-US" sz="1050" b="0" i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Higher integration effort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Lower operational overhead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Requires data engineering + ML maturity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Variable Talent cost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extLst>
                  <a:ext uri="{0D108BD9-81ED-4DB2-BD59-A6C34878D82A}">
                    <a16:rowId xmlns:a16="http://schemas.microsoft.com/office/drawing/2014/main" val="2832350087"/>
                  </a:ext>
                </a:extLst>
              </a:tr>
              <a:tr h="3692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Time to Value</a:t>
                      </a:r>
                      <a:endParaRPr lang="en-US" sz="1050" b="0" i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Moderate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a-DK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Expedited BI/EDW modernization</a:t>
                      </a:r>
                      <a:endParaRPr lang="da-DK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Moderate to High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Snowflake quickest ROI for reporting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extLst>
                  <a:ext uri="{0D108BD9-81ED-4DB2-BD59-A6C34878D82A}">
                    <a16:rowId xmlns:a16="http://schemas.microsoft.com/office/drawing/2014/main" val="3027274862"/>
                  </a:ext>
                </a:extLst>
              </a:tr>
              <a:tr h="36925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Revenue Impact</a:t>
                      </a:r>
                      <a:endParaRPr lang="en-US" sz="1050" b="0" i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Indirect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Indirect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Direct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Databricks tied to revenue cases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extLst>
                  <a:ext uri="{0D108BD9-81ED-4DB2-BD59-A6C34878D82A}">
                    <a16:rowId xmlns:a16="http://schemas.microsoft.com/office/drawing/2014/main" val="369735086"/>
                  </a:ext>
                </a:extLst>
              </a:tr>
              <a:tr h="36424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Vendor Lock-in Risk</a:t>
                      </a:r>
                      <a:endParaRPr lang="en-US" sz="1050" b="0" i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Hyperscaler dependency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Platform dependency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Platform dependency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Reduce risk through Portfolio diversification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extLst>
                  <a:ext uri="{0D108BD9-81ED-4DB2-BD59-A6C34878D82A}">
                    <a16:rowId xmlns:a16="http://schemas.microsoft.com/office/drawing/2014/main" val="3134992265"/>
                  </a:ext>
                </a:extLst>
              </a:tr>
              <a:tr h="41978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Operational Overhead</a:t>
                      </a:r>
                      <a:endParaRPr lang="en-US" sz="1050" b="0" i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Higher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Lower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Moderate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Evaluate based on lower long-term costs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/>
                </a:tc>
                <a:extLst>
                  <a:ext uri="{0D108BD9-81ED-4DB2-BD59-A6C34878D82A}">
                    <a16:rowId xmlns:a16="http://schemas.microsoft.com/office/drawing/2014/main" val="1009435150"/>
                  </a:ext>
                </a:extLst>
              </a:tr>
              <a:tr h="41978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buNone/>
                      </a:pPr>
                      <a:r>
                        <a:rPr lang="en-US" sz="1050" b="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Industry Alignment</a:t>
                      </a:r>
                      <a:endParaRPr lang="en-US" sz="105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/>
                        <a:t>Public Sector, Healthcare, Energy &amp; Utilities (regulatory, integration-heavy, hybrid cloud environments)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/>
                        <a:t>Financial Services, Retail, CPG, Insurance (governed analytics, standardized BI at scale)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/>
                        <a:t>High-Tech, Digital Native, Media, Manufacturing (AI-driven differentiation, advanced analytics, real-time use cases)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50"/>
                        <a:t>Align platform selection to regulatory intensity, data complexity, and growth ambition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/>
                </a:tc>
                <a:extLst>
                  <a:ext uri="{0D108BD9-81ED-4DB2-BD59-A6C34878D82A}">
                    <a16:rowId xmlns:a16="http://schemas.microsoft.com/office/drawing/2014/main" val="1835759661"/>
                  </a:ext>
                </a:extLst>
              </a:tr>
            </a:tbl>
          </a:graphicData>
        </a:graphic>
      </p:graphicFrame>
      <p:sp>
        <p:nvSpPr>
          <p:cNvPr id="5" name="Title 6">
            <a:extLst>
              <a:ext uri="{FF2B5EF4-FFF2-40B4-BE49-F238E27FC236}">
                <a16:creationId xmlns:a16="http://schemas.microsoft.com/office/drawing/2014/main" id="{98DBC5B2-0068-C693-C139-00F461BAE258}"/>
              </a:ext>
            </a:extLst>
          </p:cNvPr>
          <p:cNvSpPr txBox="1">
            <a:spLocks/>
          </p:cNvSpPr>
          <p:nvPr/>
        </p:nvSpPr>
        <p:spPr>
          <a:xfrm>
            <a:off x="677125" y="454291"/>
            <a:ext cx="10256253" cy="435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Graphik" panose="020B0503030202060203" pitchFamily="34" charset="0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j-ea"/>
                <a:cs typeface="Arial Bold" pitchFamily="34" charset="-120"/>
              </a:rPr>
              <a:t>The platform decision between Cloud Native Services, Snowflake, and Databricks should be aligned to client’s strategic priority — cost stability, governance, or AI-driven growth.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06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8AEF1-0DEB-CA59-FAF1-320B98B4F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3">
            <a:extLst>
              <a:ext uri="{FF2B5EF4-FFF2-40B4-BE49-F238E27FC236}">
                <a16:creationId xmlns:a16="http://schemas.microsoft.com/office/drawing/2014/main" id="{FE21C8B6-F27B-8C16-28D5-3F360E28FA1A}"/>
              </a:ext>
            </a:extLst>
          </p:cNvPr>
          <p:cNvSpPr/>
          <p:nvPr/>
        </p:nvSpPr>
        <p:spPr>
          <a:xfrm>
            <a:off x="9098280" y="137160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Lakehouse Data Platform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69D0C7F8-6501-E66C-18D0-AE48C2898CAA}"/>
              </a:ext>
            </a:extLst>
          </p:cNvPr>
          <p:cNvSpPr/>
          <p:nvPr/>
        </p:nvSpPr>
        <p:spPr>
          <a:xfrm>
            <a:off x="256032" y="713232"/>
            <a:ext cx="11430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 modern data platform unifies data from source systems — ingesting, processing, storing and serving trusted data across the organization.</a:t>
            </a:r>
          </a:p>
        </p:txBody>
      </p:sp>
      <p:sp>
        <p:nvSpPr>
          <p:cNvPr id="24" name="Shape 5">
            <a:extLst>
              <a:ext uri="{FF2B5EF4-FFF2-40B4-BE49-F238E27FC236}">
                <a16:creationId xmlns:a16="http://schemas.microsoft.com/office/drawing/2014/main" id="{D8D247D7-6FB3-D8A5-58B1-0CD162A52B5F}"/>
              </a:ext>
            </a:extLst>
          </p:cNvPr>
          <p:cNvSpPr/>
          <p:nvPr/>
        </p:nvSpPr>
        <p:spPr>
          <a:xfrm>
            <a:off x="256031" y="1207008"/>
            <a:ext cx="11465801" cy="5120640"/>
          </a:xfrm>
          <a:prstGeom prst="rect">
            <a:avLst/>
          </a:prstGeom>
          <a:ln w="12700">
            <a:solidFill>
              <a:srgbClr val="9B59B6"/>
            </a:solidFill>
            <a:prstDash val="dash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5" name="Shape 6">
            <a:extLst>
              <a:ext uri="{FF2B5EF4-FFF2-40B4-BE49-F238E27FC236}">
                <a16:creationId xmlns:a16="http://schemas.microsoft.com/office/drawing/2014/main" id="{DB5BDC06-8981-5E58-9DA5-58A58E02C418}"/>
              </a:ext>
            </a:extLst>
          </p:cNvPr>
          <p:cNvSpPr/>
          <p:nvPr/>
        </p:nvSpPr>
        <p:spPr>
          <a:xfrm>
            <a:off x="256031" y="1629156"/>
            <a:ext cx="709733" cy="4236620"/>
          </a:xfrm>
          <a:prstGeom prst="rect">
            <a:avLst/>
          </a:prstGeom>
          <a:solidFill>
            <a:srgbClr val="EDE6F5"/>
          </a:solidFill>
          <a:ln w="6350">
            <a:solidFill>
              <a:srgbClr val="CCBBDD"/>
            </a:solidFill>
            <a:prstDash val="soli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200" normalizeH="0" baseline="0" noProof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-120"/>
              </a:rPr>
              <a:t>DATA SOURCES</a:t>
            </a:r>
          </a:p>
        </p:txBody>
      </p:sp>
      <p:sp>
        <p:nvSpPr>
          <p:cNvPr id="26" name="Shape 8">
            <a:extLst>
              <a:ext uri="{FF2B5EF4-FFF2-40B4-BE49-F238E27FC236}">
                <a16:creationId xmlns:a16="http://schemas.microsoft.com/office/drawing/2014/main" id="{2BEB0B30-8D84-0F40-9FDC-277192A80845}"/>
              </a:ext>
            </a:extLst>
          </p:cNvPr>
          <p:cNvSpPr/>
          <p:nvPr/>
        </p:nvSpPr>
        <p:spPr>
          <a:xfrm>
            <a:off x="274319" y="1243584"/>
            <a:ext cx="4120445" cy="317092"/>
          </a:xfrm>
          <a:prstGeom prst="rect">
            <a:avLst/>
          </a:prstGeom>
          <a:solidFill>
            <a:srgbClr val="EDE6F5"/>
          </a:solidFill>
          <a:ln w="6350">
            <a:solidFill>
              <a:srgbClr val="CCBB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7" name="Text 9">
            <a:extLst>
              <a:ext uri="{FF2B5EF4-FFF2-40B4-BE49-F238E27FC236}">
                <a16:creationId xmlns:a16="http://schemas.microsoft.com/office/drawing/2014/main" id="{E0DB413B-29A9-B006-A78E-D80093BF0AC0}"/>
              </a:ext>
            </a:extLst>
          </p:cNvPr>
          <p:cNvSpPr/>
          <p:nvPr/>
        </p:nvSpPr>
        <p:spPr>
          <a:xfrm>
            <a:off x="274320" y="1243584"/>
            <a:ext cx="3657600" cy="317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200" normalizeH="0" baseline="0" noProof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CAPTURE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8" name="Shape 10">
            <a:extLst>
              <a:ext uri="{FF2B5EF4-FFF2-40B4-BE49-F238E27FC236}">
                <a16:creationId xmlns:a16="http://schemas.microsoft.com/office/drawing/2014/main" id="{C972C16D-0AD3-FEDB-7D0F-1134115E222A}"/>
              </a:ext>
            </a:extLst>
          </p:cNvPr>
          <p:cNvSpPr/>
          <p:nvPr/>
        </p:nvSpPr>
        <p:spPr>
          <a:xfrm>
            <a:off x="4467917" y="1243584"/>
            <a:ext cx="4892040" cy="317092"/>
          </a:xfrm>
          <a:prstGeom prst="rect">
            <a:avLst/>
          </a:prstGeom>
          <a:solidFill>
            <a:srgbClr val="EDE6F5"/>
          </a:solidFill>
          <a:ln w="6350">
            <a:solidFill>
              <a:srgbClr val="CCBB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63F0DE81-F954-7BD1-A0A7-A830C1A19CFE}"/>
              </a:ext>
            </a:extLst>
          </p:cNvPr>
          <p:cNvSpPr/>
          <p:nvPr/>
        </p:nvSpPr>
        <p:spPr>
          <a:xfrm>
            <a:off x="4467917" y="1243584"/>
            <a:ext cx="4892040" cy="317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200" normalizeH="0" baseline="0" noProof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CURATE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0" name="Shape 12">
            <a:extLst>
              <a:ext uri="{FF2B5EF4-FFF2-40B4-BE49-F238E27FC236}">
                <a16:creationId xmlns:a16="http://schemas.microsoft.com/office/drawing/2014/main" id="{07E7AEDC-CB3E-4193-C562-2AFD93AF0CC1}"/>
              </a:ext>
            </a:extLst>
          </p:cNvPr>
          <p:cNvSpPr/>
          <p:nvPr/>
        </p:nvSpPr>
        <p:spPr>
          <a:xfrm>
            <a:off x="9497117" y="1243584"/>
            <a:ext cx="2224716" cy="317092"/>
          </a:xfrm>
          <a:prstGeom prst="rect">
            <a:avLst/>
          </a:prstGeom>
          <a:solidFill>
            <a:srgbClr val="EDE6F5"/>
          </a:solidFill>
          <a:ln w="6350">
            <a:solidFill>
              <a:srgbClr val="CCBB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1" name="Text 13">
            <a:extLst>
              <a:ext uri="{FF2B5EF4-FFF2-40B4-BE49-F238E27FC236}">
                <a16:creationId xmlns:a16="http://schemas.microsoft.com/office/drawing/2014/main" id="{7FCB8881-6248-F69B-EB2C-EDD5DA21A7FB}"/>
              </a:ext>
            </a:extLst>
          </p:cNvPr>
          <p:cNvSpPr/>
          <p:nvPr/>
        </p:nvSpPr>
        <p:spPr>
          <a:xfrm>
            <a:off x="9497117" y="1243584"/>
            <a:ext cx="2224716" cy="317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200" normalizeH="0" baseline="0" noProof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CONSUME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2" name="Shape 14">
            <a:extLst>
              <a:ext uri="{FF2B5EF4-FFF2-40B4-BE49-F238E27FC236}">
                <a16:creationId xmlns:a16="http://schemas.microsoft.com/office/drawing/2014/main" id="{14E934DE-AE75-ACAC-4EC9-4DFBDB824BE1}"/>
              </a:ext>
            </a:extLst>
          </p:cNvPr>
          <p:cNvSpPr/>
          <p:nvPr/>
        </p:nvSpPr>
        <p:spPr>
          <a:xfrm>
            <a:off x="1020629" y="1629156"/>
            <a:ext cx="1572768" cy="4236620"/>
          </a:xfrm>
          <a:prstGeom prst="rect">
            <a:avLst/>
          </a:prstGeom>
          <a:solidFill>
            <a:srgbClr val="7B2D8B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3" name="Text 15">
            <a:extLst>
              <a:ext uri="{FF2B5EF4-FFF2-40B4-BE49-F238E27FC236}">
                <a16:creationId xmlns:a16="http://schemas.microsoft.com/office/drawing/2014/main" id="{8C1F5F6B-58D3-6F61-2343-53272D7A5A48}"/>
              </a:ext>
            </a:extLst>
          </p:cNvPr>
          <p:cNvSpPr/>
          <p:nvPr/>
        </p:nvSpPr>
        <p:spPr>
          <a:xfrm>
            <a:off x="1020629" y="1686968"/>
            <a:ext cx="1572768" cy="48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Ingestion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Pipeline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4" name="Text 16">
            <a:extLst>
              <a:ext uri="{FF2B5EF4-FFF2-40B4-BE49-F238E27FC236}">
                <a16:creationId xmlns:a16="http://schemas.microsoft.com/office/drawing/2014/main" id="{CA3C2EBF-3B50-279D-7E20-530AAA6E72A7}"/>
              </a:ext>
            </a:extLst>
          </p:cNvPr>
          <p:cNvSpPr/>
          <p:nvPr/>
        </p:nvSpPr>
        <p:spPr>
          <a:xfrm>
            <a:off x="1020629" y="2144168"/>
            <a:ext cx="15727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Capture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5" name="Shape 17">
            <a:extLst>
              <a:ext uri="{FF2B5EF4-FFF2-40B4-BE49-F238E27FC236}">
                <a16:creationId xmlns:a16="http://schemas.microsoft.com/office/drawing/2014/main" id="{26FBBD01-336C-4D5F-52CA-CFCB60589735}"/>
              </a:ext>
            </a:extLst>
          </p:cNvPr>
          <p:cNvSpPr/>
          <p:nvPr/>
        </p:nvSpPr>
        <p:spPr>
          <a:xfrm>
            <a:off x="1112069" y="2427632"/>
            <a:ext cx="1389888" cy="0"/>
          </a:xfrm>
          <a:prstGeom prst="line">
            <a:avLst/>
          </a:prstGeom>
          <a:noFill/>
          <a:ln w="635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6" name="Shape 18">
            <a:extLst>
              <a:ext uri="{FF2B5EF4-FFF2-40B4-BE49-F238E27FC236}">
                <a16:creationId xmlns:a16="http://schemas.microsoft.com/office/drawing/2014/main" id="{0BD450F2-DE57-EE7D-12C2-170116085629}"/>
              </a:ext>
            </a:extLst>
          </p:cNvPr>
          <p:cNvSpPr/>
          <p:nvPr/>
        </p:nvSpPr>
        <p:spPr>
          <a:xfrm>
            <a:off x="1075493" y="2537360"/>
            <a:ext cx="14630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7" name="Shape 19">
            <a:extLst>
              <a:ext uri="{FF2B5EF4-FFF2-40B4-BE49-F238E27FC236}">
                <a16:creationId xmlns:a16="http://schemas.microsoft.com/office/drawing/2014/main" id="{DAF2326C-0CF3-CA79-13D8-8580CE510A95}"/>
              </a:ext>
            </a:extLst>
          </p:cNvPr>
          <p:cNvSpPr/>
          <p:nvPr/>
        </p:nvSpPr>
        <p:spPr>
          <a:xfrm>
            <a:off x="1148645" y="2692808"/>
            <a:ext cx="164592" cy="158546"/>
          </a:xfrm>
          <a:prstGeom prst="ellipse">
            <a:avLst/>
          </a:prstGeom>
          <a:solidFill>
            <a:srgbClr val="4285F4"/>
          </a:solidFill>
          <a:ln w="12700">
            <a:solidFill>
              <a:srgbClr val="4285F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8" name="Text 20">
            <a:extLst>
              <a:ext uri="{FF2B5EF4-FFF2-40B4-BE49-F238E27FC236}">
                <a16:creationId xmlns:a16="http://schemas.microsoft.com/office/drawing/2014/main" id="{7A72DC90-4596-7189-DE80-F76BA94C0FA0}"/>
              </a:ext>
            </a:extLst>
          </p:cNvPr>
          <p:cNvSpPr/>
          <p:nvPr/>
        </p:nvSpPr>
        <p:spPr>
          <a:xfrm>
            <a:off x="1349813" y="2583080"/>
            <a:ext cx="11155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GCP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9" name="Text 21">
            <a:extLst>
              <a:ext uri="{FF2B5EF4-FFF2-40B4-BE49-F238E27FC236}">
                <a16:creationId xmlns:a16="http://schemas.microsoft.com/office/drawing/2014/main" id="{086D12E3-0779-6A2D-3F6D-44FDBE62A7A3}"/>
              </a:ext>
            </a:extLst>
          </p:cNvPr>
          <p:cNvSpPr/>
          <p:nvPr/>
        </p:nvSpPr>
        <p:spPr>
          <a:xfrm>
            <a:off x="1349813" y="2793392"/>
            <a:ext cx="11155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Dataflow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0" name="Shape 22">
            <a:extLst>
              <a:ext uri="{FF2B5EF4-FFF2-40B4-BE49-F238E27FC236}">
                <a16:creationId xmlns:a16="http://schemas.microsoft.com/office/drawing/2014/main" id="{B28DE343-ED94-043C-DAE7-7591D8ADAC56}"/>
              </a:ext>
            </a:extLst>
          </p:cNvPr>
          <p:cNvSpPr/>
          <p:nvPr/>
        </p:nvSpPr>
        <p:spPr>
          <a:xfrm>
            <a:off x="1075493" y="3195728"/>
            <a:ext cx="14630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1" name="Shape 23">
            <a:extLst>
              <a:ext uri="{FF2B5EF4-FFF2-40B4-BE49-F238E27FC236}">
                <a16:creationId xmlns:a16="http://schemas.microsoft.com/office/drawing/2014/main" id="{044989F9-8652-5807-E2E5-E1FDEB846098}"/>
              </a:ext>
            </a:extLst>
          </p:cNvPr>
          <p:cNvSpPr/>
          <p:nvPr/>
        </p:nvSpPr>
        <p:spPr>
          <a:xfrm>
            <a:off x="1148645" y="3351176"/>
            <a:ext cx="164592" cy="158546"/>
          </a:xfrm>
          <a:prstGeom prst="ellipse">
            <a:avLst/>
          </a:prstGeom>
          <a:solidFill>
            <a:srgbClr val="0078D4"/>
          </a:solidFill>
          <a:ln w="12700">
            <a:solidFill>
              <a:srgbClr val="0078D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2" name="Text 24">
            <a:extLst>
              <a:ext uri="{FF2B5EF4-FFF2-40B4-BE49-F238E27FC236}">
                <a16:creationId xmlns:a16="http://schemas.microsoft.com/office/drawing/2014/main" id="{5FF34A11-2D4B-D4BE-6CAB-EEC6B83034C3}"/>
              </a:ext>
            </a:extLst>
          </p:cNvPr>
          <p:cNvSpPr/>
          <p:nvPr/>
        </p:nvSpPr>
        <p:spPr>
          <a:xfrm>
            <a:off x="1349813" y="3241448"/>
            <a:ext cx="11155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Azure Fabric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3" name="Text 25">
            <a:extLst>
              <a:ext uri="{FF2B5EF4-FFF2-40B4-BE49-F238E27FC236}">
                <a16:creationId xmlns:a16="http://schemas.microsoft.com/office/drawing/2014/main" id="{6DC5A6C7-789F-5E70-7F0D-CCE2498D6FF9}"/>
              </a:ext>
            </a:extLst>
          </p:cNvPr>
          <p:cNvSpPr/>
          <p:nvPr/>
        </p:nvSpPr>
        <p:spPr>
          <a:xfrm>
            <a:off x="1349813" y="3451760"/>
            <a:ext cx="11155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 Factory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4" name="Shape 26">
            <a:extLst>
              <a:ext uri="{FF2B5EF4-FFF2-40B4-BE49-F238E27FC236}">
                <a16:creationId xmlns:a16="http://schemas.microsoft.com/office/drawing/2014/main" id="{0337CE72-F402-05E1-40BC-B860DF250823}"/>
              </a:ext>
            </a:extLst>
          </p:cNvPr>
          <p:cNvSpPr/>
          <p:nvPr/>
        </p:nvSpPr>
        <p:spPr>
          <a:xfrm>
            <a:off x="1075493" y="3854096"/>
            <a:ext cx="14630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5" name="Shape 27">
            <a:extLst>
              <a:ext uri="{FF2B5EF4-FFF2-40B4-BE49-F238E27FC236}">
                <a16:creationId xmlns:a16="http://schemas.microsoft.com/office/drawing/2014/main" id="{8AB48133-D806-96FB-BE09-8F4F0E677D12}"/>
              </a:ext>
            </a:extLst>
          </p:cNvPr>
          <p:cNvSpPr/>
          <p:nvPr/>
        </p:nvSpPr>
        <p:spPr>
          <a:xfrm>
            <a:off x="1148645" y="4009544"/>
            <a:ext cx="164592" cy="158546"/>
          </a:xfrm>
          <a:prstGeom prst="ellipse">
            <a:avLst/>
          </a:prstGeom>
          <a:solidFill>
            <a:srgbClr val="FF9900"/>
          </a:solidFill>
          <a:ln w="12700">
            <a:solidFill>
              <a:srgbClr val="FF990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6" name="Text 28">
            <a:extLst>
              <a:ext uri="{FF2B5EF4-FFF2-40B4-BE49-F238E27FC236}">
                <a16:creationId xmlns:a16="http://schemas.microsoft.com/office/drawing/2014/main" id="{4681D8CD-72E7-EB37-B89C-C9942C05B4F2}"/>
              </a:ext>
            </a:extLst>
          </p:cNvPr>
          <p:cNvSpPr/>
          <p:nvPr/>
        </p:nvSpPr>
        <p:spPr>
          <a:xfrm>
            <a:off x="1349813" y="3899816"/>
            <a:ext cx="11155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7" name="Text 29">
            <a:extLst>
              <a:ext uri="{FF2B5EF4-FFF2-40B4-BE49-F238E27FC236}">
                <a16:creationId xmlns:a16="http://schemas.microsoft.com/office/drawing/2014/main" id="{D022DFB7-7699-1109-D21F-0376C0B5478D}"/>
              </a:ext>
            </a:extLst>
          </p:cNvPr>
          <p:cNvSpPr/>
          <p:nvPr/>
        </p:nvSpPr>
        <p:spPr>
          <a:xfrm>
            <a:off x="1349813" y="4110128"/>
            <a:ext cx="11155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Glue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8" name="Shape 30">
            <a:extLst>
              <a:ext uri="{FF2B5EF4-FFF2-40B4-BE49-F238E27FC236}">
                <a16:creationId xmlns:a16="http://schemas.microsoft.com/office/drawing/2014/main" id="{3E32BFF9-5121-F239-7002-CC2DD4A2B94B}"/>
              </a:ext>
            </a:extLst>
          </p:cNvPr>
          <p:cNvSpPr/>
          <p:nvPr/>
        </p:nvSpPr>
        <p:spPr>
          <a:xfrm>
            <a:off x="1075493" y="4512464"/>
            <a:ext cx="14630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9" name="Shape 31">
            <a:extLst>
              <a:ext uri="{FF2B5EF4-FFF2-40B4-BE49-F238E27FC236}">
                <a16:creationId xmlns:a16="http://schemas.microsoft.com/office/drawing/2014/main" id="{FAFA006F-D1FE-371A-676A-6AB54DB20042}"/>
              </a:ext>
            </a:extLst>
          </p:cNvPr>
          <p:cNvSpPr/>
          <p:nvPr/>
        </p:nvSpPr>
        <p:spPr>
          <a:xfrm>
            <a:off x="1148645" y="4667912"/>
            <a:ext cx="164592" cy="158546"/>
          </a:xfrm>
          <a:prstGeom prst="ellipse">
            <a:avLst/>
          </a:prstGeom>
          <a:solidFill>
            <a:srgbClr val="FF3621"/>
          </a:solidFill>
          <a:ln w="12700">
            <a:solidFill>
              <a:srgbClr val="FF362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0" name="Text 32">
            <a:extLst>
              <a:ext uri="{FF2B5EF4-FFF2-40B4-BE49-F238E27FC236}">
                <a16:creationId xmlns:a16="http://schemas.microsoft.com/office/drawing/2014/main" id="{ABF7ADD2-0BAE-574F-FB66-75ED5915F9B3}"/>
              </a:ext>
            </a:extLst>
          </p:cNvPr>
          <p:cNvSpPr/>
          <p:nvPr/>
        </p:nvSpPr>
        <p:spPr>
          <a:xfrm>
            <a:off x="1349813" y="4558184"/>
            <a:ext cx="11155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Databricks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1" name="Text 33">
            <a:extLst>
              <a:ext uri="{FF2B5EF4-FFF2-40B4-BE49-F238E27FC236}">
                <a16:creationId xmlns:a16="http://schemas.microsoft.com/office/drawing/2014/main" id="{70771421-A846-9235-2E70-185C04FEE07B}"/>
              </a:ext>
            </a:extLst>
          </p:cNvPr>
          <p:cNvSpPr/>
          <p:nvPr/>
        </p:nvSpPr>
        <p:spPr>
          <a:xfrm>
            <a:off x="1349813" y="4768496"/>
            <a:ext cx="11155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Auto Loader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2" name="Shape 34">
            <a:extLst>
              <a:ext uri="{FF2B5EF4-FFF2-40B4-BE49-F238E27FC236}">
                <a16:creationId xmlns:a16="http://schemas.microsoft.com/office/drawing/2014/main" id="{73C1BD1A-8B0B-5D38-0426-DAEEC3870279}"/>
              </a:ext>
            </a:extLst>
          </p:cNvPr>
          <p:cNvSpPr/>
          <p:nvPr/>
        </p:nvSpPr>
        <p:spPr>
          <a:xfrm>
            <a:off x="1075493" y="5170832"/>
            <a:ext cx="14630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3" name="Shape 35">
            <a:extLst>
              <a:ext uri="{FF2B5EF4-FFF2-40B4-BE49-F238E27FC236}">
                <a16:creationId xmlns:a16="http://schemas.microsoft.com/office/drawing/2014/main" id="{3FD83982-FF14-1543-891C-2293D72BC502}"/>
              </a:ext>
            </a:extLst>
          </p:cNvPr>
          <p:cNvSpPr/>
          <p:nvPr/>
        </p:nvSpPr>
        <p:spPr>
          <a:xfrm>
            <a:off x="1148645" y="5326280"/>
            <a:ext cx="164592" cy="158546"/>
          </a:xfrm>
          <a:prstGeom prst="ellipse">
            <a:avLst/>
          </a:prstGeom>
          <a:solidFill>
            <a:srgbClr val="29B5E8"/>
          </a:solidFill>
          <a:ln w="12700">
            <a:solidFill>
              <a:srgbClr val="29B5E8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4" name="Text 36">
            <a:extLst>
              <a:ext uri="{FF2B5EF4-FFF2-40B4-BE49-F238E27FC236}">
                <a16:creationId xmlns:a16="http://schemas.microsoft.com/office/drawing/2014/main" id="{1EBDAE6B-CAD7-23B1-C9F4-B589AD7DC562}"/>
              </a:ext>
            </a:extLst>
          </p:cNvPr>
          <p:cNvSpPr/>
          <p:nvPr/>
        </p:nvSpPr>
        <p:spPr>
          <a:xfrm>
            <a:off x="1349813" y="5216552"/>
            <a:ext cx="11155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Snowflake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5" name="Text 37">
            <a:extLst>
              <a:ext uri="{FF2B5EF4-FFF2-40B4-BE49-F238E27FC236}">
                <a16:creationId xmlns:a16="http://schemas.microsoft.com/office/drawing/2014/main" id="{8C0D5A1F-3E75-6412-6AC6-D990ECCFAB6F}"/>
              </a:ext>
            </a:extLst>
          </p:cNvPr>
          <p:cNvSpPr/>
          <p:nvPr/>
        </p:nvSpPr>
        <p:spPr>
          <a:xfrm>
            <a:off x="1349813" y="5426864"/>
            <a:ext cx="11155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Snowpipe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6" name="Shape 38">
            <a:extLst>
              <a:ext uri="{FF2B5EF4-FFF2-40B4-BE49-F238E27FC236}">
                <a16:creationId xmlns:a16="http://schemas.microsoft.com/office/drawing/2014/main" id="{124D630C-4F81-DE37-2855-21D1E14C798F}"/>
              </a:ext>
            </a:extLst>
          </p:cNvPr>
          <p:cNvSpPr/>
          <p:nvPr/>
        </p:nvSpPr>
        <p:spPr>
          <a:xfrm>
            <a:off x="2666549" y="1629156"/>
            <a:ext cx="1728216" cy="4236620"/>
          </a:xfrm>
          <a:prstGeom prst="rect">
            <a:avLst/>
          </a:prstGeom>
          <a:solidFill>
            <a:srgbClr val="9B59B6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7" name="Text 39">
            <a:extLst>
              <a:ext uri="{FF2B5EF4-FFF2-40B4-BE49-F238E27FC236}">
                <a16:creationId xmlns:a16="http://schemas.microsoft.com/office/drawing/2014/main" id="{D5005AF2-A039-BC02-D16F-0FCE076A24E7}"/>
              </a:ext>
            </a:extLst>
          </p:cNvPr>
          <p:cNvSpPr/>
          <p:nvPr/>
        </p:nvSpPr>
        <p:spPr>
          <a:xfrm>
            <a:off x="2666549" y="1686968"/>
            <a:ext cx="1728216" cy="48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Raw Data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Storage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8" name="Text 40">
            <a:extLst>
              <a:ext uri="{FF2B5EF4-FFF2-40B4-BE49-F238E27FC236}">
                <a16:creationId xmlns:a16="http://schemas.microsoft.com/office/drawing/2014/main" id="{EA1881BA-D13D-8A1A-00FA-134E020944F7}"/>
              </a:ext>
            </a:extLst>
          </p:cNvPr>
          <p:cNvSpPr/>
          <p:nvPr/>
        </p:nvSpPr>
        <p:spPr>
          <a:xfrm>
            <a:off x="2666549" y="2144168"/>
            <a:ext cx="17282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Store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9" name="Shape 41">
            <a:extLst>
              <a:ext uri="{FF2B5EF4-FFF2-40B4-BE49-F238E27FC236}">
                <a16:creationId xmlns:a16="http://schemas.microsoft.com/office/drawing/2014/main" id="{243EE071-A21F-CAB6-31FA-EFC66839919D}"/>
              </a:ext>
            </a:extLst>
          </p:cNvPr>
          <p:cNvSpPr/>
          <p:nvPr/>
        </p:nvSpPr>
        <p:spPr>
          <a:xfrm>
            <a:off x="2757989" y="2427632"/>
            <a:ext cx="1545336" cy="0"/>
          </a:xfrm>
          <a:prstGeom prst="line">
            <a:avLst/>
          </a:prstGeom>
          <a:noFill/>
          <a:ln w="635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0" name="Shape 42">
            <a:extLst>
              <a:ext uri="{FF2B5EF4-FFF2-40B4-BE49-F238E27FC236}">
                <a16:creationId xmlns:a16="http://schemas.microsoft.com/office/drawing/2014/main" id="{4D9F82C2-EB7B-39E1-023C-9AD5AF69CBC4}"/>
              </a:ext>
            </a:extLst>
          </p:cNvPr>
          <p:cNvSpPr/>
          <p:nvPr/>
        </p:nvSpPr>
        <p:spPr>
          <a:xfrm>
            <a:off x="2721413" y="2537360"/>
            <a:ext cx="1618488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1" name="Shape 43">
            <a:extLst>
              <a:ext uri="{FF2B5EF4-FFF2-40B4-BE49-F238E27FC236}">
                <a16:creationId xmlns:a16="http://schemas.microsoft.com/office/drawing/2014/main" id="{702289EC-7F4F-F27F-E994-ED94A4ACCF94}"/>
              </a:ext>
            </a:extLst>
          </p:cNvPr>
          <p:cNvSpPr/>
          <p:nvPr/>
        </p:nvSpPr>
        <p:spPr>
          <a:xfrm>
            <a:off x="2794565" y="2692808"/>
            <a:ext cx="164592" cy="158546"/>
          </a:xfrm>
          <a:prstGeom prst="ellipse">
            <a:avLst/>
          </a:prstGeom>
          <a:solidFill>
            <a:srgbClr val="4285F4"/>
          </a:solidFill>
          <a:ln w="12700">
            <a:solidFill>
              <a:srgbClr val="4285F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2" name="Text 44">
            <a:extLst>
              <a:ext uri="{FF2B5EF4-FFF2-40B4-BE49-F238E27FC236}">
                <a16:creationId xmlns:a16="http://schemas.microsoft.com/office/drawing/2014/main" id="{A60C2D04-B30B-A961-B288-EB7391B747E2}"/>
              </a:ext>
            </a:extLst>
          </p:cNvPr>
          <p:cNvSpPr/>
          <p:nvPr/>
        </p:nvSpPr>
        <p:spPr>
          <a:xfrm>
            <a:off x="2995733" y="2583080"/>
            <a:ext cx="1271016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GCP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3" name="Text 45">
            <a:extLst>
              <a:ext uri="{FF2B5EF4-FFF2-40B4-BE49-F238E27FC236}">
                <a16:creationId xmlns:a16="http://schemas.microsoft.com/office/drawing/2014/main" id="{DE8FFF11-1C18-F687-0FB6-963DDBE6284E}"/>
              </a:ext>
            </a:extLst>
          </p:cNvPr>
          <p:cNvSpPr/>
          <p:nvPr/>
        </p:nvSpPr>
        <p:spPr>
          <a:xfrm>
            <a:off x="2995733" y="2793392"/>
            <a:ext cx="12710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BigQuery Active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4" name="Shape 46">
            <a:extLst>
              <a:ext uri="{FF2B5EF4-FFF2-40B4-BE49-F238E27FC236}">
                <a16:creationId xmlns:a16="http://schemas.microsoft.com/office/drawing/2014/main" id="{85ABDC8E-3C5F-3893-BCA8-C824F75CE27E}"/>
              </a:ext>
            </a:extLst>
          </p:cNvPr>
          <p:cNvSpPr/>
          <p:nvPr/>
        </p:nvSpPr>
        <p:spPr>
          <a:xfrm>
            <a:off x="2721413" y="3195728"/>
            <a:ext cx="1618488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5" name="Shape 47">
            <a:extLst>
              <a:ext uri="{FF2B5EF4-FFF2-40B4-BE49-F238E27FC236}">
                <a16:creationId xmlns:a16="http://schemas.microsoft.com/office/drawing/2014/main" id="{7EC7C7AB-4E4D-C934-E3E6-86B4355F301E}"/>
              </a:ext>
            </a:extLst>
          </p:cNvPr>
          <p:cNvSpPr/>
          <p:nvPr/>
        </p:nvSpPr>
        <p:spPr>
          <a:xfrm>
            <a:off x="2794565" y="3351176"/>
            <a:ext cx="164592" cy="158546"/>
          </a:xfrm>
          <a:prstGeom prst="ellipse">
            <a:avLst/>
          </a:prstGeom>
          <a:solidFill>
            <a:srgbClr val="0078D4"/>
          </a:solidFill>
          <a:ln w="12700">
            <a:solidFill>
              <a:srgbClr val="0078D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6" name="Text 48">
            <a:extLst>
              <a:ext uri="{FF2B5EF4-FFF2-40B4-BE49-F238E27FC236}">
                <a16:creationId xmlns:a16="http://schemas.microsoft.com/office/drawing/2014/main" id="{2CB04E16-26AE-C657-62A0-80ADE536BD4B}"/>
              </a:ext>
            </a:extLst>
          </p:cNvPr>
          <p:cNvSpPr/>
          <p:nvPr/>
        </p:nvSpPr>
        <p:spPr>
          <a:xfrm>
            <a:off x="2995733" y="3241448"/>
            <a:ext cx="1271016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Azure Fabric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7" name="Text 49">
            <a:extLst>
              <a:ext uri="{FF2B5EF4-FFF2-40B4-BE49-F238E27FC236}">
                <a16:creationId xmlns:a16="http://schemas.microsoft.com/office/drawing/2014/main" id="{DF4C9773-732E-FE4C-604F-2E86C3FEEC95}"/>
              </a:ext>
            </a:extLst>
          </p:cNvPr>
          <p:cNvSpPr/>
          <p:nvPr/>
        </p:nvSpPr>
        <p:spPr>
          <a:xfrm>
            <a:off x="2995733" y="3451760"/>
            <a:ext cx="12710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OneLake (ADLS)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8" name="Shape 50">
            <a:extLst>
              <a:ext uri="{FF2B5EF4-FFF2-40B4-BE49-F238E27FC236}">
                <a16:creationId xmlns:a16="http://schemas.microsoft.com/office/drawing/2014/main" id="{8D13A6DD-3981-95A2-10BA-DAD3CED56ECB}"/>
              </a:ext>
            </a:extLst>
          </p:cNvPr>
          <p:cNvSpPr/>
          <p:nvPr/>
        </p:nvSpPr>
        <p:spPr>
          <a:xfrm>
            <a:off x="2721413" y="3854096"/>
            <a:ext cx="1618488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9" name="Shape 51">
            <a:extLst>
              <a:ext uri="{FF2B5EF4-FFF2-40B4-BE49-F238E27FC236}">
                <a16:creationId xmlns:a16="http://schemas.microsoft.com/office/drawing/2014/main" id="{FA9772BC-716F-A7BD-3D1A-EFC4DA6706AC}"/>
              </a:ext>
            </a:extLst>
          </p:cNvPr>
          <p:cNvSpPr/>
          <p:nvPr/>
        </p:nvSpPr>
        <p:spPr>
          <a:xfrm>
            <a:off x="2794565" y="4009544"/>
            <a:ext cx="164592" cy="158546"/>
          </a:xfrm>
          <a:prstGeom prst="ellipse">
            <a:avLst/>
          </a:prstGeom>
          <a:solidFill>
            <a:srgbClr val="FF9900"/>
          </a:solidFill>
          <a:ln w="12700">
            <a:solidFill>
              <a:srgbClr val="FF990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0" name="Text 52">
            <a:extLst>
              <a:ext uri="{FF2B5EF4-FFF2-40B4-BE49-F238E27FC236}">
                <a16:creationId xmlns:a16="http://schemas.microsoft.com/office/drawing/2014/main" id="{7CDCD12D-FA0F-DE66-52C7-E31581D214BD}"/>
              </a:ext>
            </a:extLst>
          </p:cNvPr>
          <p:cNvSpPr/>
          <p:nvPr/>
        </p:nvSpPr>
        <p:spPr>
          <a:xfrm>
            <a:off x="2995733" y="3899816"/>
            <a:ext cx="1271016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1" name="Text 53">
            <a:extLst>
              <a:ext uri="{FF2B5EF4-FFF2-40B4-BE49-F238E27FC236}">
                <a16:creationId xmlns:a16="http://schemas.microsoft.com/office/drawing/2014/main" id="{5A8C8AE9-6560-F821-1A78-4E31C4DC6BBC}"/>
              </a:ext>
            </a:extLst>
          </p:cNvPr>
          <p:cNvSpPr/>
          <p:nvPr/>
        </p:nvSpPr>
        <p:spPr>
          <a:xfrm>
            <a:off x="2995733" y="4110128"/>
            <a:ext cx="12710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S3 Tiered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2" name="Shape 54">
            <a:extLst>
              <a:ext uri="{FF2B5EF4-FFF2-40B4-BE49-F238E27FC236}">
                <a16:creationId xmlns:a16="http://schemas.microsoft.com/office/drawing/2014/main" id="{FD7AAC6E-9F48-9226-E033-87A48247397F}"/>
              </a:ext>
            </a:extLst>
          </p:cNvPr>
          <p:cNvSpPr/>
          <p:nvPr/>
        </p:nvSpPr>
        <p:spPr>
          <a:xfrm>
            <a:off x="2721413" y="4512464"/>
            <a:ext cx="1618488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3" name="Shape 55">
            <a:extLst>
              <a:ext uri="{FF2B5EF4-FFF2-40B4-BE49-F238E27FC236}">
                <a16:creationId xmlns:a16="http://schemas.microsoft.com/office/drawing/2014/main" id="{483DE4D4-E0FA-D024-51B4-EAC44F9C2D5C}"/>
              </a:ext>
            </a:extLst>
          </p:cNvPr>
          <p:cNvSpPr/>
          <p:nvPr/>
        </p:nvSpPr>
        <p:spPr>
          <a:xfrm>
            <a:off x="2794565" y="4667912"/>
            <a:ext cx="164592" cy="158546"/>
          </a:xfrm>
          <a:prstGeom prst="ellipse">
            <a:avLst/>
          </a:prstGeom>
          <a:solidFill>
            <a:srgbClr val="FF3621"/>
          </a:solidFill>
          <a:ln w="12700">
            <a:solidFill>
              <a:srgbClr val="FF362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4" name="Text 56">
            <a:extLst>
              <a:ext uri="{FF2B5EF4-FFF2-40B4-BE49-F238E27FC236}">
                <a16:creationId xmlns:a16="http://schemas.microsoft.com/office/drawing/2014/main" id="{8771B457-D699-4021-6296-2F10E01C521F}"/>
              </a:ext>
            </a:extLst>
          </p:cNvPr>
          <p:cNvSpPr/>
          <p:nvPr/>
        </p:nvSpPr>
        <p:spPr>
          <a:xfrm>
            <a:off x="2995733" y="4558184"/>
            <a:ext cx="1271016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Databricks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5" name="Text 57">
            <a:extLst>
              <a:ext uri="{FF2B5EF4-FFF2-40B4-BE49-F238E27FC236}">
                <a16:creationId xmlns:a16="http://schemas.microsoft.com/office/drawing/2014/main" id="{A11F15C4-B1CF-93C7-7B66-87E1B74CA6BA}"/>
              </a:ext>
            </a:extLst>
          </p:cNvPr>
          <p:cNvSpPr/>
          <p:nvPr/>
        </p:nvSpPr>
        <p:spPr>
          <a:xfrm>
            <a:off x="2995733" y="4768496"/>
            <a:ext cx="12710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S3 + Delta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6" name="Shape 58">
            <a:extLst>
              <a:ext uri="{FF2B5EF4-FFF2-40B4-BE49-F238E27FC236}">
                <a16:creationId xmlns:a16="http://schemas.microsoft.com/office/drawing/2014/main" id="{B1F0B7AD-FFFB-E6B5-3D30-44830C78E984}"/>
              </a:ext>
            </a:extLst>
          </p:cNvPr>
          <p:cNvSpPr/>
          <p:nvPr/>
        </p:nvSpPr>
        <p:spPr>
          <a:xfrm>
            <a:off x="2721413" y="5170832"/>
            <a:ext cx="1618488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7" name="Shape 59">
            <a:extLst>
              <a:ext uri="{FF2B5EF4-FFF2-40B4-BE49-F238E27FC236}">
                <a16:creationId xmlns:a16="http://schemas.microsoft.com/office/drawing/2014/main" id="{5EE66FEA-667E-4588-4B1E-7CDF0DC41069}"/>
              </a:ext>
            </a:extLst>
          </p:cNvPr>
          <p:cNvSpPr/>
          <p:nvPr/>
        </p:nvSpPr>
        <p:spPr>
          <a:xfrm>
            <a:off x="2794565" y="5326280"/>
            <a:ext cx="164592" cy="158546"/>
          </a:xfrm>
          <a:prstGeom prst="ellipse">
            <a:avLst/>
          </a:prstGeom>
          <a:solidFill>
            <a:srgbClr val="29B5E8"/>
          </a:solidFill>
          <a:ln w="12700">
            <a:solidFill>
              <a:srgbClr val="29B5E8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8" name="Text 60">
            <a:extLst>
              <a:ext uri="{FF2B5EF4-FFF2-40B4-BE49-F238E27FC236}">
                <a16:creationId xmlns:a16="http://schemas.microsoft.com/office/drawing/2014/main" id="{D20B1683-A358-4B1A-47FD-E86F1C707E74}"/>
              </a:ext>
            </a:extLst>
          </p:cNvPr>
          <p:cNvSpPr/>
          <p:nvPr/>
        </p:nvSpPr>
        <p:spPr>
          <a:xfrm>
            <a:off x="2995733" y="5216552"/>
            <a:ext cx="1271016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Snowflake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9" name="Text 61">
            <a:extLst>
              <a:ext uri="{FF2B5EF4-FFF2-40B4-BE49-F238E27FC236}">
                <a16:creationId xmlns:a16="http://schemas.microsoft.com/office/drawing/2014/main" id="{459ED04A-ADE6-09F9-3DA7-55D7777E8EDE}"/>
              </a:ext>
            </a:extLst>
          </p:cNvPr>
          <p:cNvSpPr/>
          <p:nvPr/>
        </p:nvSpPr>
        <p:spPr>
          <a:xfrm>
            <a:off x="2995733" y="5426864"/>
            <a:ext cx="12710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Snowflake + AWS S3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0" name="Shape 62">
            <a:extLst>
              <a:ext uri="{FF2B5EF4-FFF2-40B4-BE49-F238E27FC236}">
                <a16:creationId xmlns:a16="http://schemas.microsoft.com/office/drawing/2014/main" id="{DDEF4604-F18E-F004-604E-09AE148D936E}"/>
              </a:ext>
            </a:extLst>
          </p:cNvPr>
          <p:cNvSpPr/>
          <p:nvPr/>
        </p:nvSpPr>
        <p:spPr>
          <a:xfrm>
            <a:off x="4467917" y="1629156"/>
            <a:ext cx="2377440" cy="4236620"/>
          </a:xfrm>
          <a:prstGeom prst="rect">
            <a:avLst/>
          </a:prstGeom>
          <a:solidFill>
            <a:srgbClr val="7B2D8B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1" name="Text 63">
            <a:extLst>
              <a:ext uri="{FF2B5EF4-FFF2-40B4-BE49-F238E27FC236}">
                <a16:creationId xmlns:a16="http://schemas.microsoft.com/office/drawing/2014/main" id="{FA0F0DF8-87C5-E7E3-8478-1B740284E460}"/>
              </a:ext>
            </a:extLst>
          </p:cNvPr>
          <p:cNvSpPr/>
          <p:nvPr/>
        </p:nvSpPr>
        <p:spPr>
          <a:xfrm>
            <a:off x="4467917" y="1686968"/>
            <a:ext cx="2377440" cy="48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ETL Pipeline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2" name="Text 64">
            <a:extLst>
              <a:ext uri="{FF2B5EF4-FFF2-40B4-BE49-F238E27FC236}">
                <a16:creationId xmlns:a16="http://schemas.microsoft.com/office/drawing/2014/main" id="{0EDE6481-BB07-48AD-D699-9F34481DBDD4}"/>
              </a:ext>
            </a:extLst>
          </p:cNvPr>
          <p:cNvSpPr/>
          <p:nvPr/>
        </p:nvSpPr>
        <p:spPr>
          <a:xfrm>
            <a:off x="4467917" y="2144168"/>
            <a:ext cx="23774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3" name="Shape 65">
            <a:extLst>
              <a:ext uri="{FF2B5EF4-FFF2-40B4-BE49-F238E27FC236}">
                <a16:creationId xmlns:a16="http://schemas.microsoft.com/office/drawing/2014/main" id="{073804CB-CCA3-2FE2-B74D-6323076FCC72}"/>
              </a:ext>
            </a:extLst>
          </p:cNvPr>
          <p:cNvSpPr/>
          <p:nvPr/>
        </p:nvSpPr>
        <p:spPr>
          <a:xfrm>
            <a:off x="4559357" y="2427632"/>
            <a:ext cx="2194560" cy="0"/>
          </a:xfrm>
          <a:prstGeom prst="line">
            <a:avLst/>
          </a:prstGeom>
          <a:noFill/>
          <a:ln w="635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4" name="Shape 66">
            <a:extLst>
              <a:ext uri="{FF2B5EF4-FFF2-40B4-BE49-F238E27FC236}">
                <a16:creationId xmlns:a16="http://schemas.microsoft.com/office/drawing/2014/main" id="{B5229252-2040-7A12-F5D1-05A9670CDE72}"/>
              </a:ext>
            </a:extLst>
          </p:cNvPr>
          <p:cNvSpPr/>
          <p:nvPr/>
        </p:nvSpPr>
        <p:spPr>
          <a:xfrm>
            <a:off x="4522781" y="2537360"/>
            <a:ext cx="2267712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5" name="Shape 67">
            <a:extLst>
              <a:ext uri="{FF2B5EF4-FFF2-40B4-BE49-F238E27FC236}">
                <a16:creationId xmlns:a16="http://schemas.microsoft.com/office/drawing/2014/main" id="{96DC6174-158F-3FED-71A5-4C3D44F42278}"/>
              </a:ext>
            </a:extLst>
          </p:cNvPr>
          <p:cNvSpPr/>
          <p:nvPr/>
        </p:nvSpPr>
        <p:spPr>
          <a:xfrm>
            <a:off x="4595933" y="2692808"/>
            <a:ext cx="164592" cy="158546"/>
          </a:xfrm>
          <a:prstGeom prst="ellipse">
            <a:avLst/>
          </a:prstGeom>
          <a:solidFill>
            <a:srgbClr val="4285F4"/>
          </a:solidFill>
          <a:ln w="12700">
            <a:solidFill>
              <a:srgbClr val="4285F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6" name="Text 68">
            <a:extLst>
              <a:ext uri="{FF2B5EF4-FFF2-40B4-BE49-F238E27FC236}">
                <a16:creationId xmlns:a16="http://schemas.microsoft.com/office/drawing/2014/main" id="{004F62C1-D8C3-2973-DA94-BE3AA04206CE}"/>
              </a:ext>
            </a:extLst>
          </p:cNvPr>
          <p:cNvSpPr/>
          <p:nvPr/>
        </p:nvSpPr>
        <p:spPr>
          <a:xfrm>
            <a:off x="4797101" y="2583080"/>
            <a:ext cx="1920240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GCP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7" name="Text 69">
            <a:extLst>
              <a:ext uri="{FF2B5EF4-FFF2-40B4-BE49-F238E27FC236}">
                <a16:creationId xmlns:a16="http://schemas.microsoft.com/office/drawing/2014/main" id="{F950BFCE-A26B-8194-3FCE-CA98821587BE}"/>
              </a:ext>
            </a:extLst>
          </p:cNvPr>
          <p:cNvSpPr/>
          <p:nvPr/>
        </p:nvSpPr>
        <p:spPr>
          <a:xfrm>
            <a:off x="4797101" y="2793392"/>
            <a:ext cx="19202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Dataflow + BQ Spark + Composer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8" name="Shape 70">
            <a:extLst>
              <a:ext uri="{FF2B5EF4-FFF2-40B4-BE49-F238E27FC236}">
                <a16:creationId xmlns:a16="http://schemas.microsoft.com/office/drawing/2014/main" id="{E5DF0D97-409D-78E3-EFEE-E7CB1E044A81}"/>
              </a:ext>
            </a:extLst>
          </p:cNvPr>
          <p:cNvSpPr/>
          <p:nvPr/>
        </p:nvSpPr>
        <p:spPr>
          <a:xfrm>
            <a:off x="4522781" y="3195728"/>
            <a:ext cx="2267712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9" name="Shape 71">
            <a:extLst>
              <a:ext uri="{FF2B5EF4-FFF2-40B4-BE49-F238E27FC236}">
                <a16:creationId xmlns:a16="http://schemas.microsoft.com/office/drawing/2014/main" id="{852BB107-EDD1-0B70-FA88-B4C5966645A9}"/>
              </a:ext>
            </a:extLst>
          </p:cNvPr>
          <p:cNvSpPr/>
          <p:nvPr/>
        </p:nvSpPr>
        <p:spPr>
          <a:xfrm>
            <a:off x="4595933" y="3351176"/>
            <a:ext cx="164592" cy="158546"/>
          </a:xfrm>
          <a:prstGeom prst="ellipse">
            <a:avLst/>
          </a:prstGeom>
          <a:solidFill>
            <a:srgbClr val="0078D4"/>
          </a:solidFill>
          <a:ln w="12700">
            <a:solidFill>
              <a:srgbClr val="0078D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0" name="Text 72">
            <a:extLst>
              <a:ext uri="{FF2B5EF4-FFF2-40B4-BE49-F238E27FC236}">
                <a16:creationId xmlns:a16="http://schemas.microsoft.com/office/drawing/2014/main" id="{B331E622-08D2-44E5-96F3-B7FFD0D2C400}"/>
              </a:ext>
            </a:extLst>
          </p:cNvPr>
          <p:cNvSpPr/>
          <p:nvPr/>
        </p:nvSpPr>
        <p:spPr>
          <a:xfrm>
            <a:off x="4797101" y="3241448"/>
            <a:ext cx="1920240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Azure Fabric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1" name="Text 73">
            <a:extLst>
              <a:ext uri="{FF2B5EF4-FFF2-40B4-BE49-F238E27FC236}">
                <a16:creationId xmlns:a16="http://schemas.microsoft.com/office/drawing/2014/main" id="{E2591D4E-7C53-2BCA-DE0C-13F442FCD8C3}"/>
              </a:ext>
            </a:extLst>
          </p:cNvPr>
          <p:cNvSpPr/>
          <p:nvPr/>
        </p:nvSpPr>
        <p:spPr>
          <a:xfrm>
            <a:off x="4797101" y="3451760"/>
            <a:ext cx="19202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 Factory + Spark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2" name="Shape 74">
            <a:extLst>
              <a:ext uri="{FF2B5EF4-FFF2-40B4-BE49-F238E27FC236}">
                <a16:creationId xmlns:a16="http://schemas.microsoft.com/office/drawing/2014/main" id="{D39AD0BE-1C69-C67B-F4D9-220831773675}"/>
              </a:ext>
            </a:extLst>
          </p:cNvPr>
          <p:cNvSpPr/>
          <p:nvPr/>
        </p:nvSpPr>
        <p:spPr>
          <a:xfrm>
            <a:off x="4522781" y="3854096"/>
            <a:ext cx="2267712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3" name="Shape 75">
            <a:extLst>
              <a:ext uri="{FF2B5EF4-FFF2-40B4-BE49-F238E27FC236}">
                <a16:creationId xmlns:a16="http://schemas.microsoft.com/office/drawing/2014/main" id="{9289539B-8808-BB3B-8A4A-3219B9993828}"/>
              </a:ext>
            </a:extLst>
          </p:cNvPr>
          <p:cNvSpPr/>
          <p:nvPr/>
        </p:nvSpPr>
        <p:spPr>
          <a:xfrm>
            <a:off x="4595933" y="4009544"/>
            <a:ext cx="164592" cy="158546"/>
          </a:xfrm>
          <a:prstGeom prst="ellipse">
            <a:avLst/>
          </a:prstGeom>
          <a:solidFill>
            <a:srgbClr val="FF9900"/>
          </a:solidFill>
          <a:ln w="12700">
            <a:solidFill>
              <a:srgbClr val="FF990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4" name="Text 76">
            <a:extLst>
              <a:ext uri="{FF2B5EF4-FFF2-40B4-BE49-F238E27FC236}">
                <a16:creationId xmlns:a16="http://schemas.microsoft.com/office/drawing/2014/main" id="{805A05AE-A8E5-8168-D6AA-229DC5BC0228}"/>
              </a:ext>
            </a:extLst>
          </p:cNvPr>
          <p:cNvSpPr/>
          <p:nvPr/>
        </p:nvSpPr>
        <p:spPr>
          <a:xfrm>
            <a:off x="4797101" y="3899816"/>
            <a:ext cx="1920240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5" name="Text 77">
            <a:extLst>
              <a:ext uri="{FF2B5EF4-FFF2-40B4-BE49-F238E27FC236}">
                <a16:creationId xmlns:a16="http://schemas.microsoft.com/office/drawing/2014/main" id="{A1FA8D6A-EF37-63D4-217B-C7C4480556DB}"/>
              </a:ext>
            </a:extLst>
          </p:cNvPr>
          <p:cNvSpPr/>
          <p:nvPr/>
        </p:nvSpPr>
        <p:spPr>
          <a:xfrm>
            <a:off x="4797101" y="4110128"/>
            <a:ext cx="19202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Glue + EMR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6" name="Shape 78">
            <a:extLst>
              <a:ext uri="{FF2B5EF4-FFF2-40B4-BE49-F238E27FC236}">
                <a16:creationId xmlns:a16="http://schemas.microsoft.com/office/drawing/2014/main" id="{D3950820-7277-8104-01E2-B2F9E8F07A0A}"/>
              </a:ext>
            </a:extLst>
          </p:cNvPr>
          <p:cNvSpPr/>
          <p:nvPr/>
        </p:nvSpPr>
        <p:spPr>
          <a:xfrm>
            <a:off x="4522781" y="4512464"/>
            <a:ext cx="2267712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7" name="Shape 79">
            <a:extLst>
              <a:ext uri="{FF2B5EF4-FFF2-40B4-BE49-F238E27FC236}">
                <a16:creationId xmlns:a16="http://schemas.microsoft.com/office/drawing/2014/main" id="{7A7C6882-04CA-71B0-EF42-BAC12BD10266}"/>
              </a:ext>
            </a:extLst>
          </p:cNvPr>
          <p:cNvSpPr/>
          <p:nvPr/>
        </p:nvSpPr>
        <p:spPr>
          <a:xfrm>
            <a:off x="4595933" y="4667912"/>
            <a:ext cx="164592" cy="158546"/>
          </a:xfrm>
          <a:prstGeom prst="ellipse">
            <a:avLst/>
          </a:prstGeom>
          <a:solidFill>
            <a:srgbClr val="FF3621"/>
          </a:solidFill>
          <a:ln w="12700">
            <a:solidFill>
              <a:srgbClr val="FF362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8" name="Text 80">
            <a:extLst>
              <a:ext uri="{FF2B5EF4-FFF2-40B4-BE49-F238E27FC236}">
                <a16:creationId xmlns:a16="http://schemas.microsoft.com/office/drawing/2014/main" id="{442F8681-D757-3960-B00D-CF0384460E53}"/>
              </a:ext>
            </a:extLst>
          </p:cNvPr>
          <p:cNvSpPr/>
          <p:nvPr/>
        </p:nvSpPr>
        <p:spPr>
          <a:xfrm>
            <a:off x="4797101" y="4558184"/>
            <a:ext cx="1920240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Databricks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9" name="Text 81">
            <a:extLst>
              <a:ext uri="{FF2B5EF4-FFF2-40B4-BE49-F238E27FC236}">
                <a16:creationId xmlns:a16="http://schemas.microsoft.com/office/drawing/2014/main" id="{D5C81ABA-9DF9-A32E-E148-708D1C12B53F}"/>
              </a:ext>
            </a:extLst>
          </p:cNvPr>
          <p:cNvSpPr/>
          <p:nvPr/>
        </p:nvSpPr>
        <p:spPr>
          <a:xfrm>
            <a:off x="4797101" y="4768496"/>
            <a:ext cx="19202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Databricks Jobs + Spark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0" name="Shape 82">
            <a:extLst>
              <a:ext uri="{FF2B5EF4-FFF2-40B4-BE49-F238E27FC236}">
                <a16:creationId xmlns:a16="http://schemas.microsoft.com/office/drawing/2014/main" id="{CD39A872-AA16-F80A-3D22-E0E25C78B58A}"/>
              </a:ext>
            </a:extLst>
          </p:cNvPr>
          <p:cNvSpPr/>
          <p:nvPr/>
        </p:nvSpPr>
        <p:spPr>
          <a:xfrm>
            <a:off x="4522781" y="5170832"/>
            <a:ext cx="2267712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1" name="Shape 83">
            <a:extLst>
              <a:ext uri="{FF2B5EF4-FFF2-40B4-BE49-F238E27FC236}">
                <a16:creationId xmlns:a16="http://schemas.microsoft.com/office/drawing/2014/main" id="{DACE2BAC-2861-0E93-BBC2-21CF21AC0459}"/>
              </a:ext>
            </a:extLst>
          </p:cNvPr>
          <p:cNvSpPr/>
          <p:nvPr/>
        </p:nvSpPr>
        <p:spPr>
          <a:xfrm>
            <a:off x="4595933" y="5326280"/>
            <a:ext cx="164592" cy="158546"/>
          </a:xfrm>
          <a:prstGeom prst="ellipse">
            <a:avLst/>
          </a:prstGeom>
          <a:solidFill>
            <a:srgbClr val="29B5E8"/>
          </a:solidFill>
          <a:ln w="12700">
            <a:solidFill>
              <a:srgbClr val="29B5E8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2" name="Text 84">
            <a:extLst>
              <a:ext uri="{FF2B5EF4-FFF2-40B4-BE49-F238E27FC236}">
                <a16:creationId xmlns:a16="http://schemas.microsoft.com/office/drawing/2014/main" id="{68141A0D-93FB-E367-2193-66930419B51F}"/>
              </a:ext>
            </a:extLst>
          </p:cNvPr>
          <p:cNvSpPr/>
          <p:nvPr/>
        </p:nvSpPr>
        <p:spPr>
          <a:xfrm>
            <a:off x="4797101" y="5216552"/>
            <a:ext cx="1920240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Snowflake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3" name="Text 85">
            <a:extLst>
              <a:ext uri="{FF2B5EF4-FFF2-40B4-BE49-F238E27FC236}">
                <a16:creationId xmlns:a16="http://schemas.microsoft.com/office/drawing/2014/main" id="{3043D849-1CA7-AB8A-9166-9B020E2EAA8B}"/>
              </a:ext>
            </a:extLst>
          </p:cNvPr>
          <p:cNvSpPr/>
          <p:nvPr/>
        </p:nvSpPr>
        <p:spPr>
          <a:xfrm>
            <a:off x="4797101" y="5426864"/>
            <a:ext cx="19202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Snowpipe + Snowpark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4" name="Shape 86">
            <a:extLst>
              <a:ext uri="{FF2B5EF4-FFF2-40B4-BE49-F238E27FC236}">
                <a16:creationId xmlns:a16="http://schemas.microsoft.com/office/drawing/2014/main" id="{96C40F54-42DC-5D84-C7D6-2A0B8137FE18}"/>
              </a:ext>
            </a:extLst>
          </p:cNvPr>
          <p:cNvSpPr/>
          <p:nvPr/>
        </p:nvSpPr>
        <p:spPr>
          <a:xfrm>
            <a:off x="6918509" y="1629156"/>
            <a:ext cx="2487168" cy="4236620"/>
          </a:xfrm>
          <a:prstGeom prst="rect">
            <a:avLst/>
          </a:prstGeom>
          <a:solidFill>
            <a:srgbClr val="9B59B6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5" name="Text 87">
            <a:extLst>
              <a:ext uri="{FF2B5EF4-FFF2-40B4-BE49-F238E27FC236}">
                <a16:creationId xmlns:a16="http://schemas.microsoft.com/office/drawing/2014/main" id="{AE8CA90A-B2E5-E0D2-167F-0422615C39F9}"/>
              </a:ext>
            </a:extLst>
          </p:cNvPr>
          <p:cNvSpPr/>
          <p:nvPr/>
        </p:nvSpPr>
        <p:spPr>
          <a:xfrm>
            <a:off x="6918509" y="1686968"/>
            <a:ext cx="2487168" cy="48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 Warehouse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6" name="Text 88">
            <a:extLst>
              <a:ext uri="{FF2B5EF4-FFF2-40B4-BE49-F238E27FC236}">
                <a16:creationId xmlns:a16="http://schemas.microsoft.com/office/drawing/2014/main" id="{224B08EE-88E9-BA6D-9950-55D6F9ED3532}"/>
              </a:ext>
            </a:extLst>
          </p:cNvPr>
          <p:cNvSpPr/>
          <p:nvPr/>
        </p:nvSpPr>
        <p:spPr>
          <a:xfrm>
            <a:off x="6918509" y="2144168"/>
            <a:ext cx="24871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Analytics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7" name="Shape 89">
            <a:extLst>
              <a:ext uri="{FF2B5EF4-FFF2-40B4-BE49-F238E27FC236}">
                <a16:creationId xmlns:a16="http://schemas.microsoft.com/office/drawing/2014/main" id="{74E00B6D-A9D9-18F0-9051-577A239E0CFA}"/>
              </a:ext>
            </a:extLst>
          </p:cNvPr>
          <p:cNvSpPr/>
          <p:nvPr/>
        </p:nvSpPr>
        <p:spPr>
          <a:xfrm>
            <a:off x="7009949" y="2427632"/>
            <a:ext cx="2304288" cy="0"/>
          </a:xfrm>
          <a:prstGeom prst="line">
            <a:avLst/>
          </a:prstGeom>
          <a:noFill/>
          <a:ln w="635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8" name="Shape 90">
            <a:extLst>
              <a:ext uri="{FF2B5EF4-FFF2-40B4-BE49-F238E27FC236}">
                <a16:creationId xmlns:a16="http://schemas.microsoft.com/office/drawing/2014/main" id="{A0C70461-2A86-EB45-4DF2-4E21C0B4B0A8}"/>
              </a:ext>
            </a:extLst>
          </p:cNvPr>
          <p:cNvSpPr/>
          <p:nvPr/>
        </p:nvSpPr>
        <p:spPr>
          <a:xfrm>
            <a:off x="6973373" y="2537360"/>
            <a:ext cx="23774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9" name="Shape 91">
            <a:extLst>
              <a:ext uri="{FF2B5EF4-FFF2-40B4-BE49-F238E27FC236}">
                <a16:creationId xmlns:a16="http://schemas.microsoft.com/office/drawing/2014/main" id="{AFA17CCF-8E0C-1C25-F6EF-FDC323A895D3}"/>
              </a:ext>
            </a:extLst>
          </p:cNvPr>
          <p:cNvSpPr/>
          <p:nvPr/>
        </p:nvSpPr>
        <p:spPr>
          <a:xfrm>
            <a:off x="7046525" y="2692808"/>
            <a:ext cx="164592" cy="158546"/>
          </a:xfrm>
          <a:prstGeom prst="ellipse">
            <a:avLst/>
          </a:prstGeom>
          <a:solidFill>
            <a:srgbClr val="4285F4"/>
          </a:solidFill>
          <a:ln w="12700">
            <a:solidFill>
              <a:srgbClr val="4285F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0" name="Text 92">
            <a:extLst>
              <a:ext uri="{FF2B5EF4-FFF2-40B4-BE49-F238E27FC236}">
                <a16:creationId xmlns:a16="http://schemas.microsoft.com/office/drawing/2014/main" id="{7577FE58-2355-4BBE-AC2D-D2400F8CC10E}"/>
              </a:ext>
            </a:extLst>
          </p:cNvPr>
          <p:cNvSpPr/>
          <p:nvPr/>
        </p:nvSpPr>
        <p:spPr>
          <a:xfrm>
            <a:off x="7247693" y="2583080"/>
            <a:ext cx="20299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GCP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1" name="Text 93">
            <a:extLst>
              <a:ext uri="{FF2B5EF4-FFF2-40B4-BE49-F238E27FC236}">
                <a16:creationId xmlns:a16="http://schemas.microsoft.com/office/drawing/2014/main" id="{B3CE1B79-C36B-8E28-9C80-AFF0EA6095D4}"/>
              </a:ext>
            </a:extLst>
          </p:cNvPr>
          <p:cNvSpPr/>
          <p:nvPr/>
        </p:nvSpPr>
        <p:spPr>
          <a:xfrm>
            <a:off x="7247693" y="2793392"/>
            <a:ext cx="20299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BigQuery</a:t>
            </a: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Enterprise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2" name="Shape 94">
            <a:extLst>
              <a:ext uri="{FF2B5EF4-FFF2-40B4-BE49-F238E27FC236}">
                <a16:creationId xmlns:a16="http://schemas.microsoft.com/office/drawing/2014/main" id="{32EF454D-A678-1E50-B93A-5C8B4D647293}"/>
              </a:ext>
            </a:extLst>
          </p:cNvPr>
          <p:cNvSpPr/>
          <p:nvPr/>
        </p:nvSpPr>
        <p:spPr>
          <a:xfrm>
            <a:off x="6973373" y="3195728"/>
            <a:ext cx="23774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3" name="Shape 95">
            <a:extLst>
              <a:ext uri="{FF2B5EF4-FFF2-40B4-BE49-F238E27FC236}">
                <a16:creationId xmlns:a16="http://schemas.microsoft.com/office/drawing/2014/main" id="{44D3D7DA-6CC5-88B3-3C55-106A4A56F9AA}"/>
              </a:ext>
            </a:extLst>
          </p:cNvPr>
          <p:cNvSpPr/>
          <p:nvPr/>
        </p:nvSpPr>
        <p:spPr>
          <a:xfrm>
            <a:off x="7046525" y="3351176"/>
            <a:ext cx="164592" cy="158546"/>
          </a:xfrm>
          <a:prstGeom prst="ellipse">
            <a:avLst/>
          </a:prstGeom>
          <a:solidFill>
            <a:srgbClr val="0078D4"/>
          </a:solidFill>
          <a:ln w="12700">
            <a:solidFill>
              <a:srgbClr val="0078D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4" name="Text 96">
            <a:extLst>
              <a:ext uri="{FF2B5EF4-FFF2-40B4-BE49-F238E27FC236}">
                <a16:creationId xmlns:a16="http://schemas.microsoft.com/office/drawing/2014/main" id="{A478EF9E-3B8D-F8EB-8C63-BC2D9EFD3407}"/>
              </a:ext>
            </a:extLst>
          </p:cNvPr>
          <p:cNvSpPr/>
          <p:nvPr/>
        </p:nvSpPr>
        <p:spPr>
          <a:xfrm>
            <a:off x="7247693" y="3241448"/>
            <a:ext cx="20299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Azure Fabric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5" name="Text 97">
            <a:extLst>
              <a:ext uri="{FF2B5EF4-FFF2-40B4-BE49-F238E27FC236}">
                <a16:creationId xmlns:a16="http://schemas.microsoft.com/office/drawing/2014/main" id="{5E3D93D3-F74C-3DC7-3703-6871C99CE13B}"/>
              </a:ext>
            </a:extLst>
          </p:cNvPr>
          <p:cNvSpPr/>
          <p:nvPr/>
        </p:nvSpPr>
        <p:spPr>
          <a:xfrm>
            <a:off x="7247693" y="3451760"/>
            <a:ext cx="20299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Synapse DW + Power BI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6" name="Shape 98">
            <a:extLst>
              <a:ext uri="{FF2B5EF4-FFF2-40B4-BE49-F238E27FC236}">
                <a16:creationId xmlns:a16="http://schemas.microsoft.com/office/drawing/2014/main" id="{31BA661B-24FF-CAE7-CC4A-8EC6FE1123E4}"/>
              </a:ext>
            </a:extLst>
          </p:cNvPr>
          <p:cNvSpPr/>
          <p:nvPr/>
        </p:nvSpPr>
        <p:spPr>
          <a:xfrm>
            <a:off x="6973373" y="3854096"/>
            <a:ext cx="23774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7" name="Shape 99">
            <a:extLst>
              <a:ext uri="{FF2B5EF4-FFF2-40B4-BE49-F238E27FC236}">
                <a16:creationId xmlns:a16="http://schemas.microsoft.com/office/drawing/2014/main" id="{99EC0119-675D-B13E-A150-ACE78418BC63}"/>
              </a:ext>
            </a:extLst>
          </p:cNvPr>
          <p:cNvSpPr/>
          <p:nvPr/>
        </p:nvSpPr>
        <p:spPr>
          <a:xfrm>
            <a:off x="7046525" y="4009544"/>
            <a:ext cx="164592" cy="158546"/>
          </a:xfrm>
          <a:prstGeom prst="ellipse">
            <a:avLst/>
          </a:prstGeom>
          <a:solidFill>
            <a:srgbClr val="FF9900"/>
          </a:solidFill>
          <a:ln w="12700">
            <a:solidFill>
              <a:srgbClr val="FF990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8" name="Text 100">
            <a:extLst>
              <a:ext uri="{FF2B5EF4-FFF2-40B4-BE49-F238E27FC236}">
                <a16:creationId xmlns:a16="http://schemas.microsoft.com/office/drawing/2014/main" id="{D0DB0C20-FD3E-EE66-D710-7D6AB1F25F20}"/>
              </a:ext>
            </a:extLst>
          </p:cNvPr>
          <p:cNvSpPr/>
          <p:nvPr/>
        </p:nvSpPr>
        <p:spPr>
          <a:xfrm>
            <a:off x="7247693" y="3899816"/>
            <a:ext cx="20299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9" name="Text 101">
            <a:extLst>
              <a:ext uri="{FF2B5EF4-FFF2-40B4-BE49-F238E27FC236}">
                <a16:creationId xmlns:a16="http://schemas.microsoft.com/office/drawing/2014/main" id="{C5019F41-3F11-ADE9-3412-33AE88D202F6}"/>
              </a:ext>
            </a:extLst>
          </p:cNvPr>
          <p:cNvSpPr/>
          <p:nvPr/>
        </p:nvSpPr>
        <p:spPr>
          <a:xfrm>
            <a:off x="7247693" y="4110128"/>
            <a:ext cx="20299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Redshift Serverless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0" name="Shape 102">
            <a:extLst>
              <a:ext uri="{FF2B5EF4-FFF2-40B4-BE49-F238E27FC236}">
                <a16:creationId xmlns:a16="http://schemas.microsoft.com/office/drawing/2014/main" id="{9877B7E5-138D-79A4-FC60-D0A43E6E3207}"/>
              </a:ext>
            </a:extLst>
          </p:cNvPr>
          <p:cNvSpPr/>
          <p:nvPr/>
        </p:nvSpPr>
        <p:spPr>
          <a:xfrm>
            <a:off x="6973373" y="4512464"/>
            <a:ext cx="23774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1" name="Shape 103">
            <a:extLst>
              <a:ext uri="{FF2B5EF4-FFF2-40B4-BE49-F238E27FC236}">
                <a16:creationId xmlns:a16="http://schemas.microsoft.com/office/drawing/2014/main" id="{BC7B7859-1385-F362-CE28-B418F76D6D7F}"/>
              </a:ext>
            </a:extLst>
          </p:cNvPr>
          <p:cNvSpPr/>
          <p:nvPr/>
        </p:nvSpPr>
        <p:spPr>
          <a:xfrm>
            <a:off x="7046525" y="4667912"/>
            <a:ext cx="164592" cy="158546"/>
          </a:xfrm>
          <a:prstGeom prst="ellipse">
            <a:avLst/>
          </a:prstGeom>
          <a:solidFill>
            <a:srgbClr val="FF3621"/>
          </a:solidFill>
          <a:ln w="12700">
            <a:solidFill>
              <a:srgbClr val="FF362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2" name="Text 104">
            <a:extLst>
              <a:ext uri="{FF2B5EF4-FFF2-40B4-BE49-F238E27FC236}">
                <a16:creationId xmlns:a16="http://schemas.microsoft.com/office/drawing/2014/main" id="{55B6EA3F-FAE9-357A-91AE-1EEBB22F0AE5}"/>
              </a:ext>
            </a:extLst>
          </p:cNvPr>
          <p:cNvSpPr/>
          <p:nvPr/>
        </p:nvSpPr>
        <p:spPr>
          <a:xfrm>
            <a:off x="7247693" y="4558184"/>
            <a:ext cx="20299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Databricks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3" name="Text 105">
            <a:extLst>
              <a:ext uri="{FF2B5EF4-FFF2-40B4-BE49-F238E27FC236}">
                <a16:creationId xmlns:a16="http://schemas.microsoft.com/office/drawing/2014/main" id="{DC529B9D-B624-3DCD-EC64-156B98F7E8DC}"/>
              </a:ext>
            </a:extLst>
          </p:cNvPr>
          <p:cNvSpPr/>
          <p:nvPr/>
        </p:nvSpPr>
        <p:spPr>
          <a:xfrm>
            <a:off x="7247693" y="4768496"/>
            <a:ext cx="20299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All-Purpose Clusters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4" name="Shape 106">
            <a:extLst>
              <a:ext uri="{FF2B5EF4-FFF2-40B4-BE49-F238E27FC236}">
                <a16:creationId xmlns:a16="http://schemas.microsoft.com/office/drawing/2014/main" id="{8159919D-ECB8-E2CA-534C-B56EE7886101}"/>
              </a:ext>
            </a:extLst>
          </p:cNvPr>
          <p:cNvSpPr/>
          <p:nvPr/>
        </p:nvSpPr>
        <p:spPr>
          <a:xfrm>
            <a:off x="6973373" y="5170832"/>
            <a:ext cx="23774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5" name="Shape 107">
            <a:extLst>
              <a:ext uri="{FF2B5EF4-FFF2-40B4-BE49-F238E27FC236}">
                <a16:creationId xmlns:a16="http://schemas.microsoft.com/office/drawing/2014/main" id="{BD520C3A-62AD-8323-0012-306F2C8AA665}"/>
              </a:ext>
            </a:extLst>
          </p:cNvPr>
          <p:cNvSpPr/>
          <p:nvPr/>
        </p:nvSpPr>
        <p:spPr>
          <a:xfrm>
            <a:off x="7046525" y="5326280"/>
            <a:ext cx="164592" cy="158546"/>
          </a:xfrm>
          <a:prstGeom prst="ellipse">
            <a:avLst/>
          </a:prstGeom>
          <a:solidFill>
            <a:srgbClr val="29B5E8"/>
          </a:solidFill>
          <a:ln w="12700">
            <a:solidFill>
              <a:srgbClr val="29B5E8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6" name="Text 108">
            <a:extLst>
              <a:ext uri="{FF2B5EF4-FFF2-40B4-BE49-F238E27FC236}">
                <a16:creationId xmlns:a16="http://schemas.microsoft.com/office/drawing/2014/main" id="{2A4008E2-8136-D83C-48CE-AAD7D672C198}"/>
              </a:ext>
            </a:extLst>
          </p:cNvPr>
          <p:cNvSpPr/>
          <p:nvPr/>
        </p:nvSpPr>
        <p:spPr>
          <a:xfrm>
            <a:off x="7247693" y="5216552"/>
            <a:ext cx="20299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Snowflake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7" name="Text 109">
            <a:extLst>
              <a:ext uri="{FF2B5EF4-FFF2-40B4-BE49-F238E27FC236}">
                <a16:creationId xmlns:a16="http://schemas.microsoft.com/office/drawing/2014/main" id="{B253252F-BBDA-D725-DD5C-2B3AF08892F9}"/>
              </a:ext>
            </a:extLst>
          </p:cNvPr>
          <p:cNvSpPr/>
          <p:nvPr/>
        </p:nvSpPr>
        <p:spPr>
          <a:xfrm>
            <a:off x="7247693" y="5426864"/>
            <a:ext cx="20299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Virtual Warehouses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8" name="Shape 110">
            <a:extLst>
              <a:ext uri="{FF2B5EF4-FFF2-40B4-BE49-F238E27FC236}">
                <a16:creationId xmlns:a16="http://schemas.microsoft.com/office/drawing/2014/main" id="{EC601621-D48C-82CB-7AA4-6424508DB2C3}"/>
              </a:ext>
            </a:extLst>
          </p:cNvPr>
          <p:cNvSpPr/>
          <p:nvPr/>
        </p:nvSpPr>
        <p:spPr>
          <a:xfrm>
            <a:off x="9497117" y="1629155"/>
            <a:ext cx="2224716" cy="1222199"/>
          </a:xfrm>
          <a:prstGeom prst="rect">
            <a:avLst/>
          </a:prstGeom>
          <a:solidFill>
            <a:srgbClr val="7B2D8B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9" name="Text 111">
            <a:extLst>
              <a:ext uri="{FF2B5EF4-FFF2-40B4-BE49-F238E27FC236}">
                <a16:creationId xmlns:a16="http://schemas.microsoft.com/office/drawing/2014/main" id="{475D2446-8964-09DC-BC05-DE2A8CF920CE}"/>
              </a:ext>
            </a:extLst>
          </p:cNvPr>
          <p:cNvSpPr/>
          <p:nvPr/>
        </p:nvSpPr>
        <p:spPr>
          <a:xfrm>
            <a:off x="9497117" y="1932105"/>
            <a:ext cx="2224716" cy="317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BI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0" name="Text 112">
            <a:extLst>
              <a:ext uri="{FF2B5EF4-FFF2-40B4-BE49-F238E27FC236}">
                <a16:creationId xmlns:a16="http://schemas.microsoft.com/office/drawing/2014/main" id="{BB1CE671-60CC-6F16-8108-1221AAA94383}"/>
              </a:ext>
            </a:extLst>
          </p:cNvPr>
          <p:cNvSpPr/>
          <p:nvPr/>
        </p:nvSpPr>
        <p:spPr>
          <a:xfrm>
            <a:off x="9497117" y="2189854"/>
            <a:ext cx="2224716" cy="3082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Dashboards &amp; Reporting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1" name="Shape 113">
            <a:extLst>
              <a:ext uri="{FF2B5EF4-FFF2-40B4-BE49-F238E27FC236}">
                <a16:creationId xmlns:a16="http://schemas.microsoft.com/office/drawing/2014/main" id="{B6AA9268-8AF0-4BFE-3A79-E774A9A60EAE}"/>
              </a:ext>
            </a:extLst>
          </p:cNvPr>
          <p:cNvSpPr/>
          <p:nvPr/>
        </p:nvSpPr>
        <p:spPr>
          <a:xfrm>
            <a:off x="9497116" y="3022403"/>
            <a:ext cx="2224716" cy="1312146"/>
          </a:xfrm>
          <a:prstGeom prst="rect">
            <a:avLst/>
          </a:prstGeom>
          <a:solidFill>
            <a:srgbClr val="9B59B6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2" name="Text 114">
            <a:extLst>
              <a:ext uri="{FF2B5EF4-FFF2-40B4-BE49-F238E27FC236}">
                <a16:creationId xmlns:a16="http://schemas.microsoft.com/office/drawing/2014/main" id="{B3404C56-627E-1D80-5E47-D46EE4C900C8}"/>
              </a:ext>
            </a:extLst>
          </p:cNvPr>
          <p:cNvSpPr/>
          <p:nvPr/>
        </p:nvSpPr>
        <p:spPr>
          <a:xfrm>
            <a:off x="9497117" y="3393975"/>
            <a:ext cx="2224716" cy="440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APIs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3" name="Text 115">
            <a:extLst>
              <a:ext uri="{FF2B5EF4-FFF2-40B4-BE49-F238E27FC236}">
                <a16:creationId xmlns:a16="http://schemas.microsoft.com/office/drawing/2014/main" id="{AE497ABD-DD23-0C91-3FFD-22B8CAA347AB}"/>
              </a:ext>
            </a:extLst>
          </p:cNvPr>
          <p:cNvSpPr/>
          <p:nvPr/>
        </p:nvSpPr>
        <p:spPr>
          <a:xfrm>
            <a:off x="9497117" y="3805455"/>
            <a:ext cx="2224716" cy="3082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 Access &amp; Integration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4" name="Shape 116">
            <a:extLst>
              <a:ext uri="{FF2B5EF4-FFF2-40B4-BE49-F238E27FC236}">
                <a16:creationId xmlns:a16="http://schemas.microsoft.com/office/drawing/2014/main" id="{9E6FBB3D-B833-2387-C731-274109B5EAE1}"/>
              </a:ext>
            </a:extLst>
          </p:cNvPr>
          <p:cNvSpPr/>
          <p:nvPr/>
        </p:nvSpPr>
        <p:spPr>
          <a:xfrm>
            <a:off x="9470587" y="4512464"/>
            <a:ext cx="2224716" cy="1303105"/>
          </a:xfrm>
          <a:prstGeom prst="rect">
            <a:avLst/>
          </a:prstGeom>
          <a:solidFill>
            <a:srgbClr val="7B2D8B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5" name="Text 117">
            <a:extLst>
              <a:ext uri="{FF2B5EF4-FFF2-40B4-BE49-F238E27FC236}">
                <a16:creationId xmlns:a16="http://schemas.microsoft.com/office/drawing/2014/main" id="{EA633029-AFF2-2669-C377-C26D7EF728C8}"/>
              </a:ext>
            </a:extLst>
          </p:cNvPr>
          <p:cNvSpPr/>
          <p:nvPr/>
        </p:nvSpPr>
        <p:spPr>
          <a:xfrm>
            <a:off x="9497117" y="4646304"/>
            <a:ext cx="2224716" cy="440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Feature Store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6" name="Text 118">
            <a:extLst>
              <a:ext uri="{FF2B5EF4-FFF2-40B4-BE49-F238E27FC236}">
                <a16:creationId xmlns:a16="http://schemas.microsoft.com/office/drawing/2014/main" id="{89B25EBC-143B-A448-50EE-6EA37650AA8C}"/>
              </a:ext>
            </a:extLst>
          </p:cNvPr>
          <p:cNvSpPr/>
          <p:nvPr/>
        </p:nvSpPr>
        <p:spPr>
          <a:xfrm>
            <a:off x="9497117" y="5057784"/>
            <a:ext cx="2224716" cy="3082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ML Feature Management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7" name="Text 119">
            <a:extLst>
              <a:ext uri="{FF2B5EF4-FFF2-40B4-BE49-F238E27FC236}">
                <a16:creationId xmlns:a16="http://schemas.microsoft.com/office/drawing/2014/main" id="{D748C939-4131-7B27-E47D-445B91F488F6}"/>
              </a:ext>
            </a:extLst>
          </p:cNvPr>
          <p:cNvSpPr/>
          <p:nvPr/>
        </p:nvSpPr>
        <p:spPr>
          <a:xfrm>
            <a:off x="9497117" y="5441832"/>
            <a:ext cx="2224716" cy="2466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1" u="none" strike="noStrike" kern="1200" cap="none" spc="0" normalizeH="0" baseline="0" noProof="0">
                <a:ln>
                  <a:noFill/>
                </a:ln>
                <a:solidFill>
                  <a:srgbClr val="D9A9F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Platform agnostic — fed by all platforms</a:t>
            </a: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8" name="Shape 120">
            <a:extLst>
              <a:ext uri="{FF2B5EF4-FFF2-40B4-BE49-F238E27FC236}">
                <a16:creationId xmlns:a16="http://schemas.microsoft.com/office/drawing/2014/main" id="{0576AE6F-A302-4639-3BF1-57485862159F}"/>
              </a:ext>
            </a:extLst>
          </p:cNvPr>
          <p:cNvSpPr/>
          <p:nvPr/>
        </p:nvSpPr>
        <p:spPr>
          <a:xfrm>
            <a:off x="256032" y="5919865"/>
            <a:ext cx="11631168" cy="384048"/>
          </a:xfrm>
          <a:prstGeom prst="rect">
            <a:avLst/>
          </a:prstGeom>
          <a:solidFill>
            <a:srgbClr val="5A1F6B"/>
          </a:solidFill>
          <a:ln w="12700">
            <a:solidFill>
              <a:srgbClr val="5A1F6B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9" name="Text 121">
            <a:extLst>
              <a:ext uri="{FF2B5EF4-FFF2-40B4-BE49-F238E27FC236}">
                <a16:creationId xmlns:a16="http://schemas.microsoft.com/office/drawing/2014/main" id="{05FA0846-85EA-E29D-568F-570C53CD7C83}"/>
              </a:ext>
            </a:extLst>
          </p:cNvPr>
          <p:cNvSpPr/>
          <p:nvPr/>
        </p:nvSpPr>
        <p:spPr>
          <a:xfrm>
            <a:off x="256032" y="5919865"/>
            <a:ext cx="1163116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&amp; Management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0" name="Shape 122">
            <a:extLst>
              <a:ext uri="{FF2B5EF4-FFF2-40B4-BE49-F238E27FC236}">
                <a16:creationId xmlns:a16="http://schemas.microsoft.com/office/drawing/2014/main" id="{6DC9F196-5222-D483-A98E-F4275D700BDC}"/>
              </a:ext>
            </a:extLst>
          </p:cNvPr>
          <p:cNvSpPr/>
          <p:nvPr/>
        </p:nvSpPr>
        <p:spPr>
          <a:xfrm>
            <a:off x="0" y="6377065"/>
            <a:ext cx="11721832" cy="292608"/>
          </a:xfrm>
          <a:prstGeom prst="rect">
            <a:avLst/>
          </a:prstGeom>
          <a:solidFill>
            <a:srgbClr val="F8F4FA"/>
          </a:solidFill>
          <a:ln w="12700">
            <a:solidFill>
              <a:srgbClr val="DDD0EE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1" name="Text 123">
            <a:extLst>
              <a:ext uri="{FF2B5EF4-FFF2-40B4-BE49-F238E27FC236}">
                <a16:creationId xmlns:a16="http://schemas.microsoft.com/office/drawing/2014/main" id="{EE11413F-9EE8-6ABD-DD65-28D81A11ED49}"/>
              </a:ext>
            </a:extLst>
          </p:cNvPr>
          <p:cNvSpPr/>
          <p:nvPr/>
        </p:nvSpPr>
        <p:spPr>
          <a:xfrm>
            <a:off x="320040" y="6377065"/>
            <a:ext cx="1005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1200" cap="none" spc="0" normalizeH="0" baseline="0" noProof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Platform Key: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2" name="Shape 124">
            <a:extLst>
              <a:ext uri="{FF2B5EF4-FFF2-40B4-BE49-F238E27FC236}">
                <a16:creationId xmlns:a16="http://schemas.microsoft.com/office/drawing/2014/main" id="{B0184C24-5447-36AC-D020-BE4162A71F67}"/>
              </a:ext>
            </a:extLst>
          </p:cNvPr>
          <p:cNvSpPr/>
          <p:nvPr/>
        </p:nvSpPr>
        <p:spPr>
          <a:xfrm>
            <a:off x="1463040" y="6441073"/>
            <a:ext cx="146304" cy="146304"/>
          </a:xfrm>
          <a:prstGeom prst="ellipse">
            <a:avLst/>
          </a:prstGeom>
          <a:solidFill>
            <a:srgbClr val="4285F4"/>
          </a:solidFill>
          <a:ln w="12700">
            <a:solidFill>
              <a:srgbClr val="4285F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3" name="Text 125">
            <a:extLst>
              <a:ext uri="{FF2B5EF4-FFF2-40B4-BE49-F238E27FC236}">
                <a16:creationId xmlns:a16="http://schemas.microsoft.com/office/drawing/2014/main" id="{15067863-C4FB-9B28-6CBC-E7C0A41D48B0}"/>
              </a:ext>
            </a:extLst>
          </p:cNvPr>
          <p:cNvSpPr/>
          <p:nvPr/>
        </p:nvSpPr>
        <p:spPr>
          <a:xfrm>
            <a:off x="1664208" y="6377065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GCP Native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4" name="Shape 126">
            <a:extLst>
              <a:ext uri="{FF2B5EF4-FFF2-40B4-BE49-F238E27FC236}">
                <a16:creationId xmlns:a16="http://schemas.microsoft.com/office/drawing/2014/main" id="{CF0C3010-F3FB-9044-BC88-07064B2BAEDE}"/>
              </a:ext>
            </a:extLst>
          </p:cNvPr>
          <p:cNvSpPr/>
          <p:nvPr/>
        </p:nvSpPr>
        <p:spPr>
          <a:xfrm>
            <a:off x="3566160" y="6441073"/>
            <a:ext cx="146304" cy="146304"/>
          </a:xfrm>
          <a:prstGeom prst="ellipse">
            <a:avLst/>
          </a:prstGeom>
          <a:solidFill>
            <a:srgbClr val="0078D4"/>
          </a:solidFill>
          <a:ln w="12700">
            <a:solidFill>
              <a:srgbClr val="0078D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5" name="Text 127">
            <a:extLst>
              <a:ext uri="{FF2B5EF4-FFF2-40B4-BE49-F238E27FC236}">
                <a16:creationId xmlns:a16="http://schemas.microsoft.com/office/drawing/2014/main" id="{5015F4C0-40F3-52D5-88E3-A9CCAFECB6B2}"/>
              </a:ext>
            </a:extLst>
          </p:cNvPr>
          <p:cNvSpPr/>
          <p:nvPr/>
        </p:nvSpPr>
        <p:spPr>
          <a:xfrm>
            <a:off x="3767328" y="6377065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Azure Native (Fabric)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6" name="Shape 128">
            <a:extLst>
              <a:ext uri="{FF2B5EF4-FFF2-40B4-BE49-F238E27FC236}">
                <a16:creationId xmlns:a16="http://schemas.microsoft.com/office/drawing/2014/main" id="{932E1343-9F79-BE25-CA2E-5A0B2CCE689B}"/>
              </a:ext>
            </a:extLst>
          </p:cNvPr>
          <p:cNvSpPr/>
          <p:nvPr/>
        </p:nvSpPr>
        <p:spPr>
          <a:xfrm>
            <a:off x="5669280" y="6441073"/>
            <a:ext cx="146304" cy="146304"/>
          </a:xfrm>
          <a:prstGeom prst="ellipse">
            <a:avLst/>
          </a:prstGeom>
          <a:solidFill>
            <a:srgbClr val="FF9900"/>
          </a:solidFill>
          <a:ln w="12700">
            <a:solidFill>
              <a:srgbClr val="FF990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7" name="Text 129">
            <a:extLst>
              <a:ext uri="{FF2B5EF4-FFF2-40B4-BE49-F238E27FC236}">
                <a16:creationId xmlns:a16="http://schemas.microsoft.com/office/drawing/2014/main" id="{9FB276E4-DFB6-84BE-9167-F42320EA56E8}"/>
              </a:ext>
            </a:extLst>
          </p:cNvPr>
          <p:cNvSpPr/>
          <p:nvPr/>
        </p:nvSpPr>
        <p:spPr>
          <a:xfrm>
            <a:off x="5870448" y="6377065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Native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8" name="Shape 130">
            <a:extLst>
              <a:ext uri="{FF2B5EF4-FFF2-40B4-BE49-F238E27FC236}">
                <a16:creationId xmlns:a16="http://schemas.microsoft.com/office/drawing/2014/main" id="{6AEC8A7B-A71A-C5E5-79BD-E41B73A2667C}"/>
              </a:ext>
            </a:extLst>
          </p:cNvPr>
          <p:cNvSpPr/>
          <p:nvPr/>
        </p:nvSpPr>
        <p:spPr>
          <a:xfrm>
            <a:off x="7772400" y="6441073"/>
            <a:ext cx="146304" cy="146304"/>
          </a:xfrm>
          <a:prstGeom prst="ellipse">
            <a:avLst/>
          </a:prstGeom>
          <a:solidFill>
            <a:srgbClr val="FF3621"/>
          </a:solidFill>
          <a:ln w="12700">
            <a:solidFill>
              <a:srgbClr val="FF362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9" name="Text 131">
            <a:extLst>
              <a:ext uri="{FF2B5EF4-FFF2-40B4-BE49-F238E27FC236}">
                <a16:creationId xmlns:a16="http://schemas.microsoft.com/office/drawing/2014/main" id="{917D5B57-B566-8D4C-2FFD-BC1F39E67494}"/>
              </a:ext>
            </a:extLst>
          </p:cNvPr>
          <p:cNvSpPr/>
          <p:nvPr/>
        </p:nvSpPr>
        <p:spPr>
          <a:xfrm>
            <a:off x="7973568" y="6377065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Databricks on AWS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50" name="Shape 132">
            <a:extLst>
              <a:ext uri="{FF2B5EF4-FFF2-40B4-BE49-F238E27FC236}">
                <a16:creationId xmlns:a16="http://schemas.microsoft.com/office/drawing/2014/main" id="{7FCBD59B-B849-319C-1E32-FABFFEB4A9C5}"/>
              </a:ext>
            </a:extLst>
          </p:cNvPr>
          <p:cNvSpPr/>
          <p:nvPr/>
        </p:nvSpPr>
        <p:spPr>
          <a:xfrm>
            <a:off x="9865792" y="6400800"/>
            <a:ext cx="146304" cy="146304"/>
          </a:xfrm>
          <a:prstGeom prst="ellipse">
            <a:avLst/>
          </a:prstGeom>
          <a:solidFill>
            <a:srgbClr val="29B5E8"/>
          </a:solidFill>
          <a:ln w="12700">
            <a:solidFill>
              <a:srgbClr val="29B5E8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51" name="Text 133">
            <a:extLst>
              <a:ext uri="{FF2B5EF4-FFF2-40B4-BE49-F238E27FC236}">
                <a16:creationId xmlns:a16="http://schemas.microsoft.com/office/drawing/2014/main" id="{296C7BE0-62EC-C02C-78A2-3AE1F5A78231}"/>
              </a:ext>
            </a:extLst>
          </p:cNvPr>
          <p:cNvSpPr/>
          <p:nvPr/>
        </p:nvSpPr>
        <p:spPr>
          <a:xfrm>
            <a:off x="10076688" y="6377065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Snowflake on AWS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52" name="Text 134">
            <a:extLst>
              <a:ext uri="{FF2B5EF4-FFF2-40B4-BE49-F238E27FC236}">
                <a16:creationId xmlns:a16="http://schemas.microsoft.com/office/drawing/2014/main" id="{5B70308B-1970-0025-6192-3423C6410A25}"/>
              </a:ext>
            </a:extLst>
          </p:cNvPr>
          <p:cNvSpPr/>
          <p:nvPr/>
        </p:nvSpPr>
        <p:spPr>
          <a:xfrm>
            <a:off x="6717341" y="6620256"/>
            <a:ext cx="5212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Copyright © 2026 Accenture. All rights reserved.</a:t>
            </a: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53" name="Text 135">
            <a:extLst>
              <a:ext uri="{FF2B5EF4-FFF2-40B4-BE49-F238E27FC236}">
                <a16:creationId xmlns:a16="http://schemas.microsoft.com/office/drawing/2014/main" id="{7DE47FCF-0144-FE78-7BB8-4F3A12645845}"/>
              </a:ext>
            </a:extLst>
          </p:cNvPr>
          <p:cNvSpPr/>
          <p:nvPr/>
        </p:nvSpPr>
        <p:spPr>
          <a:xfrm>
            <a:off x="11795760" y="6413641"/>
            <a:ext cx="274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55" name="Title 1">
            <a:extLst>
              <a:ext uri="{FF2B5EF4-FFF2-40B4-BE49-F238E27FC236}">
                <a16:creationId xmlns:a16="http://schemas.microsoft.com/office/drawing/2014/main" id="{6BFEC5F2-00A6-1FEE-9C76-4986D190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78" y="251587"/>
            <a:ext cx="11422842" cy="831850"/>
          </a:xfrm>
        </p:spPr>
        <p:txBody>
          <a:bodyPr/>
          <a:lstStyle/>
          <a:p>
            <a:r>
              <a:rPr lang="en-US" sz="2800" b="0" spc="0" dirty="0">
                <a:latin typeface="Graphik Medium" panose="020B0503030202060203" pitchFamily="34" charset="77"/>
              </a:rPr>
              <a:t>Data Modernization </a:t>
            </a:r>
            <a:r>
              <a:rPr lang="en-US" sz="2800" spc="0" dirty="0">
                <a:solidFill>
                  <a:schemeClr val="accent1"/>
                </a:solidFill>
              </a:rPr>
              <a:t>Basic Platform Components </a:t>
            </a:r>
            <a:r>
              <a:rPr lang="en-US" sz="2800" spc="0">
                <a:solidFill>
                  <a:schemeClr val="accent1"/>
                </a:solidFill>
              </a:rPr>
              <a:t>by </a:t>
            </a:r>
            <a:endParaRPr 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EFFBB68-5006-B1C9-70BC-C9B99555A9A3}"/>
              </a:ext>
            </a:extLst>
          </p:cNvPr>
          <p:cNvSpPr txBox="1"/>
          <p:nvPr/>
        </p:nvSpPr>
        <p:spPr>
          <a:xfrm>
            <a:off x="12402766" y="579768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C8F7C23-8FF1-3C21-546B-09E74E276232}"/>
              </a:ext>
            </a:extLst>
          </p:cNvPr>
          <p:cNvSpPr txBox="1"/>
          <p:nvPr/>
        </p:nvSpPr>
        <p:spPr>
          <a:xfrm>
            <a:off x="11984477" y="340468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68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BEAF5-A4C2-008D-F5C9-7B7EE29DB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3886FB6-EA04-4216-4D4C-737CEEFEF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09090"/>
              </p:ext>
            </p:extLst>
          </p:nvPr>
        </p:nvGraphicFramePr>
        <p:xfrm>
          <a:off x="249457" y="922209"/>
          <a:ext cx="11430709" cy="518967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50672">
                  <a:extLst>
                    <a:ext uri="{9D8B030D-6E8A-4147-A177-3AD203B41FA5}">
                      <a16:colId xmlns:a16="http://schemas.microsoft.com/office/drawing/2014/main" val="287537089"/>
                    </a:ext>
                  </a:extLst>
                </a:gridCol>
                <a:gridCol w="1782768">
                  <a:extLst>
                    <a:ext uri="{9D8B030D-6E8A-4147-A177-3AD203B41FA5}">
                      <a16:colId xmlns:a16="http://schemas.microsoft.com/office/drawing/2014/main" val="671729909"/>
                    </a:ext>
                  </a:extLst>
                </a:gridCol>
                <a:gridCol w="1730975">
                  <a:extLst>
                    <a:ext uri="{9D8B030D-6E8A-4147-A177-3AD203B41FA5}">
                      <a16:colId xmlns:a16="http://schemas.microsoft.com/office/drawing/2014/main" val="1547504307"/>
                    </a:ext>
                  </a:extLst>
                </a:gridCol>
                <a:gridCol w="1742536">
                  <a:extLst>
                    <a:ext uri="{9D8B030D-6E8A-4147-A177-3AD203B41FA5}">
                      <a16:colId xmlns:a16="http://schemas.microsoft.com/office/drawing/2014/main" val="127632213"/>
                    </a:ext>
                  </a:extLst>
                </a:gridCol>
                <a:gridCol w="2225615">
                  <a:extLst>
                    <a:ext uri="{9D8B030D-6E8A-4147-A177-3AD203B41FA5}">
                      <a16:colId xmlns:a16="http://schemas.microsoft.com/office/drawing/2014/main" val="2798662946"/>
                    </a:ext>
                  </a:extLst>
                </a:gridCol>
                <a:gridCol w="2398143">
                  <a:extLst>
                    <a:ext uri="{9D8B030D-6E8A-4147-A177-3AD203B41FA5}">
                      <a16:colId xmlns:a16="http://schemas.microsoft.com/office/drawing/2014/main" val="541527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950" b="0">
                          <a:latin typeface="Graphik Semibold" panose="020B0703030202060203" pitchFamily="34" charset="0"/>
                        </a:rPr>
                        <a:t>Capability Domains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50" b="0">
                          <a:latin typeface="Graphik Semibold" panose="020B0703030202060203" pitchFamily="34" charset="0"/>
                        </a:rPr>
                        <a:t>AWS Glue /Redshift 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50" b="0">
                          <a:latin typeface="Graphik Semibold" panose="020B0703030202060203" pitchFamily="34" charset="0"/>
                        </a:rPr>
                        <a:t>Microsoft Fabric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50" b="0">
                          <a:latin typeface="Graphik Semibold" panose="020B0703030202060203" pitchFamily="34" charset="0"/>
                        </a:rPr>
                        <a:t>GCP (Dataproc, BigQuery)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5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Databricks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5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Snowflake</a:t>
                      </a: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854390739"/>
                  </a:ext>
                </a:extLst>
              </a:tr>
              <a:tr h="3982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A" sz="950" b="0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Deployment Model</a:t>
                      </a:r>
                      <a:endParaRPr lang="en-CA" sz="950" b="0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50" b="0" u="none" strike="noStrike">
                          <a:solidFill>
                            <a:srgbClr val="000000"/>
                          </a:solidFill>
                          <a:effectLst/>
                        </a:rPr>
                        <a:t> Assembled AWS Services</a:t>
                      </a:r>
                      <a:endParaRPr lang="en-CA" sz="9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Single Azure SaaS platform</a:t>
                      </a:r>
                      <a:endParaRPr lang="en-CA" sz="9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50" b="0" u="none" strike="noStrike">
                          <a:solidFill>
                            <a:srgbClr val="000000"/>
                          </a:solidFill>
                          <a:effectLst/>
                        </a:rPr>
                        <a:t>Assembled GCP Services</a:t>
                      </a:r>
                      <a:endParaRPr lang="en-CA" sz="9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5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Unified Lakehouse platform (multi-cloud)</a:t>
                      </a:r>
                      <a:endParaRPr lang="en-CA" sz="95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Unified Lakehouse platform (multi-cloud)</a:t>
                      </a:r>
                      <a:endParaRPr lang="en-CA" sz="95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638038645"/>
                  </a:ext>
                </a:extLst>
              </a:tr>
              <a:tr h="39821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CA" sz="950" b="0" u="none" strike="noStrike" kern="1200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Lakehouse Architecture</a:t>
                      </a:r>
                      <a:endParaRPr lang="en-CA" sz="950" b="0" i="0" u="none" strike="noStrike" kern="1200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50">
                          <a:solidFill>
                            <a:schemeClr val="tx1"/>
                          </a:solidFill>
                          <a:latin typeface="+mn-lt"/>
                        </a:rPr>
                        <a:t>Not fully unified; Iceberg/Hudi via Lake Formation</a:t>
                      </a:r>
                      <a:endParaRPr lang="en-CA" sz="950" b="0" i="0" u="none" strike="noStrike" kern="120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5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Strong Azure-native foundation</a:t>
                      </a:r>
                      <a:endParaRPr kumimoji="0" lang="en-CA" sz="95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50"/>
                        <a:t>No unified open-format lakehouse</a:t>
                      </a:r>
                      <a:endParaRPr lang="en-CA" sz="950" b="0" i="0" u="none" strike="noStrike" kern="1200" err="1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50" b="1" dirty="0">
                          <a:solidFill>
                            <a:srgbClr val="00B050"/>
                          </a:solidFill>
                          <a:latin typeface="Graphik Semibold" panose="020B0703030202060203" pitchFamily="34" charset="0"/>
                        </a:rPr>
                        <a:t>First-class multi-cloud Lakehouse</a:t>
                      </a:r>
                      <a:endParaRPr lang="en-CA" sz="950" b="1" i="0" u="none" strike="noStrike" kern="1200" dirty="0">
                        <a:solidFill>
                          <a:srgbClr val="00B050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50" b="1" dirty="0">
                          <a:solidFill>
                            <a:srgbClr val="00B050"/>
                          </a:solidFill>
                          <a:latin typeface="Graphik Semibold" panose="020B0703030202060203" pitchFamily="34" charset="0"/>
                        </a:rPr>
                        <a:t>First-class multi-cloud Lakehouse</a:t>
                      </a:r>
                      <a:endParaRPr lang="en-CA" sz="950" b="1" i="0" u="none" strike="noStrike" kern="1200" dirty="0">
                        <a:solidFill>
                          <a:srgbClr val="00B050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258591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Portability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AWS only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Azure only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GCP only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95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Multi-Cloud portability</a:t>
                      </a:r>
                      <a:endParaRPr kumimoji="0" lang="en-GB" sz="9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Multi-Cloud portability</a:t>
                      </a:r>
                      <a:endParaRPr kumimoji="0" lang="en-GB" sz="9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96089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Data Engineering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50"/>
                        <a:t>Strong ETL &amp; streaming; weaker notebook developer experience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50"/>
                        <a:t>Strong ETL; good notebook experience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50"/>
                        <a:t>Strong ETL; weaker notebook developer experience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50" b="1" dirty="0">
                          <a:solidFill>
                            <a:srgbClr val="00B050"/>
                          </a:solidFill>
                        </a:rPr>
                        <a:t>Best-in-class ETL, streaming &amp; notebooks</a:t>
                      </a:r>
                      <a:endParaRPr kumimoji="0" lang="en-CA" sz="9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Strong Ingestion , Transformation &amp; orchestration </a:t>
                      </a:r>
                      <a:endParaRPr kumimoji="0" lang="en-CA" sz="950" b="0" u="none" strike="noStrike" kern="1200" cap="none" spc="0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12599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Cluster /Compute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Strong; Serverless options</a:t>
                      </a:r>
                      <a:endParaRPr kumimoji="0" lang="en-CA" sz="95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Fully managed SaaS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Strong; Serverless options</a:t>
                      </a:r>
                      <a:endParaRPr kumimoji="0" lang="en-CA" sz="95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Mature serverless options (all clouds)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Mature serverless across clouds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7655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Unified Catalog &amp; Lineage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Limited cross-service catalog</a:t>
                      </a:r>
                      <a:endParaRPr kumimoji="0" lang="en-CA" sz="950" b="0" i="0" u="none" strike="noStrike" kern="1200" cap="none" spc="0" normalizeH="0" baseline="0" noProof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Strong within Azure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Dataplex for governance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Best-in-class Unity Catalog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CA" sz="95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Horizon Catalog - </a:t>
                      </a:r>
                      <a:r>
                        <a:rPr kumimoji="0" lang="en-US" sz="95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discover data and enforce governance, with built‑in lineage across Snowflake</a:t>
                      </a:r>
                      <a:endParaRPr kumimoji="0" lang="en-CA" sz="9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2793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Row / Column Security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Lake Formation - based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50"/>
                        <a:t>Fabric-native RLS/CLS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50"/>
                        <a:t>BigQuery-native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50"/>
                        <a:t>Unified across all compute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Native, enterprise‑grade row and column security and Dynamic masking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822165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GB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Open Source / Cloud Compatibility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Moderate lock-in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High lock-in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Moderate lock-in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Low Lock-in</a:t>
                      </a:r>
                      <a:endParaRPr kumimoji="0" lang="en-CA" sz="950" b="0" u="none" strike="noStrike" kern="1200" cap="none" spc="0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Low Lock-in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45761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Data Sharing (External)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Limited - No native open-standard data sharing protocol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Good - Limited to Microsoft ecosystem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Partial – based on BigQuery data sharing.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Strong - </a:t>
                      </a:r>
                      <a:r>
                        <a:rPr kumimoji="0" lang="en-GB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Delta Sharing is an open protocol</a:t>
                      </a:r>
                      <a:endParaRPr kumimoji="0" lang="en-CA" sz="950" b="0" u="none" strike="noStrike" kern="1200" cap="none" spc="0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Strong – Cross Cloud &amp; Snowflake marketplace</a:t>
                      </a:r>
                      <a:endParaRPr kumimoji="0" lang="en-CA" sz="950" b="0" u="none" strike="noStrike" kern="1200" cap="none" spc="0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125591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SQL Warehouse / Query Engine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Good – but based on Athena and Redshift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Strong with 100% </a:t>
                      </a:r>
                      <a:r>
                        <a:rPr kumimoji="0" lang="en-GB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serverless SQL warehouse </a:t>
                      </a:r>
                      <a:endParaRPr kumimoji="0" lang="en-CA" sz="95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Strong  - </a:t>
                      </a:r>
                      <a:r>
                        <a:rPr kumimoji="0" lang="en-GB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BigQuery is a world-class serverless SQL warehouse </a:t>
                      </a:r>
                      <a:endParaRPr kumimoji="0" lang="en-CA" sz="950" b="0" u="none" strike="noStrike" kern="1200" cap="none" spc="0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Strong - </a:t>
                      </a:r>
                      <a:r>
                        <a:rPr kumimoji="0" lang="en-GB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Databricks SQL with serverless warehouses</a:t>
                      </a:r>
                      <a:endParaRPr kumimoji="0" lang="en-US" sz="950" b="0" u="none" strike="noStrike" kern="1200" cap="none" spc="0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Strong SQL with Isolated Virtual warehouses</a:t>
                      </a:r>
                      <a:endParaRPr kumimoji="0" lang="en-US" sz="950" b="0" u="none" strike="noStrike" kern="1200" cap="none" spc="0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035826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AI &amp; ML Integration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50"/>
                        <a:t>SageMaker integration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50"/>
                        <a:t>Copilot &amp; Azure AI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50"/>
                        <a:t>Vertex AI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950">
                          <a:solidFill>
                            <a:srgbClr val="00B050"/>
                          </a:solidFill>
                          <a:latin typeface="Graphik Semibold" panose="020B0703030202060203" pitchFamily="34" charset="0"/>
                        </a:rPr>
                        <a:t>Native ML + model serving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CA" sz="95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Snowflake Intelligence (Cortex AI/ Agents+ Snowpark ML)</a:t>
                      </a:r>
                      <a:endParaRPr kumimoji="0" lang="en-CA" sz="9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7287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raphik Semibold" panose="020B0703030202060203" pitchFamily="34" charset="0"/>
                        </a:rPr>
                        <a:t>Pricing Model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Complex – multiple service with different model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Predictable - Fixed monthly F-Capacity SKUs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5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Complex - multi-service billing adds complexity.</a:t>
                      </a:r>
                      <a:endParaRPr kumimoji="0" lang="en-CA" sz="9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CA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Good - </a:t>
                      </a:r>
                      <a:r>
                        <a:rPr kumimoji="0" lang="en-GB" sz="950" b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DBU (Databricks Unit) per-second billing with serverless</a:t>
                      </a:r>
                      <a:endParaRPr kumimoji="0" lang="en-CA" sz="95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CA" sz="95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Good- Support Second level Billing for Virtual Warehouse. </a:t>
                      </a:r>
                      <a:endParaRPr kumimoji="0" lang="en-CA" sz="9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3997126351"/>
                  </a:ext>
                </a:extLst>
              </a:tr>
            </a:tbl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C7D76088-3C25-11DD-9663-096A5D4C3CD5}"/>
              </a:ext>
            </a:extLst>
          </p:cNvPr>
          <p:cNvSpPr txBox="1">
            <a:spLocks/>
          </p:cNvSpPr>
          <p:nvPr/>
        </p:nvSpPr>
        <p:spPr>
          <a:xfrm>
            <a:off x="196204" y="454847"/>
            <a:ext cx="11586575" cy="435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Graphik" panose="020B050303020206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Medium" panose="020B0603030202060203" pitchFamily="34" charset="0"/>
                <a:cs typeface="Arial Bold" pitchFamily="34" charset="-120"/>
              </a:rPr>
              <a:t>I</a:t>
            </a:r>
            <a:r>
              <a:rPr lang="en-US" sz="2800" b="0" dirty="0" err="1">
                <a:solidFill>
                  <a:srgbClr val="000000"/>
                </a:solidFill>
                <a:latin typeface="Graphik Medium" panose="020B0603030202060203" pitchFamily="34" charset="0"/>
                <a:cs typeface="Arial Bold" pitchFamily="34" charset="-120"/>
              </a:rPr>
              <a:t>ndependent</a:t>
            </a:r>
            <a:r>
              <a:rPr lang="en-US" sz="2800" b="0" dirty="0">
                <a:solidFill>
                  <a:srgbClr val="000000"/>
                </a:solidFill>
                <a:latin typeface="Graphik Medium" panose="020B0603030202060203" pitchFamily="34" charset="0"/>
                <a:cs typeface="Arial Bold" pitchFamily="34" charset="-120"/>
              </a:rPr>
              <a:t> Data Platform offers outpace cloud native services 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Medium" panose="020B0603030202060203" pitchFamily="34" charset="0"/>
              <a:cs typeface="Arial Bold" pitchFamily="34" charset="-120"/>
            </a:endParaRP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8D0DA7AF-9A4C-79F2-71DD-299A3E166A41}"/>
              </a:ext>
            </a:extLst>
          </p:cNvPr>
          <p:cNvSpPr/>
          <p:nvPr/>
        </p:nvSpPr>
        <p:spPr>
          <a:xfrm>
            <a:off x="1699403" y="6223851"/>
            <a:ext cx="8453887" cy="329348"/>
          </a:xfrm>
          <a:prstGeom prst="round2SameRect">
            <a:avLst/>
          </a:prstGeom>
          <a:solidFill>
            <a:srgbClr val="F9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Above table is a comparative analysis of cloud native services vs. Snowflake &amp; Databricks across capability domains</a:t>
            </a:r>
          </a:p>
        </p:txBody>
      </p:sp>
    </p:spTree>
    <p:extLst>
      <p:ext uri="{BB962C8B-B14F-4D97-AF65-F5344CB8AC3E}">
        <p14:creationId xmlns:p14="http://schemas.microsoft.com/office/powerpoint/2010/main" val="155608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BA4E9287-CC72-B87A-B161-5F43B6BD9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26798"/>
              </p:ext>
            </p:extLst>
          </p:nvPr>
        </p:nvGraphicFramePr>
        <p:xfrm>
          <a:off x="381000" y="946506"/>
          <a:ext cx="11208026" cy="571588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00693">
                  <a:extLst>
                    <a:ext uri="{9D8B030D-6E8A-4147-A177-3AD203B41FA5}">
                      <a16:colId xmlns:a16="http://schemas.microsoft.com/office/drawing/2014/main" val="287537089"/>
                    </a:ext>
                  </a:extLst>
                </a:gridCol>
                <a:gridCol w="3062177">
                  <a:extLst>
                    <a:ext uri="{9D8B030D-6E8A-4147-A177-3AD203B41FA5}">
                      <a16:colId xmlns:a16="http://schemas.microsoft.com/office/drawing/2014/main" val="671729909"/>
                    </a:ext>
                  </a:extLst>
                </a:gridCol>
                <a:gridCol w="3378451">
                  <a:extLst>
                    <a:ext uri="{9D8B030D-6E8A-4147-A177-3AD203B41FA5}">
                      <a16:colId xmlns:a16="http://schemas.microsoft.com/office/drawing/2014/main" val="1547504307"/>
                    </a:ext>
                  </a:extLst>
                </a:gridCol>
                <a:gridCol w="2766705">
                  <a:extLst>
                    <a:ext uri="{9D8B030D-6E8A-4147-A177-3AD203B41FA5}">
                      <a16:colId xmlns:a16="http://schemas.microsoft.com/office/drawing/2014/main" val="127632213"/>
                    </a:ext>
                  </a:extLst>
                </a:gridCol>
              </a:tblGrid>
              <a:tr h="258174"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Graphik Semibold" panose="020B0703030202060203" pitchFamily="34" charset="0"/>
                        </a:rPr>
                        <a:t>Feature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A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Graphik Semibold" panose="020B0703030202060203" pitchFamily="34" charset="0"/>
                        </a:rPr>
                        <a:t>AWS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Graphik Semibold" panose="020B0703030202060203" pitchFamily="34" charset="0"/>
                        </a:rPr>
                        <a:t>AZURE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Graphik Semibold" panose="020B0703030202060203" pitchFamily="34" charset="0"/>
                        </a:rPr>
                        <a:t>GCP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390739"/>
                  </a:ext>
                </a:extLst>
              </a:tr>
              <a:tr h="30566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Deployment Model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>
                          <a:solidFill>
                            <a:schemeClr val="dk1"/>
                          </a:solidFill>
                        </a:rPr>
                        <a:t>AWS-native infrastructure</a:t>
                      </a: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>
                          <a:solidFill>
                            <a:schemeClr val="dk1"/>
                          </a:solidFill>
                        </a:rPr>
                        <a:t>Integrates directly with S3, Glue, and Redshift</a:t>
                      </a:r>
                      <a:endParaRPr lang="en-IE" sz="105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/>
                        <a:t>First-party Microsoft offering</a:t>
                      </a: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/>
                        <a:t>Unified Microsoft billing and support contract</a:t>
                      </a:r>
                    </a:p>
                  </a:txBody>
                  <a:tcPr marL="36000" marR="36000" marT="36000" marB="7200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/>
                        <a:t>Fewer regions than AWS and Azure</a:t>
                      </a:r>
                    </a:p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/>
                        <a:t>Runs on GKE</a:t>
                      </a:r>
                      <a:endParaRPr lang="en-IE" sz="1050" b="0" i="0" kern="1200">
                        <a:solidFill>
                          <a:srgbClr val="37415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41790"/>
                  </a:ext>
                </a:extLst>
              </a:tr>
              <a:tr h="30566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Region Availability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40+ regions</a:t>
                      </a:r>
                      <a:endParaRPr lang="en-IE" sz="105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40+ regions</a:t>
                      </a:r>
                      <a:endParaRPr lang="en-IE" sz="105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Limited global regions as compared to AWS &amp; Azure</a:t>
                      </a:r>
                      <a:endParaRPr lang="en-IE" sz="105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43494"/>
                  </a:ext>
                </a:extLst>
              </a:tr>
              <a:tr h="30566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Serverless Maturity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Mature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Mature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Limited availability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1333273"/>
                  </a:ext>
                </a:extLst>
              </a:tr>
              <a:tr h="30566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Workflows &amp; Orchestration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/>
                        <a:t>Native pipelines; AWS triggers require integration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ADF native triggers— no custom code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Require Cloud Composer integration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8038645"/>
                  </a:ext>
                </a:extLst>
              </a:tr>
              <a:tr h="3358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Identity &amp; Access Management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AWS IAM + SCIM; SSO federation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Native Entra ID integration- no bridging or sync lag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GCP IAM + SCIM; SSO federation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8591052"/>
                  </a:ext>
                </a:extLst>
              </a:tr>
              <a:tr h="2365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Private Networking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AWS PrivateLink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Azure Private Endpoints + NCC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Private Service Connect (limited regions)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0890581"/>
                  </a:ext>
                </a:extLst>
              </a:tr>
              <a:tr h="35436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Governance &amp; Data Controls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IAM + Lake Formation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Entra ID + Purview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IAM + Dataplex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488274"/>
                  </a:ext>
                </a:extLst>
              </a:tr>
              <a:tr h="41590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Foundation Model Access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Broad Ecosystem (Llama, Mistral, DBRX, OpenAI, Anthropic, Cohere etc)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Native Azure OpenAI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Gemini and Vertex AI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5999834"/>
                  </a:ext>
                </a:extLst>
              </a:tr>
              <a:tr h="30039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AI Agents &amp; Vector Search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Agent Framework, Vector Search, MCP support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Same as AWS, + Copilot Studio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Vertex AI integration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550092"/>
                  </a:ext>
                </a:extLst>
              </a:tr>
              <a:tr h="4807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Native Cloud Integrations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Deep AWS data service range- S3, Glue, Lake Formation, Redshift, SageMaker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Deepest ecosystem- Native Power BI, Fabric, Purview, AI Foundry, ADF, Copilot Studio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BigQuery federation, Vertex AI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36638"/>
                  </a:ext>
                </a:extLst>
              </a:tr>
              <a:tr h="3167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SQL &amp; BI Integration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Databricks SQL; wide regional coverage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Native Power BI and Microsoft Fabric integration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Databricks SQL (Limited regions)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848654"/>
                  </a:ext>
                </a:extLst>
              </a:tr>
              <a:tr h="2977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</a:rPr>
                        <a:t>Cost &amp; Billing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/>
                        <a:t>DBU + AWS Marketplace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/>
                        <a:t>DBU + </a:t>
                      </a:r>
                      <a:r>
                        <a:rPr lang="en-IE" sz="105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Microsoft Azure Committed Consumption (MACC) </a:t>
                      </a:r>
                      <a:r>
                        <a:rPr lang="en-IE" sz="1050"/>
                        <a:t>alignment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/>
                        <a:t>DBU + GCP Marketplace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1151172"/>
                  </a:ext>
                </a:extLst>
              </a:tr>
              <a:tr h="41590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b="1">
                          <a:latin typeface="Graphik Semibold" panose="020B0703030202060203" pitchFamily="34" charset="0"/>
                        </a:rPr>
                        <a:t>Procurement Alignment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 w="12700" cmpd="sng"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/>
                        <a:t>AWS commit utilization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/>
                        <a:t>Microsoft enterprise agreements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/>
                        <a:t>GCP commit utilization</a:t>
                      </a:r>
                      <a:endParaRPr lang="en-IE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72000" anchor="ctr">
                    <a:lnL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165055"/>
                  </a:ext>
                </a:extLst>
              </a:tr>
            </a:tbl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AFF05762-CB4F-B08D-69E4-1E1AA2DBC30D}"/>
              </a:ext>
            </a:extLst>
          </p:cNvPr>
          <p:cNvSpPr txBox="1">
            <a:spLocks/>
          </p:cNvSpPr>
          <p:nvPr/>
        </p:nvSpPr>
        <p:spPr>
          <a:xfrm>
            <a:off x="381000" y="618596"/>
            <a:ext cx="11430000" cy="327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400" b="1" kern="1200">
                <a:solidFill>
                  <a:schemeClr val="tx1"/>
                </a:solidFill>
                <a:latin typeface="Graphik" panose="020B0503030202060203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latin typeface="Graphik Semibold" panose="020B0703030202060203" pitchFamily="34" charset="0"/>
              </a:rPr>
              <a:t>Databricks -&gt; Feature Comparison across Clouds </a:t>
            </a:r>
            <a:endParaRPr lang="it-IT">
              <a:latin typeface="Graphik Semibold" panose="020B07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77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ABA87-ABFA-C1FA-DD45-0DA1AD89D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50A14C1-06D7-6CC3-A978-8EC482499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95899"/>
              </p:ext>
            </p:extLst>
          </p:nvPr>
        </p:nvGraphicFramePr>
        <p:xfrm>
          <a:off x="381000" y="1014295"/>
          <a:ext cx="11210544" cy="46853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8220">
                  <a:extLst>
                    <a:ext uri="{9D8B030D-6E8A-4147-A177-3AD203B41FA5}">
                      <a16:colId xmlns:a16="http://schemas.microsoft.com/office/drawing/2014/main" val="287537089"/>
                    </a:ext>
                  </a:extLst>
                </a:gridCol>
                <a:gridCol w="3013990">
                  <a:extLst>
                    <a:ext uri="{9D8B030D-6E8A-4147-A177-3AD203B41FA5}">
                      <a16:colId xmlns:a16="http://schemas.microsoft.com/office/drawing/2014/main" val="671729909"/>
                    </a:ext>
                  </a:extLst>
                </a:gridCol>
                <a:gridCol w="2920776">
                  <a:extLst>
                    <a:ext uri="{9D8B030D-6E8A-4147-A177-3AD203B41FA5}">
                      <a16:colId xmlns:a16="http://schemas.microsoft.com/office/drawing/2014/main" val="1547504307"/>
                    </a:ext>
                  </a:extLst>
                </a:gridCol>
                <a:gridCol w="2827558">
                  <a:extLst>
                    <a:ext uri="{9D8B030D-6E8A-4147-A177-3AD203B41FA5}">
                      <a16:colId xmlns:a16="http://schemas.microsoft.com/office/drawing/2014/main" val="12763221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b="1" kern="1200">
                          <a:solidFill>
                            <a:schemeClr val="lt1"/>
                          </a:solidFill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Feature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A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b="1" kern="1200">
                          <a:solidFill>
                            <a:schemeClr val="lt1"/>
                          </a:solidFill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AWS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A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b="1" kern="1200">
                          <a:solidFill>
                            <a:schemeClr val="lt1"/>
                          </a:solidFill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AZURE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A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b="1" kern="1200">
                          <a:solidFill>
                            <a:schemeClr val="lt1"/>
                          </a:solidFill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GCP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390739"/>
                  </a:ext>
                </a:extLst>
              </a:tr>
              <a:tr h="3558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Deployment</a:t>
                      </a:r>
                      <a:endParaRPr lang="en-CA" sz="1050" b="1" u="none" strike="noStrike" kern="1200">
                        <a:solidFill>
                          <a:schemeClr val="dk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Most Mature, Snowpark Container Services (SPCS) in Most regions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Mature, </a:t>
                      </a:r>
                      <a:r>
                        <a:rPr lang="en-CA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Snowpark Container Services (SPCS) </a:t>
                      </a:r>
                      <a:r>
                        <a:rPr lang="en-CA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Most regions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CA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Snowpark Container Services (SPCS) 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038645"/>
                  </a:ext>
                </a:extLst>
              </a:tr>
              <a:tr h="4201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Region Availability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 regions, GovCloud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 regions, Azure Gov</a:t>
                      </a:r>
                      <a:endParaRPr lang="en-CA" sz="1050" b="0" u="none" strike="noStrike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 regions, </a:t>
                      </a: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GovCloud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591052"/>
                  </a:ext>
                </a:extLst>
              </a:tr>
              <a:tr h="4201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Serverless Maturity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Mature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Mature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Mature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890581"/>
                  </a:ext>
                </a:extLst>
              </a:tr>
              <a:tr h="3913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Workflows &amp; Orchestration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Glue/EventBridge/MWAA native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ADF/Azure DevOps native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Pub/Sub connector setup needed</a:t>
                      </a:r>
                      <a:endParaRPr lang="en-CA" sz="1050" b="0" u="none" strike="noStrike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99834"/>
                  </a:ext>
                </a:extLst>
              </a:tr>
              <a:tr h="3913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Identity &amp; Access Management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Okta/SAML strongest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Entra ID native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 Identity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50092"/>
                  </a:ext>
                </a:extLst>
              </a:tr>
              <a:tr h="3913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Governance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Lake Formation + Glue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Purview 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Dataplex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65055"/>
                  </a:ext>
                </a:extLst>
              </a:tr>
              <a:tr h="3913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Foundation Models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models (incl. Claude)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Claude + others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Claude + others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6997"/>
                  </a:ext>
                </a:extLst>
              </a:tr>
              <a:tr h="3913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Native Integrations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S3/Kinesis/Lambda native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BI + ADF native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GCS/Vertex AI/Looker native</a:t>
                      </a:r>
                      <a:endParaRPr lang="en-CA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622530"/>
                  </a:ext>
                </a:extLst>
              </a:tr>
              <a:tr h="4270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SQL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CA" sz="105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SnowSQL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CA" sz="105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SnowSQL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SnowSQL</a:t>
                      </a:r>
                      <a:endParaRPr lang="en-CA" sz="1050" b="0" u="none" strike="noStrike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92752"/>
                  </a:ext>
                </a:extLst>
              </a:tr>
              <a:tr h="4270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Cost &amp; Billing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 credits/storage; $90/TB egress</a:t>
                      </a:r>
                      <a:endParaRPr lang="en-CA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CA" sz="105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Same; $87.50/TB egress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Same; $120 -190/TB, expensive egress</a:t>
                      </a:r>
                      <a:endParaRPr lang="en-CA" sz="1050" b="0" u="none" strike="noStrike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830263"/>
                  </a:ext>
                </a:extLst>
              </a:tr>
              <a:tr h="4270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1" u="none" strike="noStrike" kern="1200">
                          <a:solidFill>
                            <a:schemeClr val="dk1"/>
                          </a:solidFill>
                          <a:effectLst/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Procurement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AWS EDP (Enterprise Discount Program) </a:t>
                      </a:r>
                      <a:endParaRPr lang="en-CA" sz="105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CA" sz="105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Azure MACC – Microsoft Azure Consumption Commitment</a:t>
                      </a: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 Cloud GCMA / GCP EA – Google Cloud Master Agreement + Commit</a:t>
                      </a:r>
                      <a:endParaRPr lang="en-CA" sz="1050" b="0" u="none" strike="noStrike" kern="1200" noProof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17" marR="1917" marT="191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869134"/>
                  </a:ext>
                </a:extLst>
              </a:tr>
            </a:tbl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21632D01-004E-2E27-AAA1-9F6E6ACF06DA}"/>
              </a:ext>
            </a:extLst>
          </p:cNvPr>
          <p:cNvSpPr txBox="1">
            <a:spLocks/>
          </p:cNvSpPr>
          <p:nvPr/>
        </p:nvSpPr>
        <p:spPr>
          <a:xfrm>
            <a:off x="381000" y="686385"/>
            <a:ext cx="11430000" cy="327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ct val="0"/>
              </a:spcBef>
              <a:buNone/>
              <a:defRPr sz="2400" b="1">
                <a:latin typeface="Graphik Semibold" panose="020B070303020206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Snowflake -&gt; Feature comparison across Clouds</a:t>
            </a:r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16238-36D9-ED8F-44C2-1570776288C1}"/>
              </a:ext>
            </a:extLst>
          </p:cNvPr>
          <p:cNvSpPr txBox="1"/>
          <p:nvPr/>
        </p:nvSpPr>
        <p:spPr>
          <a:xfrm>
            <a:off x="12056165" y="18884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509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A53D3-BBC1-76A4-B3C2-0277A2F45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6AAF-35C7-672A-6763-60635AAD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pc="0">
                <a:latin typeface="Graphik Medium" panose="020B0503030202060203" pitchFamily="34" charset="77"/>
              </a:rPr>
              <a:t>Data Modernization </a:t>
            </a:r>
            <a:r>
              <a:rPr lang="en-US" sz="2800" spc="0">
                <a:solidFill>
                  <a:schemeClr val="accent1"/>
                </a:solidFill>
              </a:rPr>
              <a:t>Current State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CEC83-72A3-57EB-0279-4288AA353AB0}"/>
              </a:ext>
            </a:extLst>
          </p:cNvPr>
          <p:cNvSpPr txBox="1"/>
          <p:nvPr/>
        </p:nvSpPr>
        <p:spPr>
          <a:xfrm>
            <a:off x="381439" y="959433"/>
            <a:ext cx="1105718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 modernization is the process of unifying data from different systems into a modern platform that ingests, stores, processes, and serves data for the organization.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is governed and managed “as a product” that is packaged and safe-to-use.  This is done by setting the platform, governance program, and establishing a data supply chain to capture raw data, curate it, and serve for consumption (e.g., via BI reports, APIs, feature store,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1ADAFA-EFFB-2AAC-0936-A3445DA0AC42}"/>
              </a:ext>
            </a:extLst>
          </p:cNvPr>
          <p:cNvGrpSpPr/>
          <p:nvPr/>
        </p:nvGrpSpPr>
        <p:grpSpPr>
          <a:xfrm>
            <a:off x="440221" y="1868109"/>
            <a:ext cx="10561334" cy="2452282"/>
            <a:chOff x="508659" y="3258735"/>
            <a:chExt cx="6492229" cy="1737965"/>
          </a:xfrm>
        </p:grpSpPr>
        <p:sp>
          <p:nvSpPr>
            <p:cNvPr id="6" name="Rounded Rectangle 129">
              <a:extLst>
                <a:ext uri="{FF2B5EF4-FFF2-40B4-BE49-F238E27FC236}">
                  <a16:creationId xmlns:a16="http://schemas.microsoft.com/office/drawing/2014/main" id="{E3A7C735-7CD8-8A45-CF75-A1DBC87F29AF}"/>
                </a:ext>
              </a:extLst>
            </p:cNvPr>
            <p:cNvSpPr/>
            <p:nvPr/>
          </p:nvSpPr>
          <p:spPr>
            <a:xfrm>
              <a:off x="986744" y="3258735"/>
              <a:ext cx="1500912" cy="1439504"/>
            </a:xfrm>
            <a:prstGeom prst="roundRect">
              <a:avLst>
                <a:gd name="adj" fmla="val 2921"/>
              </a:avLst>
            </a:prstGeom>
            <a:solidFill>
              <a:srgbClr val="FFFFFF"/>
            </a:solidFill>
            <a:ln w="12700" cap="flat" cmpd="sng" algn="ctr">
              <a:solidFill>
                <a:srgbClr val="B455AA"/>
              </a:solidFill>
              <a:prstDash val="dash"/>
              <a:miter lim="800000"/>
            </a:ln>
            <a:effectLst/>
          </p:spPr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Capture</a:t>
              </a:r>
              <a:endParaRPr kumimoji="0" lang="en-A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7" name="Rounded Rectangle 129">
              <a:extLst>
                <a:ext uri="{FF2B5EF4-FFF2-40B4-BE49-F238E27FC236}">
                  <a16:creationId xmlns:a16="http://schemas.microsoft.com/office/drawing/2014/main" id="{20C13007-D72C-046E-1D4C-41EC2EB48D8D}"/>
                </a:ext>
              </a:extLst>
            </p:cNvPr>
            <p:cNvSpPr/>
            <p:nvPr/>
          </p:nvSpPr>
          <p:spPr>
            <a:xfrm>
              <a:off x="2572096" y="3258735"/>
              <a:ext cx="2261924" cy="1439504"/>
            </a:xfrm>
            <a:prstGeom prst="roundRect">
              <a:avLst>
                <a:gd name="adj" fmla="val 2921"/>
              </a:avLst>
            </a:prstGeom>
            <a:solidFill>
              <a:srgbClr val="FFFFFF"/>
            </a:solidFill>
            <a:ln w="12700" cap="flat" cmpd="sng" algn="ctr">
              <a:solidFill>
                <a:srgbClr val="B455AA"/>
              </a:solidFill>
              <a:prstDash val="dash"/>
              <a:miter lim="800000"/>
            </a:ln>
            <a:effectLst/>
          </p:spPr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Curate</a:t>
              </a:r>
              <a:endParaRPr kumimoji="0" lang="en-A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8" name="Rounded Rectangle 129">
              <a:extLst>
                <a:ext uri="{FF2B5EF4-FFF2-40B4-BE49-F238E27FC236}">
                  <a16:creationId xmlns:a16="http://schemas.microsoft.com/office/drawing/2014/main" id="{64DAC808-61C5-8020-0813-CF2E08530FF4}"/>
                </a:ext>
              </a:extLst>
            </p:cNvPr>
            <p:cNvSpPr/>
            <p:nvPr/>
          </p:nvSpPr>
          <p:spPr>
            <a:xfrm>
              <a:off x="4977453" y="3258735"/>
              <a:ext cx="2023435" cy="1439504"/>
            </a:xfrm>
            <a:prstGeom prst="roundRect">
              <a:avLst>
                <a:gd name="adj" fmla="val 2921"/>
              </a:avLst>
            </a:prstGeom>
            <a:solidFill>
              <a:srgbClr val="FFFFFF"/>
            </a:solidFill>
            <a:ln w="12700" cap="flat" cmpd="sng" algn="ctr">
              <a:solidFill>
                <a:srgbClr val="B455AA"/>
              </a:solidFill>
              <a:prstDash val="dash"/>
              <a:miter lim="800000"/>
            </a:ln>
            <a:effectLst/>
          </p:spPr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E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"/>
                  <a:ea typeface="+mn-ea"/>
                  <a:cs typeface="+mn-cs"/>
                </a:rPr>
                <a:t>Consume</a:t>
              </a:r>
              <a:endParaRPr kumimoji="0" lang="en-A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2B06C14E-16D2-6A32-9C41-B7755CE14F2F}"/>
                </a:ext>
              </a:extLst>
            </p:cNvPr>
            <p:cNvSpPr/>
            <p:nvPr/>
          </p:nvSpPr>
          <p:spPr>
            <a:xfrm>
              <a:off x="1059549" y="3539197"/>
              <a:ext cx="1117694" cy="1057453"/>
            </a:xfrm>
            <a:prstGeom prst="roundRect">
              <a:avLst>
                <a:gd name="adj" fmla="val 8149"/>
              </a:avLst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2880" tIns="0" bIns="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 Semibold"/>
                  <a:ea typeface="+mn-ea"/>
                  <a:cs typeface="+mn-cs"/>
                </a:rPr>
                <a:t>Ingestion Pipeline</a:t>
              </a:r>
            </a:p>
          </p:txBody>
        </p:sp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F4A31888-BB26-CD88-4950-072160B7EE9A}"/>
                </a:ext>
              </a:extLst>
            </p:cNvPr>
            <p:cNvSpPr/>
            <p:nvPr/>
          </p:nvSpPr>
          <p:spPr>
            <a:xfrm rot="16200000">
              <a:off x="-14786" y="3782180"/>
              <a:ext cx="1408100" cy="361210"/>
            </a:xfrm>
            <a:prstGeom prst="roundRect">
              <a:avLst>
                <a:gd name="adj" fmla="val 8149"/>
              </a:avLst>
            </a:prstGeom>
            <a:solidFill>
              <a:srgbClr val="BE82FF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80"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phik Light" panose="020B0403030202060203" pitchFamily="34" charset="0"/>
                  <a:ea typeface="+mn-ea"/>
                  <a:cs typeface="+mn-cs"/>
                </a:rPr>
                <a:t>Data Sources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94EF4F61-82D6-F6D7-905B-8EE4A2796EB6}"/>
                </a:ext>
              </a:extLst>
            </p:cNvPr>
            <p:cNvSpPr/>
            <p:nvPr/>
          </p:nvSpPr>
          <p:spPr>
            <a:xfrm>
              <a:off x="4531917" y="3538788"/>
              <a:ext cx="1123231" cy="1057453"/>
            </a:xfrm>
            <a:prstGeom prst="roundRect">
              <a:avLst>
                <a:gd name="adj" fmla="val 8149"/>
              </a:avLst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82880" tIns="0" bIns="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 Semibold"/>
                  <a:ea typeface="+mn-ea"/>
                  <a:cs typeface="+mn-cs"/>
                </a:rPr>
                <a:t>Data Warehouse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 panose="020B0503030202060203" pitchFamily="34" charset="0"/>
                </a:rPr>
                <a:t>Analytics</a:t>
              </a:r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2AF97AA3-A0ED-F128-4492-491B77865793}"/>
                </a:ext>
              </a:extLst>
            </p:cNvPr>
            <p:cNvSpPr/>
            <p:nvPr/>
          </p:nvSpPr>
          <p:spPr>
            <a:xfrm>
              <a:off x="5728766" y="3558842"/>
              <a:ext cx="1168630" cy="282721"/>
            </a:xfrm>
            <a:prstGeom prst="roundRect">
              <a:avLst>
                <a:gd name="adj" fmla="val 8149"/>
              </a:avLst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82880"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 Semibold"/>
                  <a:ea typeface="+mn-ea"/>
                  <a:cs typeface="+mn-cs"/>
                </a:rPr>
                <a:t>BI</a:t>
              </a:r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4F597669-3841-AB92-DA58-1DD27D762B68}"/>
                </a:ext>
              </a:extLst>
            </p:cNvPr>
            <p:cNvSpPr/>
            <p:nvPr/>
          </p:nvSpPr>
          <p:spPr>
            <a:xfrm>
              <a:off x="2238731" y="3539196"/>
              <a:ext cx="1117694" cy="1057453"/>
            </a:xfrm>
            <a:prstGeom prst="roundRect">
              <a:avLst>
                <a:gd name="adj" fmla="val 8149"/>
              </a:avLst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2880" tIns="0" bIns="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 Semibold"/>
                  <a:ea typeface="+mn-ea"/>
                  <a:cs typeface="+mn-cs"/>
                </a:rPr>
                <a:t>Raw Data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" panose="020B0503030202060203" pitchFamily="34" charset="0"/>
                </a:rPr>
                <a:t>Storage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A354CDA4-149A-3FC2-762C-4E773FC4955E}"/>
                </a:ext>
              </a:extLst>
            </p:cNvPr>
            <p:cNvSpPr/>
            <p:nvPr/>
          </p:nvSpPr>
          <p:spPr>
            <a:xfrm>
              <a:off x="3432676" y="3538789"/>
              <a:ext cx="1025623" cy="1057453"/>
            </a:xfrm>
            <a:prstGeom prst="roundRect">
              <a:avLst>
                <a:gd name="adj" fmla="val 8149"/>
              </a:avLst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2880" tIns="0" bIns="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 Semibold"/>
                  <a:ea typeface="+mn-ea"/>
                  <a:cs typeface="+mn-cs"/>
                </a:rPr>
                <a:t>ETL Pipeline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>
                  <a:solidFill>
                    <a:srgbClr val="FFFFFF"/>
                  </a:solidFill>
                  <a:latin typeface="Graphik" panose="020B0503030202060203" pitchFamily="34" charset="0"/>
                </a:rPr>
                <a:t>Process</a:t>
              </a:r>
              <a:endParaRPr kumimoji="0" lang="en-US" sz="11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" panose="020B0503030202060203" pitchFamily="34" charset="0"/>
              </a:endParaRPr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C491BA66-5371-65D9-B5C0-46715431E35E}"/>
                </a:ext>
              </a:extLst>
            </p:cNvPr>
            <p:cNvSpPr/>
            <p:nvPr/>
          </p:nvSpPr>
          <p:spPr>
            <a:xfrm>
              <a:off x="5728766" y="3921207"/>
              <a:ext cx="1168630" cy="282721"/>
            </a:xfrm>
            <a:prstGeom prst="roundRect">
              <a:avLst>
                <a:gd name="adj" fmla="val 8149"/>
              </a:avLst>
            </a:prstGeom>
            <a:solidFill>
              <a:srgbClr val="9B59B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82880"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>
                  <a:solidFill>
                    <a:srgbClr val="FFFFFF"/>
                  </a:solidFill>
                  <a:latin typeface="Graphik Semibold"/>
                </a:rPr>
                <a:t>APIs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/>
                <a:ea typeface="+mn-ea"/>
                <a:cs typeface="+mn-cs"/>
              </a:endParaRPr>
            </a:p>
          </p:txBody>
        </p:sp>
        <p:sp>
          <p:nvSpPr>
            <p:cNvPr id="20" name="Rounded Rectangle 12">
              <a:extLst>
                <a:ext uri="{FF2B5EF4-FFF2-40B4-BE49-F238E27FC236}">
                  <a16:creationId xmlns:a16="http://schemas.microsoft.com/office/drawing/2014/main" id="{C978E6FE-8689-55FF-5D31-C1BEB5EFC709}"/>
                </a:ext>
              </a:extLst>
            </p:cNvPr>
            <p:cNvSpPr/>
            <p:nvPr/>
          </p:nvSpPr>
          <p:spPr>
            <a:xfrm>
              <a:off x="5728766" y="4283571"/>
              <a:ext cx="1168630" cy="310993"/>
            </a:xfrm>
            <a:prstGeom prst="roundRect">
              <a:avLst>
                <a:gd name="adj" fmla="val 8149"/>
              </a:avLst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82880"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 Semibold"/>
                  <a:ea typeface="+mn-ea"/>
                  <a:cs typeface="+mn-cs"/>
                </a:rPr>
                <a:t>Feature </a:t>
              </a:r>
              <a:r>
                <a:rPr lang="en-US" sz="1600" b="1" kern="0">
                  <a:solidFill>
                    <a:srgbClr val="FFFFFF"/>
                  </a:solidFill>
                  <a:latin typeface="Graphik Semibold"/>
                </a:rPr>
                <a:t>Store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ik Semibold"/>
                <a:ea typeface="+mn-ea"/>
                <a:cs typeface="+mn-cs"/>
              </a:endParaRPr>
            </a:p>
          </p:txBody>
        </p:sp>
        <p:sp>
          <p:nvSpPr>
            <p:cNvPr id="22" name="Rounded Rectangle 12">
              <a:extLst>
                <a:ext uri="{FF2B5EF4-FFF2-40B4-BE49-F238E27FC236}">
                  <a16:creationId xmlns:a16="http://schemas.microsoft.com/office/drawing/2014/main" id="{7D490456-DBCE-BB03-EF29-063F73DDA2D1}"/>
                </a:ext>
              </a:extLst>
            </p:cNvPr>
            <p:cNvSpPr/>
            <p:nvPr/>
          </p:nvSpPr>
          <p:spPr>
            <a:xfrm>
              <a:off x="956376" y="4758799"/>
              <a:ext cx="5941019" cy="237901"/>
            </a:xfrm>
            <a:prstGeom prst="roundRect">
              <a:avLst>
                <a:gd name="adj" fmla="val 8149"/>
              </a:avLst>
            </a:prstGeom>
            <a:solidFill>
              <a:schemeClr val="accent4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182880" t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raphik Semibold"/>
                  <a:ea typeface="+mn-ea"/>
                  <a:cs typeface="+mn-cs"/>
                </a:rPr>
                <a:t>Governance &amp; Management</a:t>
              </a:r>
            </a:p>
          </p:txBody>
        </p:sp>
      </p:grpSp>
      <p:sp>
        <p:nvSpPr>
          <p:cNvPr id="3" name="Hexagon 2">
            <a:extLst>
              <a:ext uri="{FF2B5EF4-FFF2-40B4-BE49-F238E27FC236}">
                <a16:creationId xmlns:a16="http://schemas.microsoft.com/office/drawing/2014/main" id="{4942B2BF-C814-E2CB-E32F-DC07068730E7}"/>
              </a:ext>
            </a:extLst>
          </p:cNvPr>
          <p:cNvSpPr/>
          <p:nvPr/>
        </p:nvSpPr>
        <p:spPr>
          <a:xfrm>
            <a:off x="7506369" y="2779706"/>
            <a:ext cx="907184" cy="815504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1440" bIns="91440" rtlCol="0" anchor="ctr"/>
          <a:lstStyle/>
          <a:p>
            <a:pPr algn="ctr"/>
            <a:r>
              <a:rPr lang="en-US" sz="900" b="1">
                <a:solidFill>
                  <a:schemeClr val="tx1"/>
                </a:solidFill>
              </a:rPr>
              <a:t>Data </a:t>
            </a:r>
          </a:p>
          <a:p>
            <a:pPr algn="ctr"/>
            <a:r>
              <a:rPr lang="en-US" sz="900" b="1">
                <a:solidFill>
                  <a:schemeClr val="tx1"/>
                </a:solidFill>
              </a:rPr>
              <a:t>Product</a:t>
            </a:r>
          </a:p>
          <a:p>
            <a:pPr algn="ctr"/>
            <a:r>
              <a:rPr lang="en-US" sz="900">
                <a:solidFill>
                  <a:schemeClr val="tx1"/>
                </a:solidFill>
              </a:rPr>
              <a:t>e.g., SKU,</a:t>
            </a:r>
          </a:p>
          <a:p>
            <a:pPr algn="ctr"/>
            <a:r>
              <a:rPr lang="en-US" sz="900">
                <a:solidFill>
                  <a:schemeClr val="tx1"/>
                </a:solidFill>
              </a:rPr>
              <a:t>Customer,</a:t>
            </a:r>
          </a:p>
          <a:p>
            <a:pPr algn="ctr"/>
            <a:r>
              <a:rPr lang="en-US" sz="900">
                <a:solidFill>
                  <a:schemeClr val="tx1"/>
                </a:solidFill>
              </a:rPr>
              <a:t>Asset</a:t>
            </a:r>
          </a:p>
        </p:txBody>
      </p:sp>
    </p:spTree>
    <p:extLst>
      <p:ext uri="{BB962C8B-B14F-4D97-AF65-F5344CB8AC3E}">
        <p14:creationId xmlns:p14="http://schemas.microsoft.com/office/powerpoint/2010/main" val="25039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2FD95-1ECD-A399-72CC-D35F99BAF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14">
            <a:extLst>
              <a:ext uri="{FF2B5EF4-FFF2-40B4-BE49-F238E27FC236}">
                <a16:creationId xmlns:a16="http://schemas.microsoft.com/office/drawing/2014/main" id="{FDBADEE7-0DBD-E921-881A-715529B678EE}"/>
              </a:ext>
            </a:extLst>
          </p:cNvPr>
          <p:cNvSpPr/>
          <p:nvPr/>
        </p:nvSpPr>
        <p:spPr>
          <a:xfrm>
            <a:off x="1210410" y="2064319"/>
            <a:ext cx="1572768" cy="3893660"/>
          </a:xfrm>
          <a:prstGeom prst="rect">
            <a:avLst/>
          </a:prstGeom>
          <a:solidFill>
            <a:srgbClr val="7B2D8B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A83FB-A35F-35EC-5CFB-59E029F2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pc="0" dirty="0">
                <a:latin typeface="Graphik Medium" panose="020B0503030202060203" pitchFamily="34" charset="77"/>
              </a:rPr>
              <a:t>Data Modernization </a:t>
            </a:r>
            <a:r>
              <a:rPr lang="en-US" sz="2800" b="0" spc="0" dirty="0">
                <a:solidFill>
                  <a:schemeClr val="accent1"/>
                </a:solidFill>
              </a:rPr>
              <a:t>Cost Levers for Cloud Native</a:t>
            </a:r>
            <a:endParaRPr lang="en-US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654AD-A391-F3C7-9BE3-44D0DC87C12D}"/>
              </a:ext>
            </a:extLst>
          </p:cNvPr>
          <p:cNvSpPr txBox="1"/>
          <p:nvPr/>
        </p:nvSpPr>
        <p:spPr>
          <a:xfrm>
            <a:off x="381439" y="959433"/>
            <a:ext cx="11057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Cloud Native Services (from AWS, GCP, Azure) are cloud-managed offerings</a:t>
            </a:r>
          </a:p>
          <a:p>
            <a:r>
              <a:rPr lang="en-US" dirty="0"/>
              <a:t>Consumption drives the costs </a:t>
            </a:r>
          </a:p>
        </p:txBody>
      </p:sp>
      <p:sp>
        <p:nvSpPr>
          <p:cNvPr id="4" name="Shape 6">
            <a:extLst>
              <a:ext uri="{FF2B5EF4-FFF2-40B4-BE49-F238E27FC236}">
                <a16:creationId xmlns:a16="http://schemas.microsoft.com/office/drawing/2014/main" id="{7F9B47DB-75CE-5F7B-1484-3D5DD1BE8F3F}"/>
              </a:ext>
            </a:extLst>
          </p:cNvPr>
          <p:cNvSpPr/>
          <p:nvPr/>
        </p:nvSpPr>
        <p:spPr>
          <a:xfrm>
            <a:off x="445812" y="2064319"/>
            <a:ext cx="709733" cy="2889861"/>
          </a:xfrm>
          <a:prstGeom prst="rect">
            <a:avLst/>
          </a:prstGeom>
          <a:solidFill>
            <a:srgbClr val="EDE6F5"/>
          </a:solidFill>
          <a:ln w="6350">
            <a:solidFill>
              <a:srgbClr val="CCBBDD"/>
            </a:solidFill>
            <a:prstDash val="soli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200" normalizeH="0" baseline="0" noProof="0" dirty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-120"/>
              </a:rPr>
              <a:t>DATA SOURCES</a:t>
            </a:r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64ADB435-047F-8759-52A6-DB98509E6AC6}"/>
              </a:ext>
            </a:extLst>
          </p:cNvPr>
          <p:cNvSpPr/>
          <p:nvPr/>
        </p:nvSpPr>
        <p:spPr>
          <a:xfrm>
            <a:off x="464100" y="1678747"/>
            <a:ext cx="4120445" cy="317092"/>
          </a:xfrm>
          <a:prstGeom prst="rect">
            <a:avLst/>
          </a:prstGeom>
          <a:solidFill>
            <a:srgbClr val="EDE6F5"/>
          </a:solidFill>
          <a:ln w="6350">
            <a:solidFill>
              <a:srgbClr val="CCBB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7" name="Text 9">
            <a:extLst>
              <a:ext uri="{FF2B5EF4-FFF2-40B4-BE49-F238E27FC236}">
                <a16:creationId xmlns:a16="http://schemas.microsoft.com/office/drawing/2014/main" id="{29716323-A2A9-F48B-8694-65AE97787BD6}"/>
              </a:ext>
            </a:extLst>
          </p:cNvPr>
          <p:cNvSpPr/>
          <p:nvPr/>
        </p:nvSpPr>
        <p:spPr>
          <a:xfrm>
            <a:off x="464101" y="1678747"/>
            <a:ext cx="3657600" cy="317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200" normalizeH="0" baseline="0" noProof="0" dirty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CAPTURE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9" name="Shape 10">
            <a:extLst>
              <a:ext uri="{FF2B5EF4-FFF2-40B4-BE49-F238E27FC236}">
                <a16:creationId xmlns:a16="http://schemas.microsoft.com/office/drawing/2014/main" id="{0E54D42E-9B41-C442-5196-9D99B4A478F0}"/>
              </a:ext>
            </a:extLst>
          </p:cNvPr>
          <p:cNvSpPr/>
          <p:nvPr/>
        </p:nvSpPr>
        <p:spPr>
          <a:xfrm>
            <a:off x="4657698" y="1678747"/>
            <a:ext cx="4892040" cy="317092"/>
          </a:xfrm>
          <a:prstGeom prst="rect">
            <a:avLst/>
          </a:prstGeom>
          <a:solidFill>
            <a:srgbClr val="EDE6F5"/>
          </a:solidFill>
          <a:ln w="6350">
            <a:solidFill>
              <a:srgbClr val="CCBB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46382DEB-A247-BDC6-002F-E714E8143106}"/>
              </a:ext>
            </a:extLst>
          </p:cNvPr>
          <p:cNvSpPr/>
          <p:nvPr/>
        </p:nvSpPr>
        <p:spPr>
          <a:xfrm>
            <a:off x="4657698" y="1678747"/>
            <a:ext cx="4892040" cy="317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200" normalizeH="0" baseline="0" noProof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CURATE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3" name="Shape 12">
            <a:extLst>
              <a:ext uri="{FF2B5EF4-FFF2-40B4-BE49-F238E27FC236}">
                <a16:creationId xmlns:a16="http://schemas.microsoft.com/office/drawing/2014/main" id="{D02EA145-B895-D838-AA94-B2EDCD84C377}"/>
              </a:ext>
            </a:extLst>
          </p:cNvPr>
          <p:cNvSpPr/>
          <p:nvPr/>
        </p:nvSpPr>
        <p:spPr>
          <a:xfrm>
            <a:off x="9686898" y="1678747"/>
            <a:ext cx="2224716" cy="317092"/>
          </a:xfrm>
          <a:prstGeom prst="rect">
            <a:avLst/>
          </a:prstGeom>
          <a:solidFill>
            <a:srgbClr val="EDE6F5"/>
          </a:solidFill>
          <a:ln w="6350">
            <a:solidFill>
              <a:srgbClr val="CCBB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4" name="Text 13">
            <a:extLst>
              <a:ext uri="{FF2B5EF4-FFF2-40B4-BE49-F238E27FC236}">
                <a16:creationId xmlns:a16="http://schemas.microsoft.com/office/drawing/2014/main" id="{27E7F725-CCA3-C9BE-FB8A-A1DA88D0751A}"/>
              </a:ext>
            </a:extLst>
          </p:cNvPr>
          <p:cNvSpPr/>
          <p:nvPr/>
        </p:nvSpPr>
        <p:spPr>
          <a:xfrm>
            <a:off x="9686898" y="1678747"/>
            <a:ext cx="2224716" cy="317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200" normalizeH="0" baseline="0" noProof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CONSUME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6" name="Text 15">
            <a:extLst>
              <a:ext uri="{FF2B5EF4-FFF2-40B4-BE49-F238E27FC236}">
                <a16:creationId xmlns:a16="http://schemas.microsoft.com/office/drawing/2014/main" id="{CC29575F-E6CC-4791-461B-F657A935C010}"/>
              </a:ext>
            </a:extLst>
          </p:cNvPr>
          <p:cNvSpPr/>
          <p:nvPr/>
        </p:nvSpPr>
        <p:spPr>
          <a:xfrm>
            <a:off x="1210410" y="2122131"/>
            <a:ext cx="1572768" cy="48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Ingestion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Pipeline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7" name="Text 16">
            <a:extLst>
              <a:ext uri="{FF2B5EF4-FFF2-40B4-BE49-F238E27FC236}">
                <a16:creationId xmlns:a16="http://schemas.microsoft.com/office/drawing/2014/main" id="{C70D477B-7464-B6CF-C1D4-E517F5C4761D}"/>
              </a:ext>
            </a:extLst>
          </p:cNvPr>
          <p:cNvSpPr/>
          <p:nvPr/>
        </p:nvSpPr>
        <p:spPr>
          <a:xfrm>
            <a:off x="1210410" y="2579331"/>
            <a:ext cx="15727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Capture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8" name="Shape 17">
            <a:extLst>
              <a:ext uri="{FF2B5EF4-FFF2-40B4-BE49-F238E27FC236}">
                <a16:creationId xmlns:a16="http://schemas.microsoft.com/office/drawing/2014/main" id="{D81A631B-2B78-9297-D945-361026212C6A}"/>
              </a:ext>
            </a:extLst>
          </p:cNvPr>
          <p:cNvSpPr/>
          <p:nvPr/>
        </p:nvSpPr>
        <p:spPr>
          <a:xfrm>
            <a:off x="1301850" y="2862795"/>
            <a:ext cx="1389888" cy="0"/>
          </a:xfrm>
          <a:prstGeom prst="line">
            <a:avLst/>
          </a:prstGeom>
          <a:noFill/>
          <a:ln w="635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9" name="Shape 18">
            <a:extLst>
              <a:ext uri="{FF2B5EF4-FFF2-40B4-BE49-F238E27FC236}">
                <a16:creationId xmlns:a16="http://schemas.microsoft.com/office/drawing/2014/main" id="{E9BD5322-8177-C79C-99F9-5A0FD1210AE8}"/>
              </a:ext>
            </a:extLst>
          </p:cNvPr>
          <p:cNvSpPr/>
          <p:nvPr/>
        </p:nvSpPr>
        <p:spPr>
          <a:xfrm>
            <a:off x="1265274" y="2972523"/>
            <a:ext cx="14630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0" name="Shape 19">
            <a:extLst>
              <a:ext uri="{FF2B5EF4-FFF2-40B4-BE49-F238E27FC236}">
                <a16:creationId xmlns:a16="http://schemas.microsoft.com/office/drawing/2014/main" id="{219209AA-12B9-6017-5018-67F47B396E91}"/>
              </a:ext>
            </a:extLst>
          </p:cNvPr>
          <p:cNvSpPr/>
          <p:nvPr/>
        </p:nvSpPr>
        <p:spPr>
          <a:xfrm>
            <a:off x="1338426" y="3127971"/>
            <a:ext cx="164592" cy="158546"/>
          </a:xfrm>
          <a:prstGeom prst="ellipse">
            <a:avLst/>
          </a:prstGeom>
          <a:solidFill>
            <a:srgbClr val="4285F4"/>
          </a:solidFill>
          <a:ln w="12700">
            <a:solidFill>
              <a:srgbClr val="4285F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1" name="Text 20">
            <a:extLst>
              <a:ext uri="{FF2B5EF4-FFF2-40B4-BE49-F238E27FC236}">
                <a16:creationId xmlns:a16="http://schemas.microsoft.com/office/drawing/2014/main" id="{F051D659-3CE6-2409-3D7B-BAE0A7BB9E84}"/>
              </a:ext>
            </a:extLst>
          </p:cNvPr>
          <p:cNvSpPr/>
          <p:nvPr/>
        </p:nvSpPr>
        <p:spPr>
          <a:xfrm>
            <a:off x="1539594" y="3018243"/>
            <a:ext cx="11155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GCP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2" name="Text 21">
            <a:extLst>
              <a:ext uri="{FF2B5EF4-FFF2-40B4-BE49-F238E27FC236}">
                <a16:creationId xmlns:a16="http://schemas.microsoft.com/office/drawing/2014/main" id="{C9FE76E5-9E75-6B63-E1A8-788BFA90FD61}"/>
              </a:ext>
            </a:extLst>
          </p:cNvPr>
          <p:cNvSpPr/>
          <p:nvPr/>
        </p:nvSpPr>
        <p:spPr>
          <a:xfrm>
            <a:off x="1539594" y="3228555"/>
            <a:ext cx="11155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Dataflow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3" name="Shape 22">
            <a:extLst>
              <a:ext uri="{FF2B5EF4-FFF2-40B4-BE49-F238E27FC236}">
                <a16:creationId xmlns:a16="http://schemas.microsoft.com/office/drawing/2014/main" id="{5C479DD8-D1A9-BDBC-E146-02335B4E3674}"/>
              </a:ext>
            </a:extLst>
          </p:cNvPr>
          <p:cNvSpPr/>
          <p:nvPr/>
        </p:nvSpPr>
        <p:spPr>
          <a:xfrm>
            <a:off x="1265274" y="3630891"/>
            <a:ext cx="14630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4" name="Shape 23">
            <a:extLst>
              <a:ext uri="{FF2B5EF4-FFF2-40B4-BE49-F238E27FC236}">
                <a16:creationId xmlns:a16="http://schemas.microsoft.com/office/drawing/2014/main" id="{E13E4433-9F33-3EF2-E078-B5DF3C553459}"/>
              </a:ext>
            </a:extLst>
          </p:cNvPr>
          <p:cNvSpPr/>
          <p:nvPr/>
        </p:nvSpPr>
        <p:spPr>
          <a:xfrm>
            <a:off x="1338426" y="3786339"/>
            <a:ext cx="164592" cy="158546"/>
          </a:xfrm>
          <a:prstGeom prst="ellipse">
            <a:avLst/>
          </a:prstGeom>
          <a:solidFill>
            <a:srgbClr val="0078D4"/>
          </a:solidFill>
          <a:ln w="12700">
            <a:solidFill>
              <a:srgbClr val="0078D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5" name="Text 24">
            <a:extLst>
              <a:ext uri="{FF2B5EF4-FFF2-40B4-BE49-F238E27FC236}">
                <a16:creationId xmlns:a16="http://schemas.microsoft.com/office/drawing/2014/main" id="{B299A10B-0F2A-6371-A214-BFBCD8972E8C}"/>
              </a:ext>
            </a:extLst>
          </p:cNvPr>
          <p:cNvSpPr/>
          <p:nvPr/>
        </p:nvSpPr>
        <p:spPr>
          <a:xfrm>
            <a:off x="1539594" y="3676611"/>
            <a:ext cx="11155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Azure Fabric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6" name="Text 25">
            <a:extLst>
              <a:ext uri="{FF2B5EF4-FFF2-40B4-BE49-F238E27FC236}">
                <a16:creationId xmlns:a16="http://schemas.microsoft.com/office/drawing/2014/main" id="{A4165AF3-A00D-074A-B0FE-DC49C5734EA1}"/>
              </a:ext>
            </a:extLst>
          </p:cNvPr>
          <p:cNvSpPr/>
          <p:nvPr/>
        </p:nvSpPr>
        <p:spPr>
          <a:xfrm>
            <a:off x="1539594" y="3886923"/>
            <a:ext cx="11155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 Factory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7" name="Shape 26">
            <a:extLst>
              <a:ext uri="{FF2B5EF4-FFF2-40B4-BE49-F238E27FC236}">
                <a16:creationId xmlns:a16="http://schemas.microsoft.com/office/drawing/2014/main" id="{D2FD327F-7BC1-5F61-8C07-63FFCF1785A8}"/>
              </a:ext>
            </a:extLst>
          </p:cNvPr>
          <p:cNvSpPr/>
          <p:nvPr/>
        </p:nvSpPr>
        <p:spPr>
          <a:xfrm>
            <a:off x="1265274" y="4289259"/>
            <a:ext cx="14630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8" name="Shape 27">
            <a:extLst>
              <a:ext uri="{FF2B5EF4-FFF2-40B4-BE49-F238E27FC236}">
                <a16:creationId xmlns:a16="http://schemas.microsoft.com/office/drawing/2014/main" id="{8DF9A8CA-C329-9835-51E1-CE2650E05775}"/>
              </a:ext>
            </a:extLst>
          </p:cNvPr>
          <p:cNvSpPr/>
          <p:nvPr/>
        </p:nvSpPr>
        <p:spPr>
          <a:xfrm>
            <a:off x="1338426" y="4444707"/>
            <a:ext cx="164592" cy="158546"/>
          </a:xfrm>
          <a:prstGeom prst="ellipse">
            <a:avLst/>
          </a:prstGeom>
          <a:solidFill>
            <a:srgbClr val="FF9900"/>
          </a:solidFill>
          <a:ln w="12700">
            <a:solidFill>
              <a:srgbClr val="FF990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9" name="Text 28">
            <a:extLst>
              <a:ext uri="{FF2B5EF4-FFF2-40B4-BE49-F238E27FC236}">
                <a16:creationId xmlns:a16="http://schemas.microsoft.com/office/drawing/2014/main" id="{90085012-CE74-8BCE-27C5-DB7F60BEA79B}"/>
              </a:ext>
            </a:extLst>
          </p:cNvPr>
          <p:cNvSpPr/>
          <p:nvPr/>
        </p:nvSpPr>
        <p:spPr>
          <a:xfrm>
            <a:off x="1539594" y="4334979"/>
            <a:ext cx="11155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0" name="Text 29">
            <a:extLst>
              <a:ext uri="{FF2B5EF4-FFF2-40B4-BE49-F238E27FC236}">
                <a16:creationId xmlns:a16="http://schemas.microsoft.com/office/drawing/2014/main" id="{2F59DFB7-FC3A-C3F5-72D2-AEBE868BB805}"/>
              </a:ext>
            </a:extLst>
          </p:cNvPr>
          <p:cNvSpPr/>
          <p:nvPr/>
        </p:nvSpPr>
        <p:spPr>
          <a:xfrm>
            <a:off x="1539594" y="4545291"/>
            <a:ext cx="11155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Glue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9" name="Shape 38">
            <a:extLst>
              <a:ext uri="{FF2B5EF4-FFF2-40B4-BE49-F238E27FC236}">
                <a16:creationId xmlns:a16="http://schemas.microsoft.com/office/drawing/2014/main" id="{74D04838-7D45-A087-6BEF-88885C69F668}"/>
              </a:ext>
            </a:extLst>
          </p:cNvPr>
          <p:cNvSpPr/>
          <p:nvPr/>
        </p:nvSpPr>
        <p:spPr>
          <a:xfrm>
            <a:off x="2856330" y="2064319"/>
            <a:ext cx="1728216" cy="3892538"/>
          </a:xfrm>
          <a:prstGeom prst="rect">
            <a:avLst/>
          </a:prstGeom>
          <a:solidFill>
            <a:srgbClr val="9B59B6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0" name="Text 39">
            <a:extLst>
              <a:ext uri="{FF2B5EF4-FFF2-40B4-BE49-F238E27FC236}">
                <a16:creationId xmlns:a16="http://schemas.microsoft.com/office/drawing/2014/main" id="{A6C1E461-0923-194B-3441-5B0B7720CCD0}"/>
              </a:ext>
            </a:extLst>
          </p:cNvPr>
          <p:cNvSpPr/>
          <p:nvPr/>
        </p:nvSpPr>
        <p:spPr>
          <a:xfrm>
            <a:off x="2856330" y="2122131"/>
            <a:ext cx="1728216" cy="48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Raw Data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Storage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1" name="Text 40">
            <a:extLst>
              <a:ext uri="{FF2B5EF4-FFF2-40B4-BE49-F238E27FC236}">
                <a16:creationId xmlns:a16="http://schemas.microsoft.com/office/drawing/2014/main" id="{FCEAAC7D-FCA5-7EA7-1A5C-B5D66CF5D089}"/>
              </a:ext>
            </a:extLst>
          </p:cNvPr>
          <p:cNvSpPr/>
          <p:nvPr/>
        </p:nvSpPr>
        <p:spPr>
          <a:xfrm>
            <a:off x="2856330" y="2579331"/>
            <a:ext cx="17282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Store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2" name="Shape 41">
            <a:extLst>
              <a:ext uri="{FF2B5EF4-FFF2-40B4-BE49-F238E27FC236}">
                <a16:creationId xmlns:a16="http://schemas.microsoft.com/office/drawing/2014/main" id="{8E5C2C70-BCF9-09B6-3540-BC5B7263FDCA}"/>
              </a:ext>
            </a:extLst>
          </p:cNvPr>
          <p:cNvSpPr/>
          <p:nvPr/>
        </p:nvSpPr>
        <p:spPr>
          <a:xfrm>
            <a:off x="2947770" y="2862795"/>
            <a:ext cx="1545336" cy="0"/>
          </a:xfrm>
          <a:prstGeom prst="line">
            <a:avLst/>
          </a:prstGeom>
          <a:noFill/>
          <a:ln w="635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3" name="Shape 42">
            <a:extLst>
              <a:ext uri="{FF2B5EF4-FFF2-40B4-BE49-F238E27FC236}">
                <a16:creationId xmlns:a16="http://schemas.microsoft.com/office/drawing/2014/main" id="{6232FB15-DE4E-AADB-65F5-DC546C08F82F}"/>
              </a:ext>
            </a:extLst>
          </p:cNvPr>
          <p:cNvSpPr/>
          <p:nvPr/>
        </p:nvSpPr>
        <p:spPr>
          <a:xfrm>
            <a:off x="2911194" y="2972523"/>
            <a:ext cx="1618488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4" name="Shape 43">
            <a:extLst>
              <a:ext uri="{FF2B5EF4-FFF2-40B4-BE49-F238E27FC236}">
                <a16:creationId xmlns:a16="http://schemas.microsoft.com/office/drawing/2014/main" id="{7522A669-4C67-E7CA-D943-F544EC005A3E}"/>
              </a:ext>
            </a:extLst>
          </p:cNvPr>
          <p:cNvSpPr/>
          <p:nvPr/>
        </p:nvSpPr>
        <p:spPr>
          <a:xfrm>
            <a:off x="2984346" y="3127971"/>
            <a:ext cx="164592" cy="158546"/>
          </a:xfrm>
          <a:prstGeom prst="ellipse">
            <a:avLst/>
          </a:prstGeom>
          <a:solidFill>
            <a:srgbClr val="4285F4"/>
          </a:solidFill>
          <a:ln w="12700">
            <a:solidFill>
              <a:srgbClr val="4285F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5" name="Text 44">
            <a:extLst>
              <a:ext uri="{FF2B5EF4-FFF2-40B4-BE49-F238E27FC236}">
                <a16:creationId xmlns:a16="http://schemas.microsoft.com/office/drawing/2014/main" id="{ED1CDC0B-67D7-7863-BFB7-E634FD7A2468}"/>
              </a:ext>
            </a:extLst>
          </p:cNvPr>
          <p:cNvSpPr/>
          <p:nvPr/>
        </p:nvSpPr>
        <p:spPr>
          <a:xfrm>
            <a:off x="3185514" y="3018243"/>
            <a:ext cx="1271016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GCP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6" name="Text 45">
            <a:extLst>
              <a:ext uri="{FF2B5EF4-FFF2-40B4-BE49-F238E27FC236}">
                <a16:creationId xmlns:a16="http://schemas.microsoft.com/office/drawing/2014/main" id="{E443F53C-B411-46C2-8D4C-F7D1C15F90A6}"/>
              </a:ext>
            </a:extLst>
          </p:cNvPr>
          <p:cNvSpPr/>
          <p:nvPr/>
        </p:nvSpPr>
        <p:spPr>
          <a:xfrm>
            <a:off x="3185514" y="3228555"/>
            <a:ext cx="12710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BigQuery Active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7" name="Shape 46">
            <a:extLst>
              <a:ext uri="{FF2B5EF4-FFF2-40B4-BE49-F238E27FC236}">
                <a16:creationId xmlns:a16="http://schemas.microsoft.com/office/drawing/2014/main" id="{D7B387CC-8A42-E35C-1473-D622BFABE4F0}"/>
              </a:ext>
            </a:extLst>
          </p:cNvPr>
          <p:cNvSpPr/>
          <p:nvPr/>
        </p:nvSpPr>
        <p:spPr>
          <a:xfrm>
            <a:off x="2911194" y="3630891"/>
            <a:ext cx="1618488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8" name="Shape 47">
            <a:extLst>
              <a:ext uri="{FF2B5EF4-FFF2-40B4-BE49-F238E27FC236}">
                <a16:creationId xmlns:a16="http://schemas.microsoft.com/office/drawing/2014/main" id="{D56B818B-2D5F-F030-7289-00864D3C8FC9}"/>
              </a:ext>
            </a:extLst>
          </p:cNvPr>
          <p:cNvSpPr/>
          <p:nvPr/>
        </p:nvSpPr>
        <p:spPr>
          <a:xfrm>
            <a:off x="2984346" y="3786339"/>
            <a:ext cx="164592" cy="158546"/>
          </a:xfrm>
          <a:prstGeom prst="ellipse">
            <a:avLst/>
          </a:prstGeom>
          <a:solidFill>
            <a:srgbClr val="0078D4"/>
          </a:solidFill>
          <a:ln w="12700">
            <a:solidFill>
              <a:srgbClr val="0078D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9" name="Text 48">
            <a:extLst>
              <a:ext uri="{FF2B5EF4-FFF2-40B4-BE49-F238E27FC236}">
                <a16:creationId xmlns:a16="http://schemas.microsoft.com/office/drawing/2014/main" id="{4A92F361-0740-7A4F-5409-96956253D54C}"/>
              </a:ext>
            </a:extLst>
          </p:cNvPr>
          <p:cNvSpPr/>
          <p:nvPr/>
        </p:nvSpPr>
        <p:spPr>
          <a:xfrm>
            <a:off x="3185514" y="3676611"/>
            <a:ext cx="1271016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Azure Fabric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0" name="Text 49">
            <a:extLst>
              <a:ext uri="{FF2B5EF4-FFF2-40B4-BE49-F238E27FC236}">
                <a16:creationId xmlns:a16="http://schemas.microsoft.com/office/drawing/2014/main" id="{1BFD7750-03C9-363A-2604-62A28464BE85}"/>
              </a:ext>
            </a:extLst>
          </p:cNvPr>
          <p:cNvSpPr/>
          <p:nvPr/>
        </p:nvSpPr>
        <p:spPr>
          <a:xfrm>
            <a:off x="3185514" y="3886923"/>
            <a:ext cx="12710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OneLake (ADLS)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1" name="Shape 50">
            <a:extLst>
              <a:ext uri="{FF2B5EF4-FFF2-40B4-BE49-F238E27FC236}">
                <a16:creationId xmlns:a16="http://schemas.microsoft.com/office/drawing/2014/main" id="{CB43F9E6-BDDE-3646-E684-F961E2E9BD80}"/>
              </a:ext>
            </a:extLst>
          </p:cNvPr>
          <p:cNvSpPr/>
          <p:nvPr/>
        </p:nvSpPr>
        <p:spPr>
          <a:xfrm>
            <a:off x="2911194" y="4289259"/>
            <a:ext cx="1618488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2" name="Shape 51">
            <a:extLst>
              <a:ext uri="{FF2B5EF4-FFF2-40B4-BE49-F238E27FC236}">
                <a16:creationId xmlns:a16="http://schemas.microsoft.com/office/drawing/2014/main" id="{8EF6A07D-60C4-70B4-8C1E-A28BA124DF0C}"/>
              </a:ext>
            </a:extLst>
          </p:cNvPr>
          <p:cNvSpPr/>
          <p:nvPr/>
        </p:nvSpPr>
        <p:spPr>
          <a:xfrm>
            <a:off x="2984346" y="4444707"/>
            <a:ext cx="164592" cy="158546"/>
          </a:xfrm>
          <a:prstGeom prst="ellipse">
            <a:avLst/>
          </a:prstGeom>
          <a:solidFill>
            <a:srgbClr val="FF9900"/>
          </a:solidFill>
          <a:ln w="12700">
            <a:solidFill>
              <a:srgbClr val="FF990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3" name="Text 52">
            <a:extLst>
              <a:ext uri="{FF2B5EF4-FFF2-40B4-BE49-F238E27FC236}">
                <a16:creationId xmlns:a16="http://schemas.microsoft.com/office/drawing/2014/main" id="{3D2C1F02-E971-25BF-ADEA-F547B9F9AE0F}"/>
              </a:ext>
            </a:extLst>
          </p:cNvPr>
          <p:cNvSpPr/>
          <p:nvPr/>
        </p:nvSpPr>
        <p:spPr>
          <a:xfrm>
            <a:off x="3185514" y="4334979"/>
            <a:ext cx="1271016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4" name="Text 53">
            <a:extLst>
              <a:ext uri="{FF2B5EF4-FFF2-40B4-BE49-F238E27FC236}">
                <a16:creationId xmlns:a16="http://schemas.microsoft.com/office/drawing/2014/main" id="{A402F618-0419-CDB3-DEDA-EC90ACC3F40C}"/>
              </a:ext>
            </a:extLst>
          </p:cNvPr>
          <p:cNvSpPr/>
          <p:nvPr/>
        </p:nvSpPr>
        <p:spPr>
          <a:xfrm>
            <a:off x="3185514" y="4545291"/>
            <a:ext cx="12710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S3 Tiered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3" name="Shape 62">
            <a:extLst>
              <a:ext uri="{FF2B5EF4-FFF2-40B4-BE49-F238E27FC236}">
                <a16:creationId xmlns:a16="http://schemas.microsoft.com/office/drawing/2014/main" id="{9CA19C3D-5930-3F56-65A4-749EEB65B56B}"/>
              </a:ext>
            </a:extLst>
          </p:cNvPr>
          <p:cNvSpPr/>
          <p:nvPr/>
        </p:nvSpPr>
        <p:spPr>
          <a:xfrm>
            <a:off x="4657698" y="2064319"/>
            <a:ext cx="2377440" cy="3892538"/>
          </a:xfrm>
          <a:prstGeom prst="rect">
            <a:avLst/>
          </a:prstGeom>
          <a:solidFill>
            <a:srgbClr val="7B2D8B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4" name="Text 63">
            <a:extLst>
              <a:ext uri="{FF2B5EF4-FFF2-40B4-BE49-F238E27FC236}">
                <a16:creationId xmlns:a16="http://schemas.microsoft.com/office/drawing/2014/main" id="{1498A072-18F3-5772-6A01-DD4D0FB0AA25}"/>
              </a:ext>
            </a:extLst>
          </p:cNvPr>
          <p:cNvSpPr/>
          <p:nvPr/>
        </p:nvSpPr>
        <p:spPr>
          <a:xfrm>
            <a:off x="4657698" y="2122131"/>
            <a:ext cx="2377440" cy="48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ETL Pipeline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5" name="Text 64">
            <a:extLst>
              <a:ext uri="{FF2B5EF4-FFF2-40B4-BE49-F238E27FC236}">
                <a16:creationId xmlns:a16="http://schemas.microsoft.com/office/drawing/2014/main" id="{14E19BDE-40BF-056D-67BF-389F8C4D744C}"/>
              </a:ext>
            </a:extLst>
          </p:cNvPr>
          <p:cNvSpPr/>
          <p:nvPr/>
        </p:nvSpPr>
        <p:spPr>
          <a:xfrm>
            <a:off x="4657698" y="2579331"/>
            <a:ext cx="23774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6" name="Shape 65">
            <a:extLst>
              <a:ext uri="{FF2B5EF4-FFF2-40B4-BE49-F238E27FC236}">
                <a16:creationId xmlns:a16="http://schemas.microsoft.com/office/drawing/2014/main" id="{B09C3F55-6D36-E16A-52B0-0B80C931468F}"/>
              </a:ext>
            </a:extLst>
          </p:cNvPr>
          <p:cNvSpPr/>
          <p:nvPr/>
        </p:nvSpPr>
        <p:spPr>
          <a:xfrm>
            <a:off x="4749138" y="2862795"/>
            <a:ext cx="2194560" cy="0"/>
          </a:xfrm>
          <a:prstGeom prst="line">
            <a:avLst/>
          </a:prstGeom>
          <a:noFill/>
          <a:ln w="635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7" name="Shape 66">
            <a:extLst>
              <a:ext uri="{FF2B5EF4-FFF2-40B4-BE49-F238E27FC236}">
                <a16:creationId xmlns:a16="http://schemas.microsoft.com/office/drawing/2014/main" id="{8570EF8A-12FA-EB52-BD65-6ED6E2EEFE28}"/>
              </a:ext>
            </a:extLst>
          </p:cNvPr>
          <p:cNvSpPr/>
          <p:nvPr/>
        </p:nvSpPr>
        <p:spPr>
          <a:xfrm>
            <a:off x="4712562" y="2972523"/>
            <a:ext cx="2267712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8" name="Shape 67">
            <a:extLst>
              <a:ext uri="{FF2B5EF4-FFF2-40B4-BE49-F238E27FC236}">
                <a16:creationId xmlns:a16="http://schemas.microsoft.com/office/drawing/2014/main" id="{849DF721-B038-19AB-6692-3379AB3B9FCB}"/>
              </a:ext>
            </a:extLst>
          </p:cNvPr>
          <p:cNvSpPr/>
          <p:nvPr/>
        </p:nvSpPr>
        <p:spPr>
          <a:xfrm>
            <a:off x="4785714" y="3127971"/>
            <a:ext cx="164592" cy="158546"/>
          </a:xfrm>
          <a:prstGeom prst="ellipse">
            <a:avLst/>
          </a:prstGeom>
          <a:solidFill>
            <a:srgbClr val="4285F4"/>
          </a:solidFill>
          <a:ln w="12700">
            <a:solidFill>
              <a:srgbClr val="4285F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9" name="Text 68">
            <a:extLst>
              <a:ext uri="{FF2B5EF4-FFF2-40B4-BE49-F238E27FC236}">
                <a16:creationId xmlns:a16="http://schemas.microsoft.com/office/drawing/2014/main" id="{AE362339-A6BF-D4FB-71A0-71ED71C62DAA}"/>
              </a:ext>
            </a:extLst>
          </p:cNvPr>
          <p:cNvSpPr/>
          <p:nvPr/>
        </p:nvSpPr>
        <p:spPr>
          <a:xfrm>
            <a:off x="4986882" y="3018243"/>
            <a:ext cx="1920240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GCP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0" name="Text 69">
            <a:extLst>
              <a:ext uri="{FF2B5EF4-FFF2-40B4-BE49-F238E27FC236}">
                <a16:creationId xmlns:a16="http://schemas.microsoft.com/office/drawing/2014/main" id="{453EEAB4-6121-442A-597D-8561E571225C}"/>
              </a:ext>
            </a:extLst>
          </p:cNvPr>
          <p:cNvSpPr/>
          <p:nvPr/>
        </p:nvSpPr>
        <p:spPr>
          <a:xfrm>
            <a:off x="4986882" y="3228555"/>
            <a:ext cx="19202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Dataflow + BQ Spark + Composer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1" name="Shape 70">
            <a:extLst>
              <a:ext uri="{FF2B5EF4-FFF2-40B4-BE49-F238E27FC236}">
                <a16:creationId xmlns:a16="http://schemas.microsoft.com/office/drawing/2014/main" id="{CCFA4787-EFDF-3A90-CF18-E89E40E65907}"/>
              </a:ext>
            </a:extLst>
          </p:cNvPr>
          <p:cNvSpPr/>
          <p:nvPr/>
        </p:nvSpPr>
        <p:spPr>
          <a:xfrm>
            <a:off x="4712562" y="3630891"/>
            <a:ext cx="2267712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2" name="Shape 71">
            <a:extLst>
              <a:ext uri="{FF2B5EF4-FFF2-40B4-BE49-F238E27FC236}">
                <a16:creationId xmlns:a16="http://schemas.microsoft.com/office/drawing/2014/main" id="{1068CF4A-AF0D-E3A0-210F-4DEC1B97A693}"/>
              </a:ext>
            </a:extLst>
          </p:cNvPr>
          <p:cNvSpPr/>
          <p:nvPr/>
        </p:nvSpPr>
        <p:spPr>
          <a:xfrm>
            <a:off x="4785714" y="3786339"/>
            <a:ext cx="164592" cy="158546"/>
          </a:xfrm>
          <a:prstGeom prst="ellipse">
            <a:avLst/>
          </a:prstGeom>
          <a:solidFill>
            <a:srgbClr val="0078D4"/>
          </a:solidFill>
          <a:ln w="12700">
            <a:solidFill>
              <a:srgbClr val="0078D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3" name="Text 72">
            <a:extLst>
              <a:ext uri="{FF2B5EF4-FFF2-40B4-BE49-F238E27FC236}">
                <a16:creationId xmlns:a16="http://schemas.microsoft.com/office/drawing/2014/main" id="{B0401645-3A1D-9ABD-9847-EF20C5A1DAAC}"/>
              </a:ext>
            </a:extLst>
          </p:cNvPr>
          <p:cNvSpPr/>
          <p:nvPr/>
        </p:nvSpPr>
        <p:spPr>
          <a:xfrm>
            <a:off x="4986882" y="3676611"/>
            <a:ext cx="1920240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Azure Fabric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4" name="Text 73">
            <a:extLst>
              <a:ext uri="{FF2B5EF4-FFF2-40B4-BE49-F238E27FC236}">
                <a16:creationId xmlns:a16="http://schemas.microsoft.com/office/drawing/2014/main" id="{78ACA0BA-DD2F-DA0A-56CA-B67451E8C4BE}"/>
              </a:ext>
            </a:extLst>
          </p:cNvPr>
          <p:cNvSpPr/>
          <p:nvPr/>
        </p:nvSpPr>
        <p:spPr>
          <a:xfrm>
            <a:off x="4986882" y="3886923"/>
            <a:ext cx="19202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 Factory + Spark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5" name="Shape 74">
            <a:extLst>
              <a:ext uri="{FF2B5EF4-FFF2-40B4-BE49-F238E27FC236}">
                <a16:creationId xmlns:a16="http://schemas.microsoft.com/office/drawing/2014/main" id="{1072084A-D53E-BAEF-43A5-9326FAB1446B}"/>
              </a:ext>
            </a:extLst>
          </p:cNvPr>
          <p:cNvSpPr/>
          <p:nvPr/>
        </p:nvSpPr>
        <p:spPr>
          <a:xfrm>
            <a:off x="4712562" y="4289259"/>
            <a:ext cx="2267712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6" name="Shape 75">
            <a:extLst>
              <a:ext uri="{FF2B5EF4-FFF2-40B4-BE49-F238E27FC236}">
                <a16:creationId xmlns:a16="http://schemas.microsoft.com/office/drawing/2014/main" id="{7E5E883E-C5F7-3669-9E3B-7597C0EE4180}"/>
              </a:ext>
            </a:extLst>
          </p:cNvPr>
          <p:cNvSpPr/>
          <p:nvPr/>
        </p:nvSpPr>
        <p:spPr>
          <a:xfrm>
            <a:off x="4785714" y="4444707"/>
            <a:ext cx="164592" cy="158546"/>
          </a:xfrm>
          <a:prstGeom prst="ellipse">
            <a:avLst/>
          </a:prstGeom>
          <a:solidFill>
            <a:srgbClr val="FF9900"/>
          </a:solidFill>
          <a:ln w="12700">
            <a:solidFill>
              <a:srgbClr val="FF990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7" name="Text 76">
            <a:extLst>
              <a:ext uri="{FF2B5EF4-FFF2-40B4-BE49-F238E27FC236}">
                <a16:creationId xmlns:a16="http://schemas.microsoft.com/office/drawing/2014/main" id="{979866DE-E151-4687-84C0-50C6AD6A0584}"/>
              </a:ext>
            </a:extLst>
          </p:cNvPr>
          <p:cNvSpPr/>
          <p:nvPr/>
        </p:nvSpPr>
        <p:spPr>
          <a:xfrm>
            <a:off x="4986882" y="4334979"/>
            <a:ext cx="1920240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8" name="Text 77">
            <a:extLst>
              <a:ext uri="{FF2B5EF4-FFF2-40B4-BE49-F238E27FC236}">
                <a16:creationId xmlns:a16="http://schemas.microsoft.com/office/drawing/2014/main" id="{E6D5B023-79EB-4D08-7746-DDCE126CF0F8}"/>
              </a:ext>
            </a:extLst>
          </p:cNvPr>
          <p:cNvSpPr/>
          <p:nvPr/>
        </p:nvSpPr>
        <p:spPr>
          <a:xfrm>
            <a:off x="4986882" y="4545291"/>
            <a:ext cx="19202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Glue + EMR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7" name="Shape 86">
            <a:extLst>
              <a:ext uri="{FF2B5EF4-FFF2-40B4-BE49-F238E27FC236}">
                <a16:creationId xmlns:a16="http://schemas.microsoft.com/office/drawing/2014/main" id="{6AE4E2C6-8800-B5A7-133F-B3201D567EE7}"/>
              </a:ext>
            </a:extLst>
          </p:cNvPr>
          <p:cNvSpPr/>
          <p:nvPr/>
        </p:nvSpPr>
        <p:spPr>
          <a:xfrm>
            <a:off x="7108290" y="2064319"/>
            <a:ext cx="2487168" cy="3892538"/>
          </a:xfrm>
          <a:prstGeom prst="rect">
            <a:avLst/>
          </a:prstGeom>
          <a:solidFill>
            <a:srgbClr val="9B59B6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8" name="Text 87">
            <a:extLst>
              <a:ext uri="{FF2B5EF4-FFF2-40B4-BE49-F238E27FC236}">
                <a16:creationId xmlns:a16="http://schemas.microsoft.com/office/drawing/2014/main" id="{E27A6626-149C-EA58-14C6-017140799960}"/>
              </a:ext>
            </a:extLst>
          </p:cNvPr>
          <p:cNvSpPr/>
          <p:nvPr/>
        </p:nvSpPr>
        <p:spPr>
          <a:xfrm>
            <a:off x="7108290" y="2122131"/>
            <a:ext cx="2487168" cy="48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 Warehouse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9" name="Text 88">
            <a:extLst>
              <a:ext uri="{FF2B5EF4-FFF2-40B4-BE49-F238E27FC236}">
                <a16:creationId xmlns:a16="http://schemas.microsoft.com/office/drawing/2014/main" id="{5E676FEB-7C8E-64B9-E4A1-BD25172549D6}"/>
              </a:ext>
            </a:extLst>
          </p:cNvPr>
          <p:cNvSpPr/>
          <p:nvPr/>
        </p:nvSpPr>
        <p:spPr>
          <a:xfrm>
            <a:off x="7108290" y="2579331"/>
            <a:ext cx="24871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Analytics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0" name="Shape 89">
            <a:extLst>
              <a:ext uri="{FF2B5EF4-FFF2-40B4-BE49-F238E27FC236}">
                <a16:creationId xmlns:a16="http://schemas.microsoft.com/office/drawing/2014/main" id="{A100D899-0192-0BFC-98B5-9BAAB9C0A8C8}"/>
              </a:ext>
            </a:extLst>
          </p:cNvPr>
          <p:cNvSpPr/>
          <p:nvPr/>
        </p:nvSpPr>
        <p:spPr>
          <a:xfrm>
            <a:off x="7199730" y="2862795"/>
            <a:ext cx="2304288" cy="0"/>
          </a:xfrm>
          <a:prstGeom prst="line">
            <a:avLst/>
          </a:prstGeom>
          <a:noFill/>
          <a:ln w="635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1" name="Shape 90">
            <a:extLst>
              <a:ext uri="{FF2B5EF4-FFF2-40B4-BE49-F238E27FC236}">
                <a16:creationId xmlns:a16="http://schemas.microsoft.com/office/drawing/2014/main" id="{A69BC322-73B3-FAAB-43A7-F6077D7D2F39}"/>
              </a:ext>
            </a:extLst>
          </p:cNvPr>
          <p:cNvSpPr/>
          <p:nvPr/>
        </p:nvSpPr>
        <p:spPr>
          <a:xfrm>
            <a:off x="7163154" y="2972523"/>
            <a:ext cx="23774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2" name="Shape 91">
            <a:extLst>
              <a:ext uri="{FF2B5EF4-FFF2-40B4-BE49-F238E27FC236}">
                <a16:creationId xmlns:a16="http://schemas.microsoft.com/office/drawing/2014/main" id="{C7DAC47C-2D38-FA63-7170-7A2392EA928A}"/>
              </a:ext>
            </a:extLst>
          </p:cNvPr>
          <p:cNvSpPr/>
          <p:nvPr/>
        </p:nvSpPr>
        <p:spPr>
          <a:xfrm>
            <a:off x="7236306" y="3127971"/>
            <a:ext cx="164592" cy="158546"/>
          </a:xfrm>
          <a:prstGeom prst="ellipse">
            <a:avLst/>
          </a:prstGeom>
          <a:solidFill>
            <a:srgbClr val="4285F4"/>
          </a:solidFill>
          <a:ln w="12700">
            <a:solidFill>
              <a:srgbClr val="4285F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3" name="Text 92">
            <a:extLst>
              <a:ext uri="{FF2B5EF4-FFF2-40B4-BE49-F238E27FC236}">
                <a16:creationId xmlns:a16="http://schemas.microsoft.com/office/drawing/2014/main" id="{CFD5F176-3575-26AE-FE7D-4E030BFFB83B}"/>
              </a:ext>
            </a:extLst>
          </p:cNvPr>
          <p:cNvSpPr/>
          <p:nvPr/>
        </p:nvSpPr>
        <p:spPr>
          <a:xfrm>
            <a:off x="7437474" y="3018243"/>
            <a:ext cx="20299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GCP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4" name="Text 93">
            <a:extLst>
              <a:ext uri="{FF2B5EF4-FFF2-40B4-BE49-F238E27FC236}">
                <a16:creationId xmlns:a16="http://schemas.microsoft.com/office/drawing/2014/main" id="{1F4C88D9-6B5A-EA8D-2D8F-04B2FCCC4A4C}"/>
              </a:ext>
            </a:extLst>
          </p:cNvPr>
          <p:cNvSpPr/>
          <p:nvPr/>
        </p:nvSpPr>
        <p:spPr>
          <a:xfrm>
            <a:off x="7437474" y="3228555"/>
            <a:ext cx="20299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BigQuery</a:t>
            </a: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 Enterprise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5" name="Shape 94">
            <a:extLst>
              <a:ext uri="{FF2B5EF4-FFF2-40B4-BE49-F238E27FC236}">
                <a16:creationId xmlns:a16="http://schemas.microsoft.com/office/drawing/2014/main" id="{7B43F40F-B4B1-B2E2-37D0-ECE8B4E266A0}"/>
              </a:ext>
            </a:extLst>
          </p:cNvPr>
          <p:cNvSpPr/>
          <p:nvPr/>
        </p:nvSpPr>
        <p:spPr>
          <a:xfrm>
            <a:off x="7163154" y="3630891"/>
            <a:ext cx="23774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6" name="Shape 95">
            <a:extLst>
              <a:ext uri="{FF2B5EF4-FFF2-40B4-BE49-F238E27FC236}">
                <a16:creationId xmlns:a16="http://schemas.microsoft.com/office/drawing/2014/main" id="{888ECD26-975F-24DD-BF5A-6D118F8680C2}"/>
              </a:ext>
            </a:extLst>
          </p:cNvPr>
          <p:cNvSpPr/>
          <p:nvPr/>
        </p:nvSpPr>
        <p:spPr>
          <a:xfrm>
            <a:off x="7236306" y="3786339"/>
            <a:ext cx="164592" cy="158546"/>
          </a:xfrm>
          <a:prstGeom prst="ellipse">
            <a:avLst/>
          </a:prstGeom>
          <a:solidFill>
            <a:srgbClr val="0078D4"/>
          </a:solidFill>
          <a:ln w="12700">
            <a:solidFill>
              <a:srgbClr val="0078D4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7" name="Text 96">
            <a:extLst>
              <a:ext uri="{FF2B5EF4-FFF2-40B4-BE49-F238E27FC236}">
                <a16:creationId xmlns:a16="http://schemas.microsoft.com/office/drawing/2014/main" id="{16937859-2DC8-796C-E6C7-47ECF3C4CD83}"/>
              </a:ext>
            </a:extLst>
          </p:cNvPr>
          <p:cNvSpPr/>
          <p:nvPr/>
        </p:nvSpPr>
        <p:spPr>
          <a:xfrm>
            <a:off x="7437474" y="3676611"/>
            <a:ext cx="20299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Azure Fabric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8" name="Text 97">
            <a:extLst>
              <a:ext uri="{FF2B5EF4-FFF2-40B4-BE49-F238E27FC236}">
                <a16:creationId xmlns:a16="http://schemas.microsoft.com/office/drawing/2014/main" id="{949A6FA5-1AE5-08CE-4865-60C72B6E9D34}"/>
              </a:ext>
            </a:extLst>
          </p:cNvPr>
          <p:cNvSpPr/>
          <p:nvPr/>
        </p:nvSpPr>
        <p:spPr>
          <a:xfrm>
            <a:off x="7437474" y="3886923"/>
            <a:ext cx="20299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Synapse DW + Power BI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9" name="Shape 98">
            <a:extLst>
              <a:ext uri="{FF2B5EF4-FFF2-40B4-BE49-F238E27FC236}">
                <a16:creationId xmlns:a16="http://schemas.microsoft.com/office/drawing/2014/main" id="{8C28B1EC-064F-F1B8-B9F3-CA0ADC0701FD}"/>
              </a:ext>
            </a:extLst>
          </p:cNvPr>
          <p:cNvSpPr/>
          <p:nvPr/>
        </p:nvSpPr>
        <p:spPr>
          <a:xfrm>
            <a:off x="7163154" y="4289259"/>
            <a:ext cx="23774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0" name="Shape 99">
            <a:extLst>
              <a:ext uri="{FF2B5EF4-FFF2-40B4-BE49-F238E27FC236}">
                <a16:creationId xmlns:a16="http://schemas.microsoft.com/office/drawing/2014/main" id="{89CA34F7-3454-A279-C3AD-75F799CDCF43}"/>
              </a:ext>
            </a:extLst>
          </p:cNvPr>
          <p:cNvSpPr/>
          <p:nvPr/>
        </p:nvSpPr>
        <p:spPr>
          <a:xfrm>
            <a:off x="7236306" y="4444707"/>
            <a:ext cx="164592" cy="158546"/>
          </a:xfrm>
          <a:prstGeom prst="ellipse">
            <a:avLst/>
          </a:prstGeom>
          <a:solidFill>
            <a:srgbClr val="FF9900"/>
          </a:solidFill>
          <a:ln w="12700">
            <a:solidFill>
              <a:srgbClr val="FF990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1" name="Text 100">
            <a:extLst>
              <a:ext uri="{FF2B5EF4-FFF2-40B4-BE49-F238E27FC236}">
                <a16:creationId xmlns:a16="http://schemas.microsoft.com/office/drawing/2014/main" id="{F8A701B9-F04A-5AF8-6747-DAEF41AF1A93}"/>
              </a:ext>
            </a:extLst>
          </p:cNvPr>
          <p:cNvSpPr/>
          <p:nvPr/>
        </p:nvSpPr>
        <p:spPr>
          <a:xfrm>
            <a:off x="7437474" y="4334979"/>
            <a:ext cx="20299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Native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2" name="Text 101">
            <a:extLst>
              <a:ext uri="{FF2B5EF4-FFF2-40B4-BE49-F238E27FC236}">
                <a16:creationId xmlns:a16="http://schemas.microsoft.com/office/drawing/2014/main" id="{8BA0E767-87AC-0AC8-EFE5-DF583AA18839}"/>
              </a:ext>
            </a:extLst>
          </p:cNvPr>
          <p:cNvSpPr/>
          <p:nvPr/>
        </p:nvSpPr>
        <p:spPr>
          <a:xfrm>
            <a:off x="7437474" y="4545291"/>
            <a:ext cx="20299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Redshift Serverless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1" name="Shape 110">
            <a:extLst>
              <a:ext uri="{FF2B5EF4-FFF2-40B4-BE49-F238E27FC236}">
                <a16:creationId xmlns:a16="http://schemas.microsoft.com/office/drawing/2014/main" id="{1DF1502A-1451-4DD9-0407-418663E8EAF8}"/>
              </a:ext>
            </a:extLst>
          </p:cNvPr>
          <p:cNvSpPr/>
          <p:nvPr/>
        </p:nvSpPr>
        <p:spPr>
          <a:xfrm>
            <a:off x="9686898" y="2064319"/>
            <a:ext cx="2224716" cy="869906"/>
          </a:xfrm>
          <a:prstGeom prst="rect">
            <a:avLst/>
          </a:prstGeom>
          <a:solidFill>
            <a:srgbClr val="7B2D8B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2" name="Text 111">
            <a:extLst>
              <a:ext uri="{FF2B5EF4-FFF2-40B4-BE49-F238E27FC236}">
                <a16:creationId xmlns:a16="http://schemas.microsoft.com/office/drawing/2014/main" id="{87265B40-1260-BEAA-85D2-7FEE2ECCFB85}"/>
              </a:ext>
            </a:extLst>
          </p:cNvPr>
          <p:cNvSpPr/>
          <p:nvPr/>
        </p:nvSpPr>
        <p:spPr>
          <a:xfrm>
            <a:off x="9686898" y="2194738"/>
            <a:ext cx="2224716" cy="317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BI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3" name="Text 112">
            <a:extLst>
              <a:ext uri="{FF2B5EF4-FFF2-40B4-BE49-F238E27FC236}">
                <a16:creationId xmlns:a16="http://schemas.microsoft.com/office/drawing/2014/main" id="{17FCAB01-7347-AAC1-D178-2EF65A223A3B}"/>
              </a:ext>
            </a:extLst>
          </p:cNvPr>
          <p:cNvSpPr/>
          <p:nvPr/>
        </p:nvSpPr>
        <p:spPr>
          <a:xfrm>
            <a:off x="9686898" y="2452487"/>
            <a:ext cx="2224716" cy="3082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Dashboards &amp; Reporting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4" name="Shape 113">
            <a:extLst>
              <a:ext uri="{FF2B5EF4-FFF2-40B4-BE49-F238E27FC236}">
                <a16:creationId xmlns:a16="http://schemas.microsoft.com/office/drawing/2014/main" id="{FFDB394B-7D58-A5A5-382B-9CBAFAF5BB3F}"/>
              </a:ext>
            </a:extLst>
          </p:cNvPr>
          <p:cNvSpPr/>
          <p:nvPr/>
        </p:nvSpPr>
        <p:spPr>
          <a:xfrm>
            <a:off x="9686897" y="3026241"/>
            <a:ext cx="2224716" cy="915375"/>
          </a:xfrm>
          <a:prstGeom prst="rect">
            <a:avLst/>
          </a:prstGeom>
          <a:solidFill>
            <a:srgbClr val="9B59B6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5" name="Text 114">
            <a:extLst>
              <a:ext uri="{FF2B5EF4-FFF2-40B4-BE49-F238E27FC236}">
                <a16:creationId xmlns:a16="http://schemas.microsoft.com/office/drawing/2014/main" id="{4CBDE363-E4EE-7F08-62E6-BA400F209545}"/>
              </a:ext>
            </a:extLst>
          </p:cNvPr>
          <p:cNvSpPr/>
          <p:nvPr/>
        </p:nvSpPr>
        <p:spPr>
          <a:xfrm>
            <a:off x="9686898" y="3190777"/>
            <a:ext cx="2224716" cy="440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APIs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6" name="Text 115">
            <a:extLst>
              <a:ext uri="{FF2B5EF4-FFF2-40B4-BE49-F238E27FC236}">
                <a16:creationId xmlns:a16="http://schemas.microsoft.com/office/drawing/2014/main" id="{D8777060-B1F2-B9EA-E8F9-BDE46FA0BC9C}"/>
              </a:ext>
            </a:extLst>
          </p:cNvPr>
          <p:cNvSpPr/>
          <p:nvPr/>
        </p:nvSpPr>
        <p:spPr>
          <a:xfrm>
            <a:off x="9686898" y="3441229"/>
            <a:ext cx="2224716" cy="3082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 Access &amp; Integration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7" name="Shape 116">
            <a:extLst>
              <a:ext uri="{FF2B5EF4-FFF2-40B4-BE49-F238E27FC236}">
                <a16:creationId xmlns:a16="http://schemas.microsoft.com/office/drawing/2014/main" id="{23785447-09C2-8ED9-32BB-4102375B95BC}"/>
              </a:ext>
            </a:extLst>
          </p:cNvPr>
          <p:cNvSpPr/>
          <p:nvPr/>
        </p:nvSpPr>
        <p:spPr>
          <a:xfrm>
            <a:off x="9673633" y="4015795"/>
            <a:ext cx="2224716" cy="938385"/>
          </a:xfrm>
          <a:prstGeom prst="rect">
            <a:avLst/>
          </a:prstGeom>
          <a:solidFill>
            <a:srgbClr val="7B2D8B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8" name="Text 117">
            <a:extLst>
              <a:ext uri="{FF2B5EF4-FFF2-40B4-BE49-F238E27FC236}">
                <a16:creationId xmlns:a16="http://schemas.microsoft.com/office/drawing/2014/main" id="{6F210127-CF2C-F134-5EA6-4F0366C35CCF}"/>
              </a:ext>
            </a:extLst>
          </p:cNvPr>
          <p:cNvSpPr/>
          <p:nvPr/>
        </p:nvSpPr>
        <p:spPr>
          <a:xfrm>
            <a:off x="9700163" y="4115394"/>
            <a:ext cx="2224716" cy="440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Feature Store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9" name="Text 118">
            <a:extLst>
              <a:ext uri="{FF2B5EF4-FFF2-40B4-BE49-F238E27FC236}">
                <a16:creationId xmlns:a16="http://schemas.microsoft.com/office/drawing/2014/main" id="{79EF81F4-E9E8-30FC-7743-88BE51E7884C}"/>
              </a:ext>
            </a:extLst>
          </p:cNvPr>
          <p:cNvSpPr/>
          <p:nvPr/>
        </p:nvSpPr>
        <p:spPr>
          <a:xfrm>
            <a:off x="9700163" y="4383099"/>
            <a:ext cx="2224716" cy="3082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ML Feature Management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0" name="Text 119">
            <a:extLst>
              <a:ext uri="{FF2B5EF4-FFF2-40B4-BE49-F238E27FC236}">
                <a16:creationId xmlns:a16="http://schemas.microsoft.com/office/drawing/2014/main" id="{42F229ED-6C0C-E83B-09EA-5887120C5661}"/>
              </a:ext>
            </a:extLst>
          </p:cNvPr>
          <p:cNvSpPr/>
          <p:nvPr/>
        </p:nvSpPr>
        <p:spPr>
          <a:xfrm>
            <a:off x="9700163" y="4554360"/>
            <a:ext cx="2224716" cy="2466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D9A9F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Platform agnostic — fed by all platforms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0F5C651-EA81-BEE4-AF25-48A35615338F}"/>
              </a:ext>
            </a:extLst>
          </p:cNvPr>
          <p:cNvSpPr txBox="1"/>
          <p:nvPr/>
        </p:nvSpPr>
        <p:spPr>
          <a:xfrm>
            <a:off x="12174258" y="29771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" name="Shape 5">
            <a:extLst>
              <a:ext uri="{FF2B5EF4-FFF2-40B4-BE49-F238E27FC236}">
                <a16:creationId xmlns:a16="http://schemas.microsoft.com/office/drawing/2014/main" id="{3E60CA2E-1121-1923-694C-9F54E96044CD}"/>
              </a:ext>
            </a:extLst>
          </p:cNvPr>
          <p:cNvSpPr/>
          <p:nvPr/>
        </p:nvSpPr>
        <p:spPr>
          <a:xfrm>
            <a:off x="464100" y="5020567"/>
            <a:ext cx="11447513" cy="869906"/>
          </a:xfrm>
          <a:prstGeom prst="rect">
            <a:avLst/>
          </a:prstGeom>
          <a:solidFill>
            <a:schemeClr val="bg1"/>
          </a:solidFill>
          <a:ln w="12700">
            <a:solidFill>
              <a:srgbClr val="9B59B6"/>
            </a:solidFill>
            <a:prstDash val="dash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6" name="Text 63">
            <a:extLst>
              <a:ext uri="{FF2B5EF4-FFF2-40B4-BE49-F238E27FC236}">
                <a16:creationId xmlns:a16="http://schemas.microsoft.com/office/drawing/2014/main" id="{FA8A9738-AE0F-C994-6DB8-F3159381CCB5}"/>
              </a:ext>
            </a:extLst>
          </p:cNvPr>
          <p:cNvSpPr/>
          <p:nvPr/>
        </p:nvSpPr>
        <p:spPr>
          <a:xfrm>
            <a:off x="2947770" y="5043292"/>
            <a:ext cx="1636775" cy="736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Storage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Data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Size (TB)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Tier (active v archival)</a:t>
            </a:r>
            <a:endParaRPr lang="en-US" sz="1300" dirty="0">
              <a:latin typeface="Graphik"/>
            </a:endParaRPr>
          </a:p>
        </p:txBody>
      </p:sp>
      <p:sp>
        <p:nvSpPr>
          <p:cNvPr id="138" name="Text 63">
            <a:extLst>
              <a:ext uri="{FF2B5EF4-FFF2-40B4-BE49-F238E27FC236}">
                <a16:creationId xmlns:a16="http://schemas.microsoft.com/office/drawing/2014/main" id="{1779F95A-25C3-7196-D9B9-B952172945BF}"/>
              </a:ext>
            </a:extLst>
          </p:cNvPr>
          <p:cNvSpPr/>
          <p:nvPr/>
        </p:nvSpPr>
        <p:spPr>
          <a:xfrm>
            <a:off x="1265274" y="5063907"/>
            <a:ext cx="1636775" cy="736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Pipeline Compute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Cluster Size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Run Time</a:t>
            </a:r>
          </a:p>
        </p:txBody>
      </p:sp>
      <p:sp>
        <p:nvSpPr>
          <p:cNvPr id="139" name="Text 63">
            <a:extLst>
              <a:ext uri="{FF2B5EF4-FFF2-40B4-BE49-F238E27FC236}">
                <a16:creationId xmlns:a16="http://schemas.microsoft.com/office/drawing/2014/main" id="{1D3AD80C-3DF6-32EC-2416-8B8AE3D52F76}"/>
              </a:ext>
            </a:extLst>
          </p:cNvPr>
          <p:cNvSpPr/>
          <p:nvPr/>
        </p:nvSpPr>
        <p:spPr>
          <a:xfrm>
            <a:off x="7205481" y="5023271"/>
            <a:ext cx="1636775" cy="736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Warehouse Analytics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Cluster Size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Run Time</a:t>
            </a:r>
            <a:endParaRPr lang="en-US" sz="1300" dirty="0">
              <a:latin typeface="Graphik"/>
            </a:endParaRPr>
          </a:p>
        </p:txBody>
      </p:sp>
      <p:sp>
        <p:nvSpPr>
          <p:cNvPr id="140" name="Text 63">
            <a:extLst>
              <a:ext uri="{FF2B5EF4-FFF2-40B4-BE49-F238E27FC236}">
                <a16:creationId xmlns:a16="http://schemas.microsoft.com/office/drawing/2014/main" id="{28D2DFAA-A4FC-5A77-C6A3-4E5E55197F5F}"/>
              </a:ext>
            </a:extLst>
          </p:cNvPr>
          <p:cNvSpPr/>
          <p:nvPr/>
        </p:nvSpPr>
        <p:spPr>
          <a:xfrm>
            <a:off x="4749138" y="5034148"/>
            <a:ext cx="1636775" cy="736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Pipeline Compute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Cluster Size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Run Time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FD9B49B-EA8B-21FD-17FB-CBA53E55AF10}"/>
              </a:ext>
            </a:extLst>
          </p:cNvPr>
          <p:cNvSpPr txBox="1"/>
          <p:nvPr/>
        </p:nvSpPr>
        <p:spPr>
          <a:xfrm>
            <a:off x="497178" y="5309534"/>
            <a:ext cx="658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1" i="0" u="none" strike="noStrike" kern="0" cap="none" spc="200" normalizeH="0" baseline="0" noProof="0" dirty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COST</a:t>
            </a:r>
          </a:p>
          <a:p>
            <a:r>
              <a:rPr lang="en-US" sz="800" b="1" kern="0" spc="200" dirty="0">
                <a:solidFill>
                  <a:srgbClr val="5A1F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257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DB565-B97B-74DA-2B63-C5E15AEAD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EA1C2-65E5-72D2-DD26-D684406E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pc="0" dirty="0">
                <a:latin typeface="Graphik Semibold" panose="020B0703030202060203" pitchFamily="34" charset="0"/>
              </a:rPr>
              <a:t>Partner Capabilities </a:t>
            </a:r>
            <a:r>
              <a:rPr lang="en-US" sz="2800" b="0" spc="0" dirty="0">
                <a:solidFill>
                  <a:schemeClr val="accent1"/>
                </a:solidFill>
                <a:latin typeface="Graphik Semibold" panose="020B0703030202060203" pitchFamily="34" charset="0"/>
              </a:rPr>
              <a:t>Cost Levers for Cloud Native</a:t>
            </a:r>
            <a:endParaRPr lang="en-US" b="0" dirty="0">
              <a:latin typeface="Graphik Semibold" panose="020B0703030202060203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00A2BF8-574F-8BAA-95C5-62830A386101}"/>
              </a:ext>
            </a:extLst>
          </p:cNvPr>
          <p:cNvSpPr txBox="1"/>
          <p:nvPr/>
        </p:nvSpPr>
        <p:spPr>
          <a:xfrm>
            <a:off x="381438" y="793412"/>
            <a:ext cx="11244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Consumption drives the costs to cloud native service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BD88A403-DE56-498E-2EBF-A5540F51D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4988"/>
              </p:ext>
            </p:extLst>
          </p:nvPr>
        </p:nvGraphicFramePr>
        <p:xfrm>
          <a:off x="460656" y="1573792"/>
          <a:ext cx="7610072" cy="317706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69894">
                  <a:extLst>
                    <a:ext uri="{9D8B030D-6E8A-4147-A177-3AD203B41FA5}">
                      <a16:colId xmlns:a16="http://schemas.microsoft.com/office/drawing/2014/main" val="287537089"/>
                    </a:ext>
                  </a:extLst>
                </a:gridCol>
                <a:gridCol w="2227018">
                  <a:extLst>
                    <a:ext uri="{9D8B030D-6E8A-4147-A177-3AD203B41FA5}">
                      <a16:colId xmlns:a16="http://schemas.microsoft.com/office/drawing/2014/main" val="2798662946"/>
                    </a:ext>
                  </a:extLst>
                </a:gridCol>
                <a:gridCol w="1856580">
                  <a:extLst>
                    <a:ext uri="{9D8B030D-6E8A-4147-A177-3AD203B41FA5}">
                      <a16:colId xmlns:a16="http://schemas.microsoft.com/office/drawing/2014/main" val="541527449"/>
                    </a:ext>
                  </a:extLst>
                </a:gridCol>
                <a:gridCol w="1856580">
                  <a:extLst>
                    <a:ext uri="{9D8B030D-6E8A-4147-A177-3AD203B41FA5}">
                      <a16:colId xmlns:a16="http://schemas.microsoft.com/office/drawing/2014/main" val="1824602648"/>
                    </a:ext>
                  </a:extLst>
                </a:gridCol>
              </a:tblGrid>
              <a:tr h="286576"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Graphik Semibold" panose="020B0703030202060203" pitchFamily="34" charset="0"/>
                        </a:rPr>
                        <a:t>Platform Layer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Graphik Semibold" panose="020B0703030202060203" pitchFamily="34" charset="0"/>
                        </a:rPr>
                        <a:t>GCP  Native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latin typeface="Graphik Semibold" panose="020B0703030202060203" pitchFamily="34" charset="0"/>
                        </a:rPr>
                        <a:t>Azure Native (Microsoft Fabric)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Graphik Semibold" panose="020B0703030202060203" pitchFamily="34" charset="0"/>
                        </a:rPr>
                        <a:t>AWS Native</a:t>
                      </a: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854390739"/>
                  </a:ext>
                </a:extLst>
              </a:tr>
              <a:tr h="2410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Compute Tool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Dataflow + BQ Spark + Composer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Data Factory + Spark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AWS Glue + EMR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638038645"/>
                  </a:ext>
                </a:extLst>
              </a:tr>
              <a:tr h="2372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Cluster Size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l-NL" sz="900" u="none" strike="noStrike">
                          <a:effectLst/>
                        </a:rPr>
                        <a:t>200 workers n2-std-4 + 3,200 BQ Slots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F2048 (2,048 CUs)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100 DPUs (G.2X)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258591052"/>
                  </a:ext>
                </a:extLst>
              </a:tr>
              <a:tr h="804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Average Daily Run Time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Dataflow 15 hours / BQ Slots 24 hours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15 hours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15 hours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960890581"/>
                  </a:ext>
                </a:extLst>
              </a:tr>
              <a:tr h="2200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Monthly Compute Cost </a:t>
                      </a:r>
                      <a:r>
                        <a:rPr lang="en-US" sz="900" b="0" kern="1200">
                          <a:solidFill>
                            <a:schemeClr val="accent1"/>
                          </a:solidFill>
                          <a:latin typeface="Graphik Semibold" panose="020B0703030202060203" pitchFamily="34" charset="0"/>
                        </a:rPr>
                        <a:t>(Pipeline - ETL)</a:t>
                      </a:r>
                      <a:endParaRPr lang="en-US" sz="900" b="0" kern="1200">
                        <a:solidFill>
                          <a:schemeClr val="accent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$167K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$165.9K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$198.9K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125999834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Compute Tool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Big Query (BQ) Enterprise Slots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Synapse DW + Power BI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Redshift Serverless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76550092"/>
                  </a:ext>
                </a:extLst>
              </a:tr>
              <a:tr h="25101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Cluster Size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2,000 Slots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F1024 (1,024 CUs)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384 RPUs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27936638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Average Daily Run Time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15 hours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15 hours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15 hours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822165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Monthly Compute Cost </a:t>
                      </a:r>
                      <a:r>
                        <a:rPr lang="en-US" sz="900" b="0" kern="1200">
                          <a:solidFill>
                            <a:schemeClr val="accent1"/>
                          </a:solidFill>
                          <a:latin typeface="Graphik Semibold" panose="020B0703030202060203" pitchFamily="34" charset="0"/>
                        </a:rPr>
                        <a:t>(Warehouse - Analytics)</a:t>
                      </a:r>
                      <a:endParaRPr lang="en-US" sz="900" b="0" kern="1200">
                        <a:solidFill>
                          <a:schemeClr val="accent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$54K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$82.9K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$61.5K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45761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Storage Tool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Big Query Active + Long-term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OneLake (ADLS)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AWS S3 Tiered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125591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Storage Size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1,750 TB active + 1,750 TB long-term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1,750 TB hot + 1,750 TB archive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3,500 TB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035826883"/>
                  </a:ext>
                </a:extLst>
              </a:tr>
              <a:tr h="878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Storage Tier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50% active / 50% long-term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50% hot / 50% archive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88% Glacier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7287787"/>
                  </a:ext>
                </a:extLst>
              </a:tr>
              <a:tr h="804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Monthly </a:t>
                      </a:r>
                      <a:r>
                        <a:rPr lang="en-US" sz="900" b="1" kern="1200">
                          <a:solidFill>
                            <a:schemeClr val="accent1"/>
                          </a:solidFill>
                          <a:latin typeface="Graphik Semibold" panose="020B0703030202060203" pitchFamily="34" charset="0"/>
                        </a:rPr>
                        <a:t>Storage</a:t>
                      </a: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 Cost</a:t>
                      </a:r>
                      <a:endParaRPr lang="en-US" sz="900" b="1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$52.5K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$43.75K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$19K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39971263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0F9C17-6E88-C1C6-FC26-FD33EAB7D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198488"/>
              </p:ext>
            </p:extLst>
          </p:nvPr>
        </p:nvGraphicFramePr>
        <p:xfrm>
          <a:off x="488622" y="4875934"/>
          <a:ext cx="7554059" cy="38404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617666">
                  <a:extLst>
                    <a:ext uri="{9D8B030D-6E8A-4147-A177-3AD203B41FA5}">
                      <a16:colId xmlns:a16="http://schemas.microsoft.com/office/drawing/2014/main" val="2966929444"/>
                    </a:ext>
                  </a:extLst>
                </a:gridCol>
                <a:gridCol w="2195189">
                  <a:extLst>
                    <a:ext uri="{9D8B030D-6E8A-4147-A177-3AD203B41FA5}">
                      <a16:colId xmlns:a16="http://schemas.microsoft.com/office/drawing/2014/main" val="3233294250"/>
                    </a:ext>
                  </a:extLst>
                </a:gridCol>
                <a:gridCol w="1870602">
                  <a:extLst>
                    <a:ext uri="{9D8B030D-6E8A-4147-A177-3AD203B41FA5}">
                      <a16:colId xmlns:a16="http://schemas.microsoft.com/office/drawing/2014/main" val="2966131204"/>
                    </a:ext>
                  </a:extLst>
                </a:gridCol>
                <a:gridCol w="1870602">
                  <a:extLst>
                    <a:ext uri="{9D8B030D-6E8A-4147-A177-3AD203B41FA5}">
                      <a16:colId xmlns:a16="http://schemas.microsoft.com/office/drawing/2014/main" val="30239855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Monthly Total</a:t>
                      </a:r>
                      <a:endParaRPr lang="en-US" sz="90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$273.5K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$292.5K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$279K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50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Annual Total</a:t>
                      </a:r>
                      <a:endParaRPr lang="en-US" sz="90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$3.28M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$3.51M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$3.3M</a:t>
                      </a:r>
                      <a:endParaRPr lang="en-US" sz="900" b="0" u="none" strike="noStrike" kern="1200" dirty="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897481446"/>
                  </a:ext>
                </a:extLst>
              </a:tr>
            </a:tbl>
          </a:graphicData>
        </a:graphic>
      </p:graphicFrame>
      <p:sp>
        <p:nvSpPr>
          <p:cNvPr id="15" name="Left Bracket 14">
            <a:extLst>
              <a:ext uri="{FF2B5EF4-FFF2-40B4-BE49-F238E27FC236}">
                <a16:creationId xmlns:a16="http://schemas.microsoft.com/office/drawing/2014/main" id="{7E9A6395-ABD0-12B8-E717-B1886E166D40}"/>
              </a:ext>
            </a:extLst>
          </p:cNvPr>
          <p:cNvSpPr/>
          <p:nvPr/>
        </p:nvSpPr>
        <p:spPr>
          <a:xfrm rot="5400000">
            <a:off x="5077186" y="-1498380"/>
            <a:ext cx="95266" cy="5841131"/>
          </a:xfrm>
          <a:prstGeom prst="lef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D608F-33A6-0BB1-9009-5B71EB101ABB}"/>
              </a:ext>
            </a:extLst>
          </p:cNvPr>
          <p:cNvSpPr txBox="1"/>
          <p:nvPr/>
        </p:nvSpPr>
        <p:spPr>
          <a:xfrm>
            <a:off x="3887575" y="1233808"/>
            <a:ext cx="2700669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Cloud Native Data Platform Services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CFC00C7-3BB9-E83D-0C3A-34B7DFECB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55345"/>
              </p:ext>
            </p:extLst>
          </p:nvPr>
        </p:nvGraphicFramePr>
        <p:xfrm>
          <a:off x="8422995" y="1573792"/>
          <a:ext cx="2916854" cy="10668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03996">
                  <a:extLst>
                    <a:ext uri="{9D8B030D-6E8A-4147-A177-3AD203B41FA5}">
                      <a16:colId xmlns:a16="http://schemas.microsoft.com/office/drawing/2014/main" val="874895449"/>
                    </a:ext>
                  </a:extLst>
                </a:gridCol>
                <a:gridCol w="1112858">
                  <a:extLst>
                    <a:ext uri="{9D8B030D-6E8A-4147-A177-3AD203B41FA5}">
                      <a16:colId xmlns:a16="http://schemas.microsoft.com/office/drawing/2014/main" val="2677705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>
                          <a:latin typeface="Graphik Semibold" panose="020B0703030202060203" pitchFamily="34" charset="0"/>
                        </a:rPr>
                        <a:t>Specification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latin typeface="Graphik Semibold" panose="020B0703030202060203" pitchFamily="34" charset="0"/>
                        </a:rPr>
                        <a:t>Enterprise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503223"/>
                  </a:ext>
                </a:extLst>
              </a:tr>
              <a:tr h="173751"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Data Extract, Transform &amp; Load Jobs</a:t>
                      </a: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5K jobs/day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067608"/>
                  </a:ext>
                </a:extLst>
              </a:tr>
              <a:tr h="1672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Average Execution Time 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20 minutes/job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310504"/>
                  </a:ext>
                </a:extLst>
              </a:tr>
              <a:tr h="1936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Data Volume in Platform 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3.5 Petabytes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13106"/>
                  </a:ext>
                </a:extLst>
              </a:tr>
              <a:tr h="1358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Ingested Volume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 dirty="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10 TB/daily</a:t>
                      </a:r>
                      <a:endParaRPr lang="en-US" sz="800" i="1" kern="0" spc="-3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96450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D4A5E2C-77CA-EAEF-4F3A-C21B7D93CAAA}"/>
              </a:ext>
            </a:extLst>
          </p:cNvPr>
          <p:cNvSpPr txBox="1"/>
          <p:nvPr/>
        </p:nvSpPr>
        <p:spPr>
          <a:xfrm>
            <a:off x="335241" y="1241118"/>
            <a:ext cx="1792322" cy="2710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Sample Medium Sized</a:t>
            </a:r>
          </a:p>
        </p:txBody>
      </p:sp>
    </p:spTree>
    <p:extLst>
      <p:ext uri="{BB962C8B-B14F-4D97-AF65-F5344CB8AC3E}">
        <p14:creationId xmlns:p14="http://schemas.microsoft.com/office/powerpoint/2010/main" val="30701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D5D5B-FE21-2B35-60E3-27132AC91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14">
            <a:extLst>
              <a:ext uri="{FF2B5EF4-FFF2-40B4-BE49-F238E27FC236}">
                <a16:creationId xmlns:a16="http://schemas.microsoft.com/office/drawing/2014/main" id="{34FB94E4-E1F7-DDA1-A501-DD328BE84DF9}"/>
              </a:ext>
            </a:extLst>
          </p:cNvPr>
          <p:cNvSpPr/>
          <p:nvPr/>
        </p:nvSpPr>
        <p:spPr>
          <a:xfrm>
            <a:off x="1210410" y="2374873"/>
            <a:ext cx="1572768" cy="3893660"/>
          </a:xfrm>
          <a:prstGeom prst="rect">
            <a:avLst/>
          </a:prstGeom>
          <a:solidFill>
            <a:srgbClr val="7B2D8B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E070F-A357-BE95-E523-4E81F0B8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pc="0" dirty="0">
                <a:latin typeface="Graphik Medium" panose="020B0503030202060203" pitchFamily="34" charset="77"/>
              </a:rPr>
              <a:t>Data Modernization </a:t>
            </a:r>
            <a:r>
              <a:rPr lang="en-US" sz="2800" spc="0" dirty="0">
                <a:solidFill>
                  <a:schemeClr val="accent1"/>
                </a:solidFill>
              </a:rPr>
              <a:t>Cost Levers for Independent Data Platform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D0349-1D27-03DE-470C-D6203F5D533C}"/>
              </a:ext>
            </a:extLst>
          </p:cNvPr>
          <p:cNvSpPr txBox="1"/>
          <p:nvPr/>
        </p:nvSpPr>
        <p:spPr>
          <a:xfrm>
            <a:off x="381439" y="959433"/>
            <a:ext cx="11057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Independent Data Platforms (from Databricks and Snowflake) are software deployed on top of cloud infrastructure.  Consumption drives the costs for both software and cloud infrastructure (e.g., Databricks + AWS or Snowflake + AWS)</a:t>
            </a:r>
          </a:p>
        </p:txBody>
      </p:sp>
      <p:sp>
        <p:nvSpPr>
          <p:cNvPr id="4" name="Shape 6">
            <a:extLst>
              <a:ext uri="{FF2B5EF4-FFF2-40B4-BE49-F238E27FC236}">
                <a16:creationId xmlns:a16="http://schemas.microsoft.com/office/drawing/2014/main" id="{650015E3-F814-E3D1-CEC1-4498C05AB8E1}"/>
              </a:ext>
            </a:extLst>
          </p:cNvPr>
          <p:cNvSpPr/>
          <p:nvPr/>
        </p:nvSpPr>
        <p:spPr>
          <a:xfrm>
            <a:off x="445812" y="2374873"/>
            <a:ext cx="709733" cy="2889861"/>
          </a:xfrm>
          <a:prstGeom prst="rect">
            <a:avLst/>
          </a:prstGeom>
          <a:solidFill>
            <a:srgbClr val="EDE6F5"/>
          </a:solidFill>
          <a:ln w="6350">
            <a:solidFill>
              <a:srgbClr val="CCBBDD"/>
            </a:solidFill>
            <a:prstDash val="soli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200" normalizeH="0" baseline="0" noProof="0" dirty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-120"/>
              </a:rPr>
              <a:t>DATA SOURCES</a:t>
            </a:r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0F10969A-8455-2F35-20C9-EAD4FCE6D49C}"/>
              </a:ext>
            </a:extLst>
          </p:cNvPr>
          <p:cNvSpPr/>
          <p:nvPr/>
        </p:nvSpPr>
        <p:spPr>
          <a:xfrm>
            <a:off x="464100" y="1989301"/>
            <a:ext cx="4120445" cy="317092"/>
          </a:xfrm>
          <a:prstGeom prst="rect">
            <a:avLst/>
          </a:prstGeom>
          <a:solidFill>
            <a:srgbClr val="EDE6F5"/>
          </a:solidFill>
          <a:ln w="6350">
            <a:solidFill>
              <a:srgbClr val="CCBB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7" name="Text 9">
            <a:extLst>
              <a:ext uri="{FF2B5EF4-FFF2-40B4-BE49-F238E27FC236}">
                <a16:creationId xmlns:a16="http://schemas.microsoft.com/office/drawing/2014/main" id="{D4329A79-AC22-A10A-45DD-EC5761AB744D}"/>
              </a:ext>
            </a:extLst>
          </p:cNvPr>
          <p:cNvSpPr/>
          <p:nvPr/>
        </p:nvSpPr>
        <p:spPr>
          <a:xfrm>
            <a:off x="464101" y="1989301"/>
            <a:ext cx="3657600" cy="317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200" normalizeH="0" baseline="0" noProof="0" dirty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CAPTURE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9" name="Shape 10">
            <a:extLst>
              <a:ext uri="{FF2B5EF4-FFF2-40B4-BE49-F238E27FC236}">
                <a16:creationId xmlns:a16="http://schemas.microsoft.com/office/drawing/2014/main" id="{C14A376D-843D-3876-2FB0-7EE2E7071AE8}"/>
              </a:ext>
            </a:extLst>
          </p:cNvPr>
          <p:cNvSpPr/>
          <p:nvPr/>
        </p:nvSpPr>
        <p:spPr>
          <a:xfrm>
            <a:off x="4657698" y="1989301"/>
            <a:ext cx="4892040" cy="317092"/>
          </a:xfrm>
          <a:prstGeom prst="rect">
            <a:avLst/>
          </a:prstGeom>
          <a:solidFill>
            <a:srgbClr val="EDE6F5"/>
          </a:solidFill>
          <a:ln w="6350">
            <a:solidFill>
              <a:srgbClr val="CCBB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B3165428-DC36-B388-A07F-577DF5C8C947}"/>
              </a:ext>
            </a:extLst>
          </p:cNvPr>
          <p:cNvSpPr/>
          <p:nvPr/>
        </p:nvSpPr>
        <p:spPr>
          <a:xfrm>
            <a:off x="4657698" y="1989301"/>
            <a:ext cx="4892040" cy="317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200" normalizeH="0" baseline="0" noProof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CURATE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3" name="Shape 12">
            <a:extLst>
              <a:ext uri="{FF2B5EF4-FFF2-40B4-BE49-F238E27FC236}">
                <a16:creationId xmlns:a16="http://schemas.microsoft.com/office/drawing/2014/main" id="{FDA11A88-0128-94FD-2E9D-CA83B40445ED}"/>
              </a:ext>
            </a:extLst>
          </p:cNvPr>
          <p:cNvSpPr/>
          <p:nvPr/>
        </p:nvSpPr>
        <p:spPr>
          <a:xfrm>
            <a:off x="9686898" y="1989301"/>
            <a:ext cx="2224716" cy="317092"/>
          </a:xfrm>
          <a:prstGeom prst="rect">
            <a:avLst/>
          </a:prstGeom>
          <a:solidFill>
            <a:srgbClr val="EDE6F5"/>
          </a:solidFill>
          <a:ln w="6350">
            <a:solidFill>
              <a:srgbClr val="CCBB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4" name="Text 13">
            <a:extLst>
              <a:ext uri="{FF2B5EF4-FFF2-40B4-BE49-F238E27FC236}">
                <a16:creationId xmlns:a16="http://schemas.microsoft.com/office/drawing/2014/main" id="{E3A6AA00-9DAC-60C5-86B5-2420773DA367}"/>
              </a:ext>
            </a:extLst>
          </p:cNvPr>
          <p:cNvSpPr/>
          <p:nvPr/>
        </p:nvSpPr>
        <p:spPr>
          <a:xfrm>
            <a:off x="9686898" y="1989301"/>
            <a:ext cx="2224716" cy="3170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200" normalizeH="0" baseline="0" noProof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CONSUME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6" name="Text 15">
            <a:extLst>
              <a:ext uri="{FF2B5EF4-FFF2-40B4-BE49-F238E27FC236}">
                <a16:creationId xmlns:a16="http://schemas.microsoft.com/office/drawing/2014/main" id="{597CCC24-2CAA-DD40-A51C-1235D2C76951}"/>
              </a:ext>
            </a:extLst>
          </p:cNvPr>
          <p:cNvSpPr/>
          <p:nvPr/>
        </p:nvSpPr>
        <p:spPr>
          <a:xfrm>
            <a:off x="1210410" y="2432685"/>
            <a:ext cx="1572768" cy="48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Ingestion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Pipeline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7" name="Text 16">
            <a:extLst>
              <a:ext uri="{FF2B5EF4-FFF2-40B4-BE49-F238E27FC236}">
                <a16:creationId xmlns:a16="http://schemas.microsoft.com/office/drawing/2014/main" id="{953169A3-8DE7-0FF5-61F1-86F1EE77B45E}"/>
              </a:ext>
            </a:extLst>
          </p:cNvPr>
          <p:cNvSpPr/>
          <p:nvPr/>
        </p:nvSpPr>
        <p:spPr>
          <a:xfrm>
            <a:off x="1210410" y="2889885"/>
            <a:ext cx="15727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Capture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8" name="Shape 17">
            <a:extLst>
              <a:ext uri="{FF2B5EF4-FFF2-40B4-BE49-F238E27FC236}">
                <a16:creationId xmlns:a16="http://schemas.microsoft.com/office/drawing/2014/main" id="{C11E07F9-61FE-D9DC-9D81-EB92DD746405}"/>
              </a:ext>
            </a:extLst>
          </p:cNvPr>
          <p:cNvSpPr/>
          <p:nvPr/>
        </p:nvSpPr>
        <p:spPr>
          <a:xfrm>
            <a:off x="1301850" y="3173349"/>
            <a:ext cx="1389888" cy="0"/>
          </a:xfrm>
          <a:prstGeom prst="line">
            <a:avLst/>
          </a:prstGeom>
          <a:noFill/>
          <a:ln w="635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9" name="Shape 38">
            <a:extLst>
              <a:ext uri="{FF2B5EF4-FFF2-40B4-BE49-F238E27FC236}">
                <a16:creationId xmlns:a16="http://schemas.microsoft.com/office/drawing/2014/main" id="{A76B3879-2035-AD6B-CDE4-D54DE00340A7}"/>
              </a:ext>
            </a:extLst>
          </p:cNvPr>
          <p:cNvSpPr/>
          <p:nvPr/>
        </p:nvSpPr>
        <p:spPr>
          <a:xfrm>
            <a:off x="2856330" y="2374873"/>
            <a:ext cx="1728216" cy="3892538"/>
          </a:xfrm>
          <a:prstGeom prst="rect">
            <a:avLst/>
          </a:prstGeom>
          <a:solidFill>
            <a:srgbClr val="9B59B6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0" name="Text 39">
            <a:extLst>
              <a:ext uri="{FF2B5EF4-FFF2-40B4-BE49-F238E27FC236}">
                <a16:creationId xmlns:a16="http://schemas.microsoft.com/office/drawing/2014/main" id="{7905F827-1D1A-D76E-6859-A8AD5E980A73}"/>
              </a:ext>
            </a:extLst>
          </p:cNvPr>
          <p:cNvSpPr/>
          <p:nvPr/>
        </p:nvSpPr>
        <p:spPr>
          <a:xfrm>
            <a:off x="2856330" y="2432685"/>
            <a:ext cx="1728216" cy="48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Raw Data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Storage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1" name="Text 40">
            <a:extLst>
              <a:ext uri="{FF2B5EF4-FFF2-40B4-BE49-F238E27FC236}">
                <a16:creationId xmlns:a16="http://schemas.microsoft.com/office/drawing/2014/main" id="{F3464C2B-6841-AEC0-E3BB-98EC1DCCBEB7}"/>
              </a:ext>
            </a:extLst>
          </p:cNvPr>
          <p:cNvSpPr/>
          <p:nvPr/>
        </p:nvSpPr>
        <p:spPr>
          <a:xfrm>
            <a:off x="2856330" y="2889885"/>
            <a:ext cx="17282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Store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2" name="Shape 41">
            <a:extLst>
              <a:ext uri="{FF2B5EF4-FFF2-40B4-BE49-F238E27FC236}">
                <a16:creationId xmlns:a16="http://schemas.microsoft.com/office/drawing/2014/main" id="{E9272004-6775-0B9F-9385-5B3A3258BF3A}"/>
              </a:ext>
            </a:extLst>
          </p:cNvPr>
          <p:cNvSpPr/>
          <p:nvPr/>
        </p:nvSpPr>
        <p:spPr>
          <a:xfrm>
            <a:off x="2947770" y="3173349"/>
            <a:ext cx="1545336" cy="0"/>
          </a:xfrm>
          <a:prstGeom prst="line">
            <a:avLst/>
          </a:prstGeom>
          <a:noFill/>
          <a:ln w="635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3" name="Shape 62">
            <a:extLst>
              <a:ext uri="{FF2B5EF4-FFF2-40B4-BE49-F238E27FC236}">
                <a16:creationId xmlns:a16="http://schemas.microsoft.com/office/drawing/2014/main" id="{8E41B11D-3348-B3F1-2F4B-4AFCB55B1D90}"/>
              </a:ext>
            </a:extLst>
          </p:cNvPr>
          <p:cNvSpPr/>
          <p:nvPr/>
        </p:nvSpPr>
        <p:spPr>
          <a:xfrm>
            <a:off x="4657698" y="2374873"/>
            <a:ext cx="2377440" cy="3892538"/>
          </a:xfrm>
          <a:prstGeom prst="rect">
            <a:avLst/>
          </a:prstGeom>
          <a:solidFill>
            <a:srgbClr val="7B2D8B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4" name="Text 63">
            <a:extLst>
              <a:ext uri="{FF2B5EF4-FFF2-40B4-BE49-F238E27FC236}">
                <a16:creationId xmlns:a16="http://schemas.microsoft.com/office/drawing/2014/main" id="{B5053E11-C704-06FF-26CB-0E367BFB566C}"/>
              </a:ext>
            </a:extLst>
          </p:cNvPr>
          <p:cNvSpPr/>
          <p:nvPr/>
        </p:nvSpPr>
        <p:spPr>
          <a:xfrm>
            <a:off x="4657698" y="2432685"/>
            <a:ext cx="2377440" cy="48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ETL Pipeline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5" name="Text 64">
            <a:extLst>
              <a:ext uri="{FF2B5EF4-FFF2-40B4-BE49-F238E27FC236}">
                <a16:creationId xmlns:a16="http://schemas.microsoft.com/office/drawing/2014/main" id="{D5E992FC-6A42-8D6C-305B-E47834E33625}"/>
              </a:ext>
            </a:extLst>
          </p:cNvPr>
          <p:cNvSpPr/>
          <p:nvPr/>
        </p:nvSpPr>
        <p:spPr>
          <a:xfrm>
            <a:off x="4657698" y="2889885"/>
            <a:ext cx="23774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6" name="Shape 65">
            <a:extLst>
              <a:ext uri="{FF2B5EF4-FFF2-40B4-BE49-F238E27FC236}">
                <a16:creationId xmlns:a16="http://schemas.microsoft.com/office/drawing/2014/main" id="{ED7531B7-50ED-CC9B-7704-B2F806B929AA}"/>
              </a:ext>
            </a:extLst>
          </p:cNvPr>
          <p:cNvSpPr/>
          <p:nvPr/>
        </p:nvSpPr>
        <p:spPr>
          <a:xfrm>
            <a:off x="4749138" y="3173349"/>
            <a:ext cx="2194560" cy="0"/>
          </a:xfrm>
          <a:prstGeom prst="line">
            <a:avLst/>
          </a:prstGeom>
          <a:noFill/>
          <a:ln w="635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7" name="Shape 86">
            <a:extLst>
              <a:ext uri="{FF2B5EF4-FFF2-40B4-BE49-F238E27FC236}">
                <a16:creationId xmlns:a16="http://schemas.microsoft.com/office/drawing/2014/main" id="{31D3E647-2A15-4597-FEA2-B5EE34F169F7}"/>
              </a:ext>
            </a:extLst>
          </p:cNvPr>
          <p:cNvSpPr/>
          <p:nvPr/>
        </p:nvSpPr>
        <p:spPr>
          <a:xfrm>
            <a:off x="7108290" y="2374873"/>
            <a:ext cx="2487168" cy="3892538"/>
          </a:xfrm>
          <a:prstGeom prst="rect">
            <a:avLst/>
          </a:prstGeom>
          <a:solidFill>
            <a:srgbClr val="9B59B6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8" name="Text 87">
            <a:extLst>
              <a:ext uri="{FF2B5EF4-FFF2-40B4-BE49-F238E27FC236}">
                <a16:creationId xmlns:a16="http://schemas.microsoft.com/office/drawing/2014/main" id="{5EDCE72E-F448-ECD6-E355-95214520B3B0}"/>
              </a:ext>
            </a:extLst>
          </p:cNvPr>
          <p:cNvSpPr/>
          <p:nvPr/>
        </p:nvSpPr>
        <p:spPr>
          <a:xfrm>
            <a:off x="7108290" y="2432685"/>
            <a:ext cx="2487168" cy="48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 Warehouse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9" name="Text 88">
            <a:extLst>
              <a:ext uri="{FF2B5EF4-FFF2-40B4-BE49-F238E27FC236}">
                <a16:creationId xmlns:a16="http://schemas.microsoft.com/office/drawing/2014/main" id="{1005B3B8-D1CE-71F3-CD21-43EC4090E788}"/>
              </a:ext>
            </a:extLst>
          </p:cNvPr>
          <p:cNvSpPr/>
          <p:nvPr/>
        </p:nvSpPr>
        <p:spPr>
          <a:xfrm>
            <a:off x="7108290" y="2889885"/>
            <a:ext cx="24871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Analytics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0" name="Shape 89">
            <a:extLst>
              <a:ext uri="{FF2B5EF4-FFF2-40B4-BE49-F238E27FC236}">
                <a16:creationId xmlns:a16="http://schemas.microsoft.com/office/drawing/2014/main" id="{E8631936-A013-C926-51C7-A990C026AFDF}"/>
              </a:ext>
            </a:extLst>
          </p:cNvPr>
          <p:cNvSpPr/>
          <p:nvPr/>
        </p:nvSpPr>
        <p:spPr>
          <a:xfrm>
            <a:off x="7199730" y="3173349"/>
            <a:ext cx="2304288" cy="0"/>
          </a:xfrm>
          <a:prstGeom prst="line">
            <a:avLst/>
          </a:prstGeom>
          <a:noFill/>
          <a:ln w="635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1" name="Shape 110">
            <a:extLst>
              <a:ext uri="{FF2B5EF4-FFF2-40B4-BE49-F238E27FC236}">
                <a16:creationId xmlns:a16="http://schemas.microsoft.com/office/drawing/2014/main" id="{D898654D-CD03-6FE2-9601-A2BE1EC0A2B1}"/>
              </a:ext>
            </a:extLst>
          </p:cNvPr>
          <p:cNvSpPr/>
          <p:nvPr/>
        </p:nvSpPr>
        <p:spPr>
          <a:xfrm>
            <a:off x="9686898" y="2374873"/>
            <a:ext cx="2224716" cy="869906"/>
          </a:xfrm>
          <a:prstGeom prst="rect">
            <a:avLst/>
          </a:prstGeom>
          <a:solidFill>
            <a:srgbClr val="7B2D8B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2" name="Text 111">
            <a:extLst>
              <a:ext uri="{FF2B5EF4-FFF2-40B4-BE49-F238E27FC236}">
                <a16:creationId xmlns:a16="http://schemas.microsoft.com/office/drawing/2014/main" id="{87F8D121-D471-98E6-3C53-45A327194E46}"/>
              </a:ext>
            </a:extLst>
          </p:cNvPr>
          <p:cNvSpPr/>
          <p:nvPr/>
        </p:nvSpPr>
        <p:spPr>
          <a:xfrm>
            <a:off x="9686898" y="2505292"/>
            <a:ext cx="2224716" cy="317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BI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3" name="Text 112">
            <a:extLst>
              <a:ext uri="{FF2B5EF4-FFF2-40B4-BE49-F238E27FC236}">
                <a16:creationId xmlns:a16="http://schemas.microsoft.com/office/drawing/2014/main" id="{D5802DC6-79FB-C3F6-7B85-BD2B6C698152}"/>
              </a:ext>
            </a:extLst>
          </p:cNvPr>
          <p:cNvSpPr/>
          <p:nvPr/>
        </p:nvSpPr>
        <p:spPr>
          <a:xfrm>
            <a:off x="9686898" y="2763041"/>
            <a:ext cx="2224716" cy="3082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Dashboards &amp; Reporting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4" name="Shape 113">
            <a:extLst>
              <a:ext uri="{FF2B5EF4-FFF2-40B4-BE49-F238E27FC236}">
                <a16:creationId xmlns:a16="http://schemas.microsoft.com/office/drawing/2014/main" id="{B15ED20D-C315-750E-1309-C8B53352F3EF}"/>
              </a:ext>
            </a:extLst>
          </p:cNvPr>
          <p:cNvSpPr/>
          <p:nvPr/>
        </p:nvSpPr>
        <p:spPr>
          <a:xfrm>
            <a:off x="9686897" y="3336795"/>
            <a:ext cx="2224716" cy="915375"/>
          </a:xfrm>
          <a:prstGeom prst="rect">
            <a:avLst/>
          </a:prstGeom>
          <a:solidFill>
            <a:srgbClr val="9B59B6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5" name="Text 114">
            <a:extLst>
              <a:ext uri="{FF2B5EF4-FFF2-40B4-BE49-F238E27FC236}">
                <a16:creationId xmlns:a16="http://schemas.microsoft.com/office/drawing/2014/main" id="{24C06E71-BB21-7FE3-DA0E-80E939B66AAB}"/>
              </a:ext>
            </a:extLst>
          </p:cNvPr>
          <p:cNvSpPr/>
          <p:nvPr/>
        </p:nvSpPr>
        <p:spPr>
          <a:xfrm>
            <a:off x="9686898" y="3501331"/>
            <a:ext cx="2224716" cy="440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APIs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6" name="Text 115">
            <a:extLst>
              <a:ext uri="{FF2B5EF4-FFF2-40B4-BE49-F238E27FC236}">
                <a16:creationId xmlns:a16="http://schemas.microsoft.com/office/drawing/2014/main" id="{23B519B1-77C8-E7AE-4F25-986470D395D9}"/>
              </a:ext>
            </a:extLst>
          </p:cNvPr>
          <p:cNvSpPr/>
          <p:nvPr/>
        </p:nvSpPr>
        <p:spPr>
          <a:xfrm>
            <a:off x="9686898" y="3751783"/>
            <a:ext cx="2224716" cy="3082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 Access &amp; Integration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7" name="Shape 116">
            <a:extLst>
              <a:ext uri="{FF2B5EF4-FFF2-40B4-BE49-F238E27FC236}">
                <a16:creationId xmlns:a16="http://schemas.microsoft.com/office/drawing/2014/main" id="{D5A2DE94-B70B-F6CF-3CF3-8DF8CE4A7373}"/>
              </a:ext>
            </a:extLst>
          </p:cNvPr>
          <p:cNvSpPr/>
          <p:nvPr/>
        </p:nvSpPr>
        <p:spPr>
          <a:xfrm>
            <a:off x="9673633" y="4326349"/>
            <a:ext cx="2224716" cy="938385"/>
          </a:xfrm>
          <a:prstGeom prst="rect">
            <a:avLst/>
          </a:prstGeom>
          <a:solidFill>
            <a:srgbClr val="7B2D8B"/>
          </a:solidFill>
          <a:ln w="12700">
            <a:solidFill>
              <a:srgbClr val="FFFFFF"/>
            </a:solidFill>
            <a:prstDash val="solid"/>
          </a:ln>
          <a:effectLst>
            <a:outerShdw blurRad="50800" dist="25400" dir="8100000" algn="bl" rotWithShape="0">
              <a:srgbClr val="9B59B6">
                <a:alpha val="13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8" name="Text 117">
            <a:extLst>
              <a:ext uri="{FF2B5EF4-FFF2-40B4-BE49-F238E27FC236}">
                <a16:creationId xmlns:a16="http://schemas.microsoft.com/office/drawing/2014/main" id="{95C16451-CD69-0564-CF17-7248C79F040F}"/>
              </a:ext>
            </a:extLst>
          </p:cNvPr>
          <p:cNvSpPr/>
          <p:nvPr/>
        </p:nvSpPr>
        <p:spPr>
          <a:xfrm>
            <a:off x="9700163" y="4425948"/>
            <a:ext cx="2224716" cy="440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Feature Store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9" name="Text 118">
            <a:extLst>
              <a:ext uri="{FF2B5EF4-FFF2-40B4-BE49-F238E27FC236}">
                <a16:creationId xmlns:a16="http://schemas.microsoft.com/office/drawing/2014/main" id="{4DE0C7CA-2832-1A91-FFFA-611730958BFC}"/>
              </a:ext>
            </a:extLst>
          </p:cNvPr>
          <p:cNvSpPr/>
          <p:nvPr/>
        </p:nvSpPr>
        <p:spPr>
          <a:xfrm>
            <a:off x="9700163" y="4693653"/>
            <a:ext cx="2224716" cy="3082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1" u="none" strike="noStrike" kern="1200" cap="none" spc="0" normalizeH="0" baseline="0" noProof="0">
                <a:ln>
                  <a:noFill/>
                </a:ln>
                <a:solidFill>
                  <a:srgbClr val="EDD9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ML Feature Management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0" name="Text 119">
            <a:extLst>
              <a:ext uri="{FF2B5EF4-FFF2-40B4-BE49-F238E27FC236}">
                <a16:creationId xmlns:a16="http://schemas.microsoft.com/office/drawing/2014/main" id="{5AC28335-626E-5087-5B25-5F4AB55C7907}"/>
              </a:ext>
            </a:extLst>
          </p:cNvPr>
          <p:cNvSpPr/>
          <p:nvPr/>
        </p:nvSpPr>
        <p:spPr>
          <a:xfrm>
            <a:off x="9700163" y="4864914"/>
            <a:ext cx="2224716" cy="2466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D9A9F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Platform agnostic — fed by all platforms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F05204B-66CD-3C76-64E5-26990E5CE7C9}"/>
              </a:ext>
            </a:extLst>
          </p:cNvPr>
          <p:cNvSpPr txBox="1"/>
          <p:nvPr/>
        </p:nvSpPr>
        <p:spPr>
          <a:xfrm>
            <a:off x="12174258" y="328774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" name="Shape 5">
            <a:extLst>
              <a:ext uri="{FF2B5EF4-FFF2-40B4-BE49-F238E27FC236}">
                <a16:creationId xmlns:a16="http://schemas.microsoft.com/office/drawing/2014/main" id="{FECE1552-99E7-319E-9F60-1EBD91E52BA6}"/>
              </a:ext>
            </a:extLst>
          </p:cNvPr>
          <p:cNvSpPr/>
          <p:nvPr/>
        </p:nvSpPr>
        <p:spPr>
          <a:xfrm>
            <a:off x="464100" y="5331121"/>
            <a:ext cx="11447513" cy="869906"/>
          </a:xfrm>
          <a:prstGeom prst="rect">
            <a:avLst/>
          </a:prstGeom>
          <a:solidFill>
            <a:schemeClr val="bg1"/>
          </a:solidFill>
          <a:ln w="12700">
            <a:solidFill>
              <a:srgbClr val="9B59B6"/>
            </a:solidFill>
            <a:prstDash val="dash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6" name="Text 63">
            <a:extLst>
              <a:ext uri="{FF2B5EF4-FFF2-40B4-BE49-F238E27FC236}">
                <a16:creationId xmlns:a16="http://schemas.microsoft.com/office/drawing/2014/main" id="{496FF0D2-451C-9437-A622-F0570A1A0D19}"/>
              </a:ext>
            </a:extLst>
          </p:cNvPr>
          <p:cNvSpPr/>
          <p:nvPr/>
        </p:nvSpPr>
        <p:spPr>
          <a:xfrm>
            <a:off x="2947770" y="5353846"/>
            <a:ext cx="1636775" cy="736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Storage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Data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Size (TB)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Tier (active v archival)</a:t>
            </a:r>
            <a:endParaRPr lang="en-US" sz="1300" dirty="0">
              <a:latin typeface="Graphik"/>
            </a:endParaRPr>
          </a:p>
        </p:txBody>
      </p:sp>
      <p:sp>
        <p:nvSpPr>
          <p:cNvPr id="138" name="Text 63">
            <a:extLst>
              <a:ext uri="{FF2B5EF4-FFF2-40B4-BE49-F238E27FC236}">
                <a16:creationId xmlns:a16="http://schemas.microsoft.com/office/drawing/2014/main" id="{9384E652-0D88-21FB-09B5-7BA7C6633A51}"/>
              </a:ext>
            </a:extLst>
          </p:cNvPr>
          <p:cNvSpPr/>
          <p:nvPr/>
        </p:nvSpPr>
        <p:spPr>
          <a:xfrm>
            <a:off x="1265274" y="5374461"/>
            <a:ext cx="1636775" cy="736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Pipeline Compute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Cluster Size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Run Time</a:t>
            </a:r>
          </a:p>
        </p:txBody>
      </p:sp>
      <p:sp>
        <p:nvSpPr>
          <p:cNvPr id="139" name="Text 63">
            <a:extLst>
              <a:ext uri="{FF2B5EF4-FFF2-40B4-BE49-F238E27FC236}">
                <a16:creationId xmlns:a16="http://schemas.microsoft.com/office/drawing/2014/main" id="{F2ED58C0-3702-BDEA-1F7B-3C1E128A7AA8}"/>
              </a:ext>
            </a:extLst>
          </p:cNvPr>
          <p:cNvSpPr/>
          <p:nvPr/>
        </p:nvSpPr>
        <p:spPr>
          <a:xfrm>
            <a:off x="7205481" y="5333825"/>
            <a:ext cx="1636775" cy="736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Warehouse Analytics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Cluster Size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Run Time</a:t>
            </a:r>
            <a:endParaRPr lang="en-US" sz="1300" dirty="0">
              <a:latin typeface="Graphik"/>
            </a:endParaRPr>
          </a:p>
        </p:txBody>
      </p:sp>
      <p:sp>
        <p:nvSpPr>
          <p:cNvPr id="140" name="Text 63">
            <a:extLst>
              <a:ext uri="{FF2B5EF4-FFF2-40B4-BE49-F238E27FC236}">
                <a16:creationId xmlns:a16="http://schemas.microsoft.com/office/drawing/2014/main" id="{7BA9A93F-8D5A-1972-DDE4-84615D0F77A0}"/>
              </a:ext>
            </a:extLst>
          </p:cNvPr>
          <p:cNvSpPr/>
          <p:nvPr/>
        </p:nvSpPr>
        <p:spPr>
          <a:xfrm>
            <a:off x="4749138" y="5344702"/>
            <a:ext cx="1636775" cy="736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Pipeline Compute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Cluster Size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Run Time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B60A663-0C0E-C91E-0123-B5EE788C4ADD}"/>
              </a:ext>
            </a:extLst>
          </p:cNvPr>
          <p:cNvSpPr txBox="1"/>
          <p:nvPr/>
        </p:nvSpPr>
        <p:spPr>
          <a:xfrm>
            <a:off x="497178" y="5620088"/>
            <a:ext cx="658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1" i="0" u="none" strike="noStrike" kern="0" cap="none" spc="200" normalizeH="0" baseline="0" noProof="0" dirty="0">
                <a:ln>
                  <a:noFill/>
                </a:ln>
                <a:solidFill>
                  <a:srgbClr val="5A1F6B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COST</a:t>
            </a:r>
          </a:p>
          <a:p>
            <a:r>
              <a:rPr lang="en-US" sz="800" b="1" kern="0" spc="200" dirty="0">
                <a:solidFill>
                  <a:srgbClr val="5A1F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DRIVER</a:t>
            </a:r>
            <a:endParaRPr lang="en-US" sz="800" dirty="0"/>
          </a:p>
        </p:txBody>
      </p:sp>
      <p:sp>
        <p:nvSpPr>
          <p:cNvPr id="6" name="Shape 30">
            <a:extLst>
              <a:ext uri="{FF2B5EF4-FFF2-40B4-BE49-F238E27FC236}">
                <a16:creationId xmlns:a16="http://schemas.microsoft.com/office/drawing/2014/main" id="{C47D1162-F3AF-1EFB-8327-D9B44890D174}"/>
              </a:ext>
            </a:extLst>
          </p:cNvPr>
          <p:cNvSpPr/>
          <p:nvPr/>
        </p:nvSpPr>
        <p:spPr>
          <a:xfrm>
            <a:off x="1253774" y="3448543"/>
            <a:ext cx="14630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" name="Shape 31">
            <a:extLst>
              <a:ext uri="{FF2B5EF4-FFF2-40B4-BE49-F238E27FC236}">
                <a16:creationId xmlns:a16="http://schemas.microsoft.com/office/drawing/2014/main" id="{A4B2FDF0-ECB6-B7BF-3B43-BDA65DC4B2EC}"/>
              </a:ext>
            </a:extLst>
          </p:cNvPr>
          <p:cNvSpPr/>
          <p:nvPr/>
        </p:nvSpPr>
        <p:spPr>
          <a:xfrm>
            <a:off x="1326926" y="3603991"/>
            <a:ext cx="164592" cy="158546"/>
          </a:xfrm>
          <a:prstGeom prst="ellipse">
            <a:avLst/>
          </a:prstGeom>
          <a:solidFill>
            <a:srgbClr val="FF3621"/>
          </a:solidFill>
          <a:ln w="12700">
            <a:solidFill>
              <a:srgbClr val="FF362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" name="Text 32">
            <a:extLst>
              <a:ext uri="{FF2B5EF4-FFF2-40B4-BE49-F238E27FC236}">
                <a16:creationId xmlns:a16="http://schemas.microsoft.com/office/drawing/2014/main" id="{B5D2A13E-93CF-8042-795C-649071D44D3C}"/>
              </a:ext>
            </a:extLst>
          </p:cNvPr>
          <p:cNvSpPr/>
          <p:nvPr/>
        </p:nvSpPr>
        <p:spPr>
          <a:xfrm>
            <a:off x="1528094" y="3494263"/>
            <a:ext cx="11155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Databricks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" name="Text 33">
            <a:extLst>
              <a:ext uri="{FF2B5EF4-FFF2-40B4-BE49-F238E27FC236}">
                <a16:creationId xmlns:a16="http://schemas.microsoft.com/office/drawing/2014/main" id="{B0C38919-49FA-F8AD-351F-F5FBEC7A8393}"/>
              </a:ext>
            </a:extLst>
          </p:cNvPr>
          <p:cNvSpPr/>
          <p:nvPr/>
        </p:nvSpPr>
        <p:spPr>
          <a:xfrm>
            <a:off x="1528094" y="3704575"/>
            <a:ext cx="11155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Auto Loader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0" name="Shape 34">
            <a:extLst>
              <a:ext uri="{FF2B5EF4-FFF2-40B4-BE49-F238E27FC236}">
                <a16:creationId xmlns:a16="http://schemas.microsoft.com/office/drawing/2014/main" id="{15160C10-1223-8346-F6BE-C93859AD0CBE}"/>
              </a:ext>
            </a:extLst>
          </p:cNvPr>
          <p:cNvSpPr/>
          <p:nvPr/>
        </p:nvSpPr>
        <p:spPr>
          <a:xfrm>
            <a:off x="1253774" y="4106911"/>
            <a:ext cx="14630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1" name="Shape 35">
            <a:extLst>
              <a:ext uri="{FF2B5EF4-FFF2-40B4-BE49-F238E27FC236}">
                <a16:creationId xmlns:a16="http://schemas.microsoft.com/office/drawing/2014/main" id="{6AA259A2-FA36-03D1-8ACC-0F134875E1F6}"/>
              </a:ext>
            </a:extLst>
          </p:cNvPr>
          <p:cNvSpPr/>
          <p:nvPr/>
        </p:nvSpPr>
        <p:spPr>
          <a:xfrm>
            <a:off x="1326926" y="4262359"/>
            <a:ext cx="164592" cy="158546"/>
          </a:xfrm>
          <a:prstGeom prst="ellipse">
            <a:avLst/>
          </a:prstGeom>
          <a:solidFill>
            <a:srgbClr val="29B5E8"/>
          </a:solidFill>
          <a:ln w="12700">
            <a:solidFill>
              <a:srgbClr val="29B5E8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2" name="Text 36">
            <a:extLst>
              <a:ext uri="{FF2B5EF4-FFF2-40B4-BE49-F238E27FC236}">
                <a16:creationId xmlns:a16="http://schemas.microsoft.com/office/drawing/2014/main" id="{5204ECE2-83B7-7824-4327-C96DE462723B}"/>
              </a:ext>
            </a:extLst>
          </p:cNvPr>
          <p:cNvSpPr/>
          <p:nvPr/>
        </p:nvSpPr>
        <p:spPr>
          <a:xfrm>
            <a:off x="1528094" y="4152631"/>
            <a:ext cx="11155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Snowflake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" name="Text 37">
            <a:extLst>
              <a:ext uri="{FF2B5EF4-FFF2-40B4-BE49-F238E27FC236}">
                <a16:creationId xmlns:a16="http://schemas.microsoft.com/office/drawing/2014/main" id="{4CA3212C-F256-30EF-6486-04E44738A4C0}"/>
              </a:ext>
            </a:extLst>
          </p:cNvPr>
          <p:cNvSpPr/>
          <p:nvPr/>
        </p:nvSpPr>
        <p:spPr>
          <a:xfrm>
            <a:off x="1528094" y="4362943"/>
            <a:ext cx="11155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Snowpipe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5" name="Shape 54">
            <a:extLst>
              <a:ext uri="{FF2B5EF4-FFF2-40B4-BE49-F238E27FC236}">
                <a16:creationId xmlns:a16="http://schemas.microsoft.com/office/drawing/2014/main" id="{D8E16DD8-A022-03FA-A4CB-4E39174B6D95}"/>
              </a:ext>
            </a:extLst>
          </p:cNvPr>
          <p:cNvSpPr/>
          <p:nvPr/>
        </p:nvSpPr>
        <p:spPr>
          <a:xfrm>
            <a:off x="2899694" y="3448543"/>
            <a:ext cx="1618488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6" name="Shape 55">
            <a:extLst>
              <a:ext uri="{FF2B5EF4-FFF2-40B4-BE49-F238E27FC236}">
                <a16:creationId xmlns:a16="http://schemas.microsoft.com/office/drawing/2014/main" id="{59BFAD6F-E475-CAA2-C55E-292BA8B8D426}"/>
              </a:ext>
            </a:extLst>
          </p:cNvPr>
          <p:cNvSpPr/>
          <p:nvPr/>
        </p:nvSpPr>
        <p:spPr>
          <a:xfrm>
            <a:off x="2972846" y="3603991"/>
            <a:ext cx="164592" cy="158546"/>
          </a:xfrm>
          <a:prstGeom prst="ellipse">
            <a:avLst/>
          </a:prstGeom>
          <a:solidFill>
            <a:srgbClr val="FF3621"/>
          </a:solidFill>
          <a:ln w="12700">
            <a:solidFill>
              <a:srgbClr val="FF362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8" name="Text 56">
            <a:extLst>
              <a:ext uri="{FF2B5EF4-FFF2-40B4-BE49-F238E27FC236}">
                <a16:creationId xmlns:a16="http://schemas.microsoft.com/office/drawing/2014/main" id="{FF71E2C8-E48C-1A55-7B6B-C62F5B8D4D68}"/>
              </a:ext>
            </a:extLst>
          </p:cNvPr>
          <p:cNvSpPr/>
          <p:nvPr/>
        </p:nvSpPr>
        <p:spPr>
          <a:xfrm>
            <a:off x="3174014" y="3494263"/>
            <a:ext cx="1271016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Databricks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0" name="Text 57">
            <a:extLst>
              <a:ext uri="{FF2B5EF4-FFF2-40B4-BE49-F238E27FC236}">
                <a16:creationId xmlns:a16="http://schemas.microsoft.com/office/drawing/2014/main" id="{B02D6B35-C625-A818-5097-020657202793}"/>
              </a:ext>
            </a:extLst>
          </p:cNvPr>
          <p:cNvSpPr/>
          <p:nvPr/>
        </p:nvSpPr>
        <p:spPr>
          <a:xfrm>
            <a:off x="3174014" y="3704575"/>
            <a:ext cx="12710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AWS S3 + Delta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2" name="Shape 58">
            <a:extLst>
              <a:ext uri="{FF2B5EF4-FFF2-40B4-BE49-F238E27FC236}">
                <a16:creationId xmlns:a16="http://schemas.microsoft.com/office/drawing/2014/main" id="{D2008F2C-4ACB-01F6-A0EC-A5EC30DE54D1}"/>
              </a:ext>
            </a:extLst>
          </p:cNvPr>
          <p:cNvSpPr/>
          <p:nvPr/>
        </p:nvSpPr>
        <p:spPr>
          <a:xfrm>
            <a:off x="2899694" y="4106911"/>
            <a:ext cx="1618488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1" name="Shape 59">
            <a:extLst>
              <a:ext uri="{FF2B5EF4-FFF2-40B4-BE49-F238E27FC236}">
                <a16:creationId xmlns:a16="http://schemas.microsoft.com/office/drawing/2014/main" id="{2FD47A1D-85A4-CBAE-C0D8-4C386EFDD4ED}"/>
              </a:ext>
            </a:extLst>
          </p:cNvPr>
          <p:cNvSpPr/>
          <p:nvPr/>
        </p:nvSpPr>
        <p:spPr>
          <a:xfrm>
            <a:off x="2972846" y="4262359"/>
            <a:ext cx="164592" cy="158546"/>
          </a:xfrm>
          <a:prstGeom prst="ellipse">
            <a:avLst/>
          </a:prstGeom>
          <a:solidFill>
            <a:srgbClr val="29B5E8"/>
          </a:solidFill>
          <a:ln w="12700">
            <a:solidFill>
              <a:srgbClr val="29B5E8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2" name="Text 60">
            <a:extLst>
              <a:ext uri="{FF2B5EF4-FFF2-40B4-BE49-F238E27FC236}">
                <a16:creationId xmlns:a16="http://schemas.microsoft.com/office/drawing/2014/main" id="{0C50FA5C-C33D-B27B-C7A1-34D2C22062A9}"/>
              </a:ext>
            </a:extLst>
          </p:cNvPr>
          <p:cNvSpPr/>
          <p:nvPr/>
        </p:nvSpPr>
        <p:spPr>
          <a:xfrm>
            <a:off x="3174014" y="4152631"/>
            <a:ext cx="1271016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Snowflake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3" name="Text 61">
            <a:extLst>
              <a:ext uri="{FF2B5EF4-FFF2-40B4-BE49-F238E27FC236}">
                <a16:creationId xmlns:a16="http://schemas.microsoft.com/office/drawing/2014/main" id="{7AE60752-754E-6312-B90E-ED8FFC20012A}"/>
              </a:ext>
            </a:extLst>
          </p:cNvPr>
          <p:cNvSpPr/>
          <p:nvPr/>
        </p:nvSpPr>
        <p:spPr>
          <a:xfrm>
            <a:off x="3174014" y="4362943"/>
            <a:ext cx="1271016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Snowflake + AWS S3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4" name="Shape 78">
            <a:extLst>
              <a:ext uri="{FF2B5EF4-FFF2-40B4-BE49-F238E27FC236}">
                <a16:creationId xmlns:a16="http://schemas.microsoft.com/office/drawing/2014/main" id="{FDA2D115-C1C0-3E5C-826E-2ACE4606FFB6}"/>
              </a:ext>
            </a:extLst>
          </p:cNvPr>
          <p:cNvSpPr/>
          <p:nvPr/>
        </p:nvSpPr>
        <p:spPr>
          <a:xfrm>
            <a:off x="4701062" y="3448543"/>
            <a:ext cx="2267712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5" name="Shape 79">
            <a:extLst>
              <a:ext uri="{FF2B5EF4-FFF2-40B4-BE49-F238E27FC236}">
                <a16:creationId xmlns:a16="http://schemas.microsoft.com/office/drawing/2014/main" id="{540681C5-6A19-D8B0-2203-24D859ECCD10}"/>
              </a:ext>
            </a:extLst>
          </p:cNvPr>
          <p:cNvSpPr/>
          <p:nvPr/>
        </p:nvSpPr>
        <p:spPr>
          <a:xfrm>
            <a:off x="4774214" y="3603991"/>
            <a:ext cx="164592" cy="158546"/>
          </a:xfrm>
          <a:prstGeom prst="ellipse">
            <a:avLst/>
          </a:prstGeom>
          <a:solidFill>
            <a:srgbClr val="FF3621"/>
          </a:solidFill>
          <a:ln w="12700">
            <a:solidFill>
              <a:srgbClr val="FF362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6" name="Text 80">
            <a:extLst>
              <a:ext uri="{FF2B5EF4-FFF2-40B4-BE49-F238E27FC236}">
                <a16:creationId xmlns:a16="http://schemas.microsoft.com/office/drawing/2014/main" id="{5AAE728B-59AD-6047-3456-81C55CB1169B}"/>
              </a:ext>
            </a:extLst>
          </p:cNvPr>
          <p:cNvSpPr/>
          <p:nvPr/>
        </p:nvSpPr>
        <p:spPr>
          <a:xfrm>
            <a:off x="4975382" y="3494263"/>
            <a:ext cx="1920240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Databricks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7" name="Text 81">
            <a:extLst>
              <a:ext uri="{FF2B5EF4-FFF2-40B4-BE49-F238E27FC236}">
                <a16:creationId xmlns:a16="http://schemas.microsoft.com/office/drawing/2014/main" id="{F745A743-E72F-15AD-8165-2869BE0E6AA9}"/>
              </a:ext>
            </a:extLst>
          </p:cNvPr>
          <p:cNvSpPr/>
          <p:nvPr/>
        </p:nvSpPr>
        <p:spPr>
          <a:xfrm>
            <a:off x="4975382" y="3704575"/>
            <a:ext cx="19202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Databricks Jobs + Spark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8" name="Shape 82">
            <a:extLst>
              <a:ext uri="{FF2B5EF4-FFF2-40B4-BE49-F238E27FC236}">
                <a16:creationId xmlns:a16="http://schemas.microsoft.com/office/drawing/2014/main" id="{15EA4436-3642-6B0F-A7F0-471C7797150E}"/>
              </a:ext>
            </a:extLst>
          </p:cNvPr>
          <p:cNvSpPr/>
          <p:nvPr/>
        </p:nvSpPr>
        <p:spPr>
          <a:xfrm>
            <a:off x="4701062" y="4106911"/>
            <a:ext cx="2267712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5" name="Shape 83">
            <a:extLst>
              <a:ext uri="{FF2B5EF4-FFF2-40B4-BE49-F238E27FC236}">
                <a16:creationId xmlns:a16="http://schemas.microsoft.com/office/drawing/2014/main" id="{34C24C45-831F-72EC-C21B-3AFE1E3FAFF3}"/>
              </a:ext>
            </a:extLst>
          </p:cNvPr>
          <p:cNvSpPr/>
          <p:nvPr/>
        </p:nvSpPr>
        <p:spPr>
          <a:xfrm>
            <a:off x="4774214" y="4262359"/>
            <a:ext cx="164592" cy="158546"/>
          </a:xfrm>
          <a:prstGeom prst="ellipse">
            <a:avLst/>
          </a:prstGeom>
          <a:solidFill>
            <a:srgbClr val="29B5E8"/>
          </a:solidFill>
          <a:ln w="12700">
            <a:solidFill>
              <a:srgbClr val="29B5E8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6" name="Text 84">
            <a:extLst>
              <a:ext uri="{FF2B5EF4-FFF2-40B4-BE49-F238E27FC236}">
                <a16:creationId xmlns:a16="http://schemas.microsoft.com/office/drawing/2014/main" id="{55942701-006B-223E-A78D-1E453888E87B}"/>
              </a:ext>
            </a:extLst>
          </p:cNvPr>
          <p:cNvSpPr/>
          <p:nvPr/>
        </p:nvSpPr>
        <p:spPr>
          <a:xfrm>
            <a:off x="4975382" y="4152631"/>
            <a:ext cx="1920240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Snowflake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7" name="Text 85">
            <a:extLst>
              <a:ext uri="{FF2B5EF4-FFF2-40B4-BE49-F238E27FC236}">
                <a16:creationId xmlns:a16="http://schemas.microsoft.com/office/drawing/2014/main" id="{6D6A5D6B-2EEE-D833-6550-0B96847A5FE1}"/>
              </a:ext>
            </a:extLst>
          </p:cNvPr>
          <p:cNvSpPr/>
          <p:nvPr/>
        </p:nvSpPr>
        <p:spPr>
          <a:xfrm>
            <a:off x="4975382" y="4362943"/>
            <a:ext cx="1920240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Snowpipe + Snowpark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8" name="Shape 102">
            <a:extLst>
              <a:ext uri="{FF2B5EF4-FFF2-40B4-BE49-F238E27FC236}">
                <a16:creationId xmlns:a16="http://schemas.microsoft.com/office/drawing/2014/main" id="{3D3DF2F8-9AAD-04E9-85FF-47C464FA42B9}"/>
              </a:ext>
            </a:extLst>
          </p:cNvPr>
          <p:cNvSpPr/>
          <p:nvPr/>
        </p:nvSpPr>
        <p:spPr>
          <a:xfrm>
            <a:off x="7151654" y="3448543"/>
            <a:ext cx="23774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9" name="Shape 103">
            <a:extLst>
              <a:ext uri="{FF2B5EF4-FFF2-40B4-BE49-F238E27FC236}">
                <a16:creationId xmlns:a16="http://schemas.microsoft.com/office/drawing/2014/main" id="{D98A3489-85C1-8A6F-EB2C-4552886825AD}"/>
              </a:ext>
            </a:extLst>
          </p:cNvPr>
          <p:cNvSpPr/>
          <p:nvPr/>
        </p:nvSpPr>
        <p:spPr>
          <a:xfrm>
            <a:off x="7224806" y="3603991"/>
            <a:ext cx="164592" cy="158546"/>
          </a:xfrm>
          <a:prstGeom prst="ellipse">
            <a:avLst/>
          </a:prstGeom>
          <a:solidFill>
            <a:srgbClr val="FF3621"/>
          </a:solidFill>
          <a:ln w="12700">
            <a:solidFill>
              <a:srgbClr val="FF362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0" name="Text 104">
            <a:extLst>
              <a:ext uri="{FF2B5EF4-FFF2-40B4-BE49-F238E27FC236}">
                <a16:creationId xmlns:a16="http://schemas.microsoft.com/office/drawing/2014/main" id="{C874AF0F-4BAB-9229-3F72-BFEEE6C14B73}"/>
              </a:ext>
            </a:extLst>
          </p:cNvPr>
          <p:cNvSpPr/>
          <p:nvPr/>
        </p:nvSpPr>
        <p:spPr>
          <a:xfrm>
            <a:off x="7425974" y="3494263"/>
            <a:ext cx="20299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Databricks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1" name="Text 105">
            <a:extLst>
              <a:ext uri="{FF2B5EF4-FFF2-40B4-BE49-F238E27FC236}">
                <a16:creationId xmlns:a16="http://schemas.microsoft.com/office/drawing/2014/main" id="{DDFF29FF-3851-1EEE-6DEA-F9061758B17E}"/>
              </a:ext>
            </a:extLst>
          </p:cNvPr>
          <p:cNvSpPr/>
          <p:nvPr/>
        </p:nvSpPr>
        <p:spPr>
          <a:xfrm>
            <a:off x="7425974" y="3704575"/>
            <a:ext cx="20299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All-Purpose Clusters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72" name="Shape 106">
            <a:extLst>
              <a:ext uri="{FF2B5EF4-FFF2-40B4-BE49-F238E27FC236}">
                <a16:creationId xmlns:a16="http://schemas.microsoft.com/office/drawing/2014/main" id="{DB8DDA69-A97A-C97E-9214-0C24CDE32456}"/>
              </a:ext>
            </a:extLst>
          </p:cNvPr>
          <p:cNvSpPr/>
          <p:nvPr/>
        </p:nvSpPr>
        <p:spPr>
          <a:xfrm>
            <a:off x="7151654" y="4106911"/>
            <a:ext cx="2377440" cy="546102"/>
          </a:xfrm>
          <a:prstGeom prst="rect">
            <a:avLst/>
          </a:prstGeom>
          <a:solidFill>
            <a:srgbClr val="FFFFFF">
              <a:alpha val="12000"/>
            </a:srgbClr>
          </a:solidFill>
          <a:ln w="635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9" name="Shape 107">
            <a:extLst>
              <a:ext uri="{FF2B5EF4-FFF2-40B4-BE49-F238E27FC236}">
                <a16:creationId xmlns:a16="http://schemas.microsoft.com/office/drawing/2014/main" id="{923994B1-192F-B57F-E5BC-C5A6A701BA70}"/>
              </a:ext>
            </a:extLst>
          </p:cNvPr>
          <p:cNvSpPr/>
          <p:nvPr/>
        </p:nvSpPr>
        <p:spPr>
          <a:xfrm>
            <a:off x="7224806" y="4262359"/>
            <a:ext cx="164592" cy="158546"/>
          </a:xfrm>
          <a:prstGeom prst="ellipse">
            <a:avLst/>
          </a:prstGeom>
          <a:solidFill>
            <a:srgbClr val="29B5E8"/>
          </a:solidFill>
          <a:ln w="12700">
            <a:solidFill>
              <a:srgbClr val="29B5E8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0" name="Text 108">
            <a:extLst>
              <a:ext uri="{FF2B5EF4-FFF2-40B4-BE49-F238E27FC236}">
                <a16:creationId xmlns:a16="http://schemas.microsoft.com/office/drawing/2014/main" id="{B9BA8C7C-CBD5-96CD-EF1A-A56B5280A2AD}"/>
              </a:ext>
            </a:extLst>
          </p:cNvPr>
          <p:cNvSpPr/>
          <p:nvPr/>
        </p:nvSpPr>
        <p:spPr>
          <a:xfrm>
            <a:off x="7425974" y="4152631"/>
            <a:ext cx="2029968" cy="2113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EE8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Snowflake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91" name="Text 109">
            <a:extLst>
              <a:ext uri="{FF2B5EF4-FFF2-40B4-BE49-F238E27FC236}">
                <a16:creationId xmlns:a16="http://schemas.microsoft.com/office/drawing/2014/main" id="{C7826A5B-F407-5B19-5ED5-016224706604}"/>
              </a:ext>
            </a:extLst>
          </p:cNvPr>
          <p:cNvSpPr/>
          <p:nvPr/>
        </p:nvSpPr>
        <p:spPr>
          <a:xfrm>
            <a:off x="7425974" y="4362943"/>
            <a:ext cx="2029968" cy="229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Virtual Warehouses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73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20281-EB8D-5AA4-08A3-B9BF0F9EB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8FF4-B27B-F09D-1A6E-9EB66097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pc="0" dirty="0">
                <a:latin typeface="Graphik Semibold" panose="020B0703030202060203" pitchFamily="34" charset="0"/>
              </a:rPr>
              <a:t>Partner Capabilities </a:t>
            </a:r>
            <a:r>
              <a:rPr lang="en-US" sz="2800" b="0" spc="0" dirty="0">
                <a:solidFill>
                  <a:schemeClr val="accent1"/>
                </a:solidFill>
                <a:latin typeface="Graphik Semibold" panose="020B0703030202060203" pitchFamily="34" charset="0"/>
              </a:rPr>
              <a:t>Cost Levers for Independent Data Platform</a:t>
            </a:r>
            <a:endParaRPr lang="en-US" b="0" dirty="0">
              <a:latin typeface="Graphik Semibold" panose="020B0703030202060203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3B4F081-4E41-9D4E-42C7-107B0194FEC1}"/>
              </a:ext>
            </a:extLst>
          </p:cNvPr>
          <p:cNvSpPr txBox="1"/>
          <p:nvPr/>
        </p:nvSpPr>
        <p:spPr>
          <a:xfrm>
            <a:off x="381438" y="793412"/>
            <a:ext cx="11244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Consumption drives costs to both Independent Data Platform and Cloud 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Graphik" panose="020B0503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Graphik" panose="020B0503030202060203" pitchFamily="34" charset="0"/>
              </a:rPr>
              <a:t>Example on AWS cloud infrastructure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8DA076A4-3852-114F-2DC9-9EA318CAE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72498"/>
              </p:ext>
            </p:extLst>
          </p:nvPr>
        </p:nvGraphicFramePr>
        <p:xfrm>
          <a:off x="460656" y="2022370"/>
          <a:ext cx="5383054" cy="317706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69894">
                  <a:extLst>
                    <a:ext uri="{9D8B030D-6E8A-4147-A177-3AD203B41FA5}">
                      <a16:colId xmlns:a16="http://schemas.microsoft.com/office/drawing/2014/main" val="287537089"/>
                    </a:ext>
                  </a:extLst>
                </a:gridCol>
                <a:gridCol w="1856580">
                  <a:extLst>
                    <a:ext uri="{9D8B030D-6E8A-4147-A177-3AD203B41FA5}">
                      <a16:colId xmlns:a16="http://schemas.microsoft.com/office/drawing/2014/main" val="1157491153"/>
                    </a:ext>
                  </a:extLst>
                </a:gridCol>
                <a:gridCol w="1856580">
                  <a:extLst>
                    <a:ext uri="{9D8B030D-6E8A-4147-A177-3AD203B41FA5}">
                      <a16:colId xmlns:a16="http://schemas.microsoft.com/office/drawing/2014/main" val="454750676"/>
                    </a:ext>
                  </a:extLst>
                </a:gridCol>
              </a:tblGrid>
              <a:tr h="286576"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Graphik Semibold" panose="020B0703030202060203" pitchFamily="34" charset="0"/>
                        </a:rPr>
                        <a:t>Platform Layer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Graphik Semibold" panose="020B0703030202060203" pitchFamily="34" charset="0"/>
                        </a:rPr>
                        <a:t>Databricks on AWS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Graphik Semibold" panose="020B0703030202060203" pitchFamily="34" charset="0"/>
                        </a:rPr>
                        <a:t>Snowflake on AWS</a:t>
                      </a: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854390739"/>
                  </a:ext>
                </a:extLst>
              </a:tr>
              <a:tr h="2410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Compute Tool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Databricks Jobs + Spark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 err="1">
                          <a:effectLst/>
                        </a:rPr>
                        <a:t>Snowpipe</a:t>
                      </a:r>
                      <a:r>
                        <a:rPr lang="en-US" sz="900" u="none" strike="noStrike">
                          <a:effectLst/>
                        </a:rPr>
                        <a:t> + Snowpark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638038645"/>
                  </a:ext>
                </a:extLst>
              </a:tr>
              <a:tr h="2372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Cluster Size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25 nodes r5n.4xlarge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5x XL Warehouses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258591052"/>
                  </a:ext>
                </a:extLst>
              </a:tr>
              <a:tr h="804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Average Daily Run Time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48 hours/node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15 hours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960890581"/>
                  </a:ext>
                </a:extLst>
              </a:tr>
              <a:tr h="2200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Monthly Compute Cost </a:t>
                      </a:r>
                      <a:r>
                        <a:rPr lang="en-US" sz="900" b="0" kern="1200">
                          <a:solidFill>
                            <a:schemeClr val="accent1"/>
                          </a:solidFill>
                          <a:latin typeface="Graphik Semibold" panose="020B0703030202060203" pitchFamily="34" charset="0"/>
                        </a:rPr>
                        <a:t>(Pipeline - ETL)</a:t>
                      </a:r>
                      <a:endParaRPr lang="en-US" sz="900" b="0" kern="1200">
                        <a:solidFill>
                          <a:schemeClr val="accent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$130K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$144K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125999834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Compute Tool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All-Purpose Clusters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Virtual Warehouses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76550092"/>
                  </a:ext>
                </a:extLst>
              </a:tr>
              <a:tr h="25101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Cluster Size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75 nodes r5n.4xlarge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4x XL Warehouses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27936638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Average Daily Run Time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33 hours (warm)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15 hours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822165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Monthly Compute Cost </a:t>
                      </a:r>
                      <a:r>
                        <a:rPr lang="en-US" sz="900" b="0" kern="1200">
                          <a:solidFill>
                            <a:schemeClr val="accent1"/>
                          </a:solidFill>
                          <a:latin typeface="Graphik Semibold" panose="020B0703030202060203" pitchFamily="34" charset="0"/>
                        </a:rPr>
                        <a:t>(Warehouse - Analytics)</a:t>
                      </a:r>
                      <a:endParaRPr lang="en-US" sz="900" b="0" kern="1200">
                        <a:solidFill>
                          <a:schemeClr val="accent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$157.5K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$115.2K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45761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Storage Tool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AWS S3 Tiered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Snowflake Native + AWS S3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125591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Storage Size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3,500 TB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700 TB internal + 1,750 TB S3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035826883"/>
                  </a:ext>
                </a:extLst>
              </a:tr>
              <a:tr h="878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Storage Tier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88% Glacier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50% compressed / 50% cold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7287787"/>
                  </a:ext>
                </a:extLst>
              </a:tr>
              <a:tr h="804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Monthly </a:t>
                      </a:r>
                      <a:r>
                        <a:rPr lang="en-US" sz="900" b="1" kern="1200">
                          <a:solidFill>
                            <a:schemeClr val="accent1"/>
                          </a:solidFill>
                          <a:latin typeface="Graphik Semibold" panose="020B0703030202060203" pitchFamily="34" charset="0"/>
                        </a:rPr>
                        <a:t>Storage</a:t>
                      </a: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 Cost</a:t>
                      </a:r>
                      <a:endParaRPr lang="en-US" sz="900" b="1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$19K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$24K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39971263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37B890-2150-261D-DC02-031BECDAB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91070"/>
              </p:ext>
            </p:extLst>
          </p:nvPr>
        </p:nvGraphicFramePr>
        <p:xfrm>
          <a:off x="488622" y="5324512"/>
          <a:ext cx="5358870" cy="38404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617666">
                  <a:extLst>
                    <a:ext uri="{9D8B030D-6E8A-4147-A177-3AD203B41FA5}">
                      <a16:colId xmlns:a16="http://schemas.microsoft.com/office/drawing/2014/main" val="2966929444"/>
                    </a:ext>
                  </a:extLst>
                </a:gridCol>
                <a:gridCol w="1870602">
                  <a:extLst>
                    <a:ext uri="{9D8B030D-6E8A-4147-A177-3AD203B41FA5}">
                      <a16:colId xmlns:a16="http://schemas.microsoft.com/office/drawing/2014/main" val="1377832225"/>
                    </a:ext>
                  </a:extLst>
                </a:gridCol>
                <a:gridCol w="1870602">
                  <a:extLst>
                    <a:ext uri="{9D8B030D-6E8A-4147-A177-3AD203B41FA5}">
                      <a16:colId xmlns:a16="http://schemas.microsoft.com/office/drawing/2014/main" val="3454231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Monthly Total</a:t>
                      </a:r>
                      <a:endParaRPr lang="en-US" sz="90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$307K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$283K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50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Annual Total</a:t>
                      </a:r>
                      <a:endParaRPr lang="en-US" sz="90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$3.7M</a:t>
                      </a:r>
                      <a:endParaRPr lang="en-US" sz="900" b="0" u="none" strike="noStrike" kern="1200" dirty="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$3.4M</a:t>
                      </a:r>
                      <a:endParaRPr lang="en-US" sz="900" b="0" u="none" strike="noStrike" kern="1200" dirty="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897481446"/>
                  </a:ext>
                </a:extLst>
              </a:tr>
            </a:tbl>
          </a:graphicData>
        </a:graphic>
      </p:graphicFrame>
      <p:sp>
        <p:nvSpPr>
          <p:cNvPr id="16" name="Left Bracket 15">
            <a:extLst>
              <a:ext uri="{FF2B5EF4-FFF2-40B4-BE49-F238E27FC236}">
                <a16:creationId xmlns:a16="http://schemas.microsoft.com/office/drawing/2014/main" id="{5786FB5B-DD18-1E32-CC80-39D6F8D0FE19}"/>
              </a:ext>
            </a:extLst>
          </p:cNvPr>
          <p:cNvSpPr/>
          <p:nvPr/>
        </p:nvSpPr>
        <p:spPr>
          <a:xfrm rot="5400000">
            <a:off x="3961652" y="61008"/>
            <a:ext cx="102167" cy="3626415"/>
          </a:xfrm>
          <a:prstGeom prst="lef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5BD642-D785-65D8-CAE4-CCEBC196F37A}"/>
              </a:ext>
            </a:extLst>
          </p:cNvPr>
          <p:cNvSpPr txBox="1"/>
          <p:nvPr/>
        </p:nvSpPr>
        <p:spPr>
          <a:xfrm>
            <a:off x="2338896" y="1710705"/>
            <a:ext cx="3364393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Graphik Semibold" panose="020B0703030202060203" pitchFamily="34" charset="0"/>
              </a:rPr>
              <a:t>Independent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 Data Platform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Deployed on Cloud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AEBB8B-3E37-29C2-FA64-68F35A7900A0}"/>
              </a:ext>
            </a:extLst>
          </p:cNvPr>
          <p:cNvSpPr txBox="1"/>
          <p:nvPr/>
        </p:nvSpPr>
        <p:spPr>
          <a:xfrm>
            <a:off x="335241" y="1689696"/>
            <a:ext cx="1792322" cy="2710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Sample Medium Sized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64A42C-D43F-9C73-E365-A2F5C0599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29896"/>
              </p:ext>
            </p:extLst>
          </p:nvPr>
        </p:nvGraphicFramePr>
        <p:xfrm>
          <a:off x="6348292" y="1993357"/>
          <a:ext cx="2916854" cy="10668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03996">
                  <a:extLst>
                    <a:ext uri="{9D8B030D-6E8A-4147-A177-3AD203B41FA5}">
                      <a16:colId xmlns:a16="http://schemas.microsoft.com/office/drawing/2014/main" val="874895449"/>
                    </a:ext>
                  </a:extLst>
                </a:gridCol>
                <a:gridCol w="1112858">
                  <a:extLst>
                    <a:ext uri="{9D8B030D-6E8A-4147-A177-3AD203B41FA5}">
                      <a16:colId xmlns:a16="http://schemas.microsoft.com/office/drawing/2014/main" val="2677705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>
                          <a:latin typeface="Graphik Semibold" panose="020B0703030202060203" pitchFamily="34" charset="0"/>
                        </a:rPr>
                        <a:t>Specification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latin typeface="Graphik Semibold" panose="020B0703030202060203" pitchFamily="34" charset="0"/>
                        </a:rPr>
                        <a:t>Enterprise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503223"/>
                  </a:ext>
                </a:extLst>
              </a:tr>
              <a:tr h="173751"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Data Extract, Transform &amp; Load Jobs</a:t>
                      </a: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5K jobs/day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067608"/>
                  </a:ext>
                </a:extLst>
              </a:tr>
              <a:tr h="1672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Average Execution Time 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20 minutes/job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310504"/>
                  </a:ext>
                </a:extLst>
              </a:tr>
              <a:tr h="1936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Data Volume in Platform 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3.5 Petabytes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13106"/>
                  </a:ext>
                </a:extLst>
              </a:tr>
              <a:tr h="1358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Ingested Volume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 dirty="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10 TB/daily</a:t>
                      </a:r>
                      <a:endParaRPr lang="en-US" sz="800" i="1" kern="0" spc="-3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96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6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4DEEA-CF3B-DF7F-F9C7-E97A8FB3F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5F84-E2AD-911E-A282-AAEF3167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pc="0" dirty="0">
                <a:latin typeface="Graphik Medium" panose="020B0503030202060203" pitchFamily="34" charset="77"/>
              </a:rPr>
              <a:t>Data Modernization </a:t>
            </a:r>
            <a:r>
              <a:rPr lang="en-US" sz="2800" spc="0" dirty="0">
                <a:solidFill>
                  <a:schemeClr val="accent1"/>
                </a:solidFill>
              </a:rPr>
              <a:t>Cloud Native v Independent Platform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A7C8F-BDFF-F77C-8016-CBA83ECBB967}"/>
              </a:ext>
            </a:extLst>
          </p:cNvPr>
          <p:cNvSpPr txBox="1"/>
          <p:nvPr/>
        </p:nvSpPr>
        <p:spPr>
          <a:xfrm>
            <a:off x="381439" y="959433"/>
            <a:ext cx="1105718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Running Independent Platform (deployed on cloud infrastructure) is harder to get right, but  worth the effort for companies with heavy analytics/ML, wanting a pre-integrated workflow, and can right-size compute and figure out billing </a:t>
            </a:r>
          </a:p>
          <a:p>
            <a:r>
              <a:rPr lang="en-US" sz="1600" i="1" dirty="0">
                <a:solidFill>
                  <a:schemeClr val="accent5"/>
                </a:solidFill>
              </a:rPr>
              <a:t>Example:  Comparison illustrated via GCP and Databricks</a:t>
            </a:r>
            <a:endParaRPr lang="en-US" sz="1600" dirty="0">
              <a:solidFill>
                <a:schemeClr val="accent5"/>
              </a:solidFill>
            </a:endParaRP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Higher complexity to forecast and optimize due to dual billing </a:t>
            </a:r>
            <a:r>
              <a:rPr lang="en-US" sz="1600" dirty="0"/>
              <a:t>(service units for platform + cloud infrastructure costs)  							             	                </a:t>
            </a:r>
            <a:r>
              <a:rPr lang="en-US" sz="1600" i="1" dirty="0">
                <a:solidFill>
                  <a:schemeClr val="accent5"/>
                </a:solidFill>
              </a:rPr>
              <a:t>Example:  Databricks Units (DBUs) + cloud instances + storage + networking mean multiple moving pieces; whereas </a:t>
            </a:r>
            <a:r>
              <a:rPr lang="en-US" sz="1600" i="1" dirty="0" err="1">
                <a:solidFill>
                  <a:schemeClr val="accent5"/>
                </a:solidFill>
              </a:rPr>
              <a:t>BigQuery’s</a:t>
            </a:r>
            <a:r>
              <a:rPr lang="en-US" sz="1600" i="1" dirty="0">
                <a:solidFill>
                  <a:schemeClr val="accent5"/>
                </a:solidFill>
              </a:rPr>
              <a:t> model is more linear (data storage + per-query compute). That complexity tends to increase total spend and make budgeting harder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i="1" dirty="0">
              <a:solidFill>
                <a:schemeClr val="accent5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Higher baseline and variable cost compared to a pure cloud native                                                 	                      </a:t>
            </a:r>
            <a:r>
              <a:rPr lang="en-US" sz="1600" i="1" dirty="0">
                <a:solidFill>
                  <a:schemeClr val="accent5"/>
                </a:solidFill>
              </a:rPr>
              <a:t>Example:  If your use case requires always-on interactive environments or large SQL warehouses, both DBU charges and continuous cloud VM (virtual machine) costs can make this model appreciably more expensive than cloud native on-demand query engines like </a:t>
            </a:r>
            <a:r>
              <a:rPr lang="en-US" sz="1600" i="1" dirty="0" err="1">
                <a:solidFill>
                  <a:schemeClr val="accent5"/>
                </a:solidFill>
              </a:rPr>
              <a:t>BigQuery</a:t>
            </a:r>
            <a:r>
              <a:rPr lang="en-US" sz="1600" i="1" dirty="0">
                <a:solidFill>
                  <a:schemeClr val="accent5"/>
                </a:solidFill>
              </a:rPr>
              <a:t>. </a:t>
            </a:r>
            <a:r>
              <a:rPr lang="en-US" sz="1600" i="1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More predictable for Spark/ETL heavy workflows with reserved resources 	</a:t>
            </a:r>
            <a:r>
              <a:rPr lang="en-US" sz="1600" b="1"/>
              <a:t>                 	                      </a:t>
            </a:r>
            <a:r>
              <a:rPr lang="en-US" sz="1600" i="1">
                <a:solidFill>
                  <a:schemeClr val="accent5"/>
                </a:solidFill>
              </a:rPr>
              <a:t>Example</a:t>
            </a:r>
            <a:r>
              <a:rPr lang="en-US" sz="1600" i="1" dirty="0">
                <a:solidFill>
                  <a:schemeClr val="accent5"/>
                </a:solidFill>
              </a:rPr>
              <a:t>:  Databricks is often used for heavy Spark workloads (large distributed jobs, ML, streaming), so compute usage becomes the dominant cost. DBUs + VM costs on GCP can add up quickly if clusters are big and not rightsized or auto-scaled.  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3325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B4A6A-10C2-09C4-3AE8-E2D620DD2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79B1-DFD3-ACCD-6DCC-B921F186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pc="0" dirty="0">
                <a:latin typeface="Graphik Semibold" panose="020B0703030202060203" pitchFamily="34" charset="0"/>
              </a:rPr>
              <a:t>Partner Capabilities </a:t>
            </a:r>
            <a:r>
              <a:rPr lang="en-US" sz="2800" b="0" spc="0" dirty="0">
                <a:solidFill>
                  <a:schemeClr val="accent1"/>
                </a:solidFill>
                <a:latin typeface="Graphik Semibold" panose="020B0703030202060203" pitchFamily="34" charset="0"/>
              </a:rPr>
              <a:t>Comparable for Basic Data Platform</a:t>
            </a:r>
            <a:endParaRPr lang="en-US" b="0" dirty="0">
              <a:latin typeface="Graphik Semibold" panose="020B0703030202060203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FBD1287-4CF7-A759-7FC9-BB567BDCA559}"/>
              </a:ext>
            </a:extLst>
          </p:cNvPr>
          <p:cNvSpPr txBox="1"/>
          <p:nvPr/>
        </p:nvSpPr>
        <p:spPr>
          <a:xfrm>
            <a:off x="381438" y="793412"/>
            <a:ext cx="11244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Basic data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lakehouse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 based data platform has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comparable capabilities and costs across partners 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D2712F3-1971-92C8-AEB5-4F08BBF50814}"/>
              </a:ext>
            </a:extLst>
          </p:cNvPr>
          <p:cNvGraphicFramePr>
            <a:graphicFrameLocks noGrp="1"/>
          </p:cNvGraphicFramePr>
          <p:nvPr/>
        </p:nvGraphicFramePr>
        <p:xfrm>
          <a:off x="460656" y="1573792"/>
          <a:ext cx="11323232" cy="317706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69894">
                  <a:extLst>
                    <a:ext uri="{9D8B030D-6E8A-4147-A177-3AD203B41FA5}">
                      <a16:colId xmlns:a16="http://schemas.microsoft.com/office/drawing/2014/main" val="287537089"/>
                    </a:ext>
                  </a:extLst>
                </a:gridCol>
                <a:gridCol w="2227018">
                  <a:extLst>
                    <a:ext uri="{9D8B030D-6E8A-4147-A177-3AD203B41FA5}">
                      <a16:colId xmlns:a16="http://schemas.microsoft.com/office/drawing/2014/main" val="2798662946"/>
                    </a:ext>
                  </a:extLst>
                </a:gridCol>
                <a:gridCol w="1856580">
                  <a:extLst>
                    <a:ext uri="{9D8B030D-6E8A-4147-A177-3AD203B41FA5}">
                      <a16:colId xmlns:a16="http://schemas.microsoft.com/office/drawing/2014/main" val="541527449"/>
                    </a:ext>
                  </a:extLst>
                </a:gridCol>
                <a:gridCol w="1856580">
                  <a:extLst>
                    <a:ext uri="{9D8B030D-6E8A-4147-A177-3AD203B41FA5}">
                      <a16:colId xmlns:a16="http://schemas.microsoft.com/office/drawing/2014/main" val="1824602648"/>
                    </a:ext>
                  </a:extLst>
                </a:gridCol>
                <a:gridCol w="1856580">
                  <a:extLst>
                    <a:ext uri="{9D8B030D-6E8A-4147-A177-3AD203B41FA5}">
                      <a16:colId xmlns:a16="http://schemas.microsoft.com/office/drawing/2014/main" val="1157491153"/>
                    </a:ext>
                  </a:extLst>
                </a:gridCol>
                <a:gridCol w="1856580">
                  <a:extLst>
                    <a:ext uri="{9D8B030D-6E8A-4147-A177-3AD203B41FA5}">
                      <a16:colId xmlns:a16="http://schemas.microsoft.com/office/drawing/2014/main" val="454750676"/>
                    </a:ext>
                  </a:extLst>
                </a:gridCol>
              </a:tblGrid>
              <a:tr h="286576"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Graphik Semibold" panose="020B0703030202060203" pitchFamily="34" charset="0"/>
                        </a:rPr>
                        <a:t>Platform Layer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Graphik Semibold" panose="020B0703030202060203" pitchFamily="34" charset="0"/>
                        </a:rPr>
                        <a:t>GCP  Native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latin typeface="Graphik Semibold" panose="020B0703030202060203" pitchFamily="34" charset="0"/>
                        </a:rPr>
                        <a:t>Azure Native (Microsoft Fabric)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Graphik Semibold" panose="020B0703030202060203" pitchFamily="34" charset="0"/>
                        </a:rPr>
                        <a:t>AWS Native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Graphik Semibold" panose="020B0703030202060203" pitchFamily="34" charset="0"/>
                        </a:rPr>
                        <a:t>Databricks on AWS</a:t>
                      </a: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latin typeface="Graphik Semibold" panose="020B0703030202060203" pitchFamily="34" charset="0"/>
                        </a:rPr>
                        <a:t>Snowflake on AWS</a:t>
                      </a: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854390739"/>
                  </a:ext>
                </a:extLst>
              </a:tr>
              <a:tr h="2410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Compute Tool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Dataflow + BQ Spark + Composer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Data Factory + Spark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AWS Glue + EMR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Databricks Jobs + Spark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 err="1">
                          <a:effectLst/>
                        </a:rPr>
                        <a:t>Snowpipe</a:t>
                      </a:r>
                      <a:r>
                        <a:rPr lang="en-US" sz="900" u="none" strike="noStrike">
                          <a:effectLst/>
                        </a:rPr>
                        <a:t> + Snowpark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638038645"/>
                  </a:ext>
                </a:extLst>
              </a:tr>
              <a:tr h="2372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Cluster Size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l-NL" sz="900" u="none" strike="noStrike">
                          <a:effectLst/>
                        </a:rPr>
                        <a:t>200 workers n2-std-4 + 3,200 BQ Slots</a:t>
                      </a:r>
                      <a:endParaRPr lang="nl-N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F2048 (2,048 CUs)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100 DPUs (G.2X)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25 nodes r5n.4xlarge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5x XL Warehouses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258591052"/>
                  </a:ext>
                </a:extLst>
              </a:tr>
              <a:tr h="804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Average Daily Run Time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Dataflow 15 hours / BQ Slots 24 hours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15 hours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15 hours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48 hours/node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15 hours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960890581"/>
                  </a:ext>
                </a:extLst>
              </a:tr>
              <a:tr h="22007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Monthly Compute Cost </a:t>
                      </a:r>
                      <a:r>
                        <a:rPr lang="en-US" sz="900" b="0" kern="1200">
                          <a:solidFill>
                            <a:schemeClr val="accent1"/>
                          </a:solidFill>
                          <a:latin typeface="Graphik Semibold" panose="020B0703030202060203" pitchFamily="34" charset="0"/>
                        </a:rPr>
                        <a:t>(Pipeline - ETL)</a:t>
                      </a:r>
                      <a:endParaRPr lang="en-US" sz="900" b="0" kern="1200">
                        <a:solidFill>
                          <a:schemeClr val="accent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$167K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$165.9K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$198.9K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$130K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$144K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125999834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Compute Tool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Big Query (BQ) Enterprise Slots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Synapse DW + Power BI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Redshift Serverless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All-Purpose Clusters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Virtual Warehouses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76550092"/>
                  </a:ext>
                </a:extLst>
              </a:tr>
              <a:tr h="25101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Cluster Size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2,000 Slots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F1024 (1,024 CUs)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384 RPUs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75 nodes r5n.4xlarge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4x XL Warehouses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27936638"/>
                  </a:ext>
                </a:extLst>
              </a:tr>
              <a:tr h="29170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Average Daily Run Time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15 hours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15 hours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15 hours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33 hours (warm)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15 hours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822165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Monthly Compute Cost </a:t>
                      </a:r>
                      <a:r>
                        <a:rPr lang="en-US" sz="900" b="0" kern="1200">
                          <a:solidFill>
                            <a:schemeClr val="accent1"/>
                          </a:solidFill>
                          <a:latin typeface="Graphik Semibold" panose="020B0703030202060203" pitchFamily="34" charset="0"/>
                        </a:rPr>
                        <a:t>(Warehouse - Analytics)</a:t>
                      </a:r>
                      <a:endParaRPr lang="en-US" sz="900" b="0" kern="1200">
                        <a:solidFill>
                          <a:schemeClr val="accent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$54K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$82.9K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$61.5K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$157.5K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$115.2K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45761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Storage Tool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Big Query Active + Long-term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OneLake (ADLS)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AWS S3 Tiered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AWS S3 Tiered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Snowflake Native + AWS S3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125591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Storage Size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1,750 TB active + 1,750 TB long-term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1,750 TB hot + 1,750 TB archive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3,500 TB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3,500 TB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700 TB internal + 1,750 TB S3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1035826883"/>
                  </a:ext>
                </a:extLst>
              </a:tr>
              <a:tr h="878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Storage Tier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50% active / 50% long-term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50% hot / 50% archive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88% Glacier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88% Glacier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900" u="none" strike="noStrike">
                          <a:effectLst/>
                        </a:rPr>
                        <a:t>50% compressed / 50% cold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47287787"/>
                  </a:ext>
                </a:extLst>
              </a:tr>
              <a:tr h="804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Monthly </a:t>
                      </a:r>
                      <a:r>
                        <a:rPr lang="en-US" sz="900" b="1" kern="1200">
                          <a:solidFill>
                            <a:schemeClr val="accent1"/>
                          </a:solidFill>
                          <a:latin typeface="Graphik Semibold" panose="020B0703030202060203" pitchFamily="34" charset="0"/>
                        </a:rPr>
                        <a:t>Storage</a:t>
                      </a:r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 Cost</a:t>
                      </a:r>
                      <a:endParaRPr lang="en-US" sz="900" b="1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$52.5K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$43.75K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$19K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$19K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$24K</a:t>
                      </a:r>
                      <a:endParaRPr lang="en-US" sz="9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39971263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88899F-CD4A-ED1F-11DF-574E33E84214}"/>
              </a:ext>
            </a:extLst>
          </p:cNvPr>
          <p:cNvGraphicFramePr>
            <a:graphicFrameLocks noGrp="1"/>
          </p:cNvGraphicFramePr>
          <p:nvPr/>
        </p:nvGraphicFramePr>
        <p:xfrm>
          <a:off x="488622" y="4875934"/>
          <a:ext cx="11295263" cy="38404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617666">
                  <a:extLst>
                    <a:ext uri="{9D8B030D-6E8A-4147-A177-3AD203B41FA5}">
                      <a16:colId xmlns:a16="http://schemas.microsoft.com/office/drawing/2014/main" val="2966929444"/>
                    </a:ext>
                  </a:extLst>
                </a:gridCol>
                <a:gridCol w="2195189">
                  <a:extLst>
                    <a:ext uri="{9D8B030D-6E8A-4147-A177-3AD203B41FA5}">
                      <a16:colId xmlns:a16="http://schemas.microsoft.com/office/drawing/2014/main" val="3233294250"/>
                    </a:ext>
                  </a:extLst>
                </a:gridCol>
                <a:gridCol w="1870602">
                  <a:extLst>
                    <a:ext uri="{9D8B030D-6E8A-4147-A177-3AD203B41FA5}">
                      <a16:colId xmlns:a16="http://schemas.microsoft.com/office/drawing/2014/main" val="2966131204"/>
                    </a:ext>
                  </a:extLst>
                </a:gridCol>
                <a:gridCol w="1870602">
                  <a:extLst>
                    <a:ext uri="{9D8B030D-6E8A-4147-A177-3AD203B41FA5}">
                      <a16:colId xmlns:a16="http://schemas.microsoft.com/office/drawing/2014/main" val="3023985524"/>
                    </a:ext>
                  </a:extLst>
                </a:gridCol>
                <a:gridCol w="1870602">
                  <a:extLst>
                    <a:ext uri="{9D8B030D-6E8A-4147-A177-3AD203B41FA5}">
                      <a16:colId xmlns:a16="http://schemas.microsoft.com/office/drawing/2014/main" val="1377832225"/>
                    </a:ext>
                  </a:extLst>
                </a:gridCol>
                <a:gridCol w="1870602">
                  <a:extLst>
                    <a:ext uri="{9D8B030D-6E8A-4147-A177-3AD203B41FA5}">
                      <a16:colId xmlns:a16="http://schemas.microsoft.com/office/drawing/2014/main" val="3454231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Monthly Total</a:t>
                      </a:r>
                      <a:endParaRPr lang="en-US" sz="90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$273.5K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$292.5K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$279K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$307K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$283K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50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u="none" strike="noStrike" kern="1200">
                          <a:solidFill>
                            <a:schemeClr val="tx1"/>
                          </a:solidFill>
                          <a:effectLst/>
                          <a:latin typeface="Graphik Semibold" panose="020B0703030202060203" pitchFamily="34" charset="0"/>
                        </a:rPr>
                        <a:t>Annual Total</a:t>
                      </a:r>
                      <a:endParaRPr lang="en-US" sz="90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$3.28M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solidFill>
                      <a:srgbClr val="BE82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$3.51M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$3.3M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$3.7M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9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$3.4M</a:t>
                      </a:r>
                      <a:endParaRPr lang="en-US" sz="900" b="0" u="none" strike="noStrike" kern="1200">
                        <a:solidFill>
                          <a:schemeClr val="tx1"/>
                        </a:solidFill>
                        <a:effectLst/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/>
                </a:tc>
                <a:extLst>
                  <a:ext uri="{0D108BD9-81ED-4DB2-BD59-A6C34878D82A}">
                    <a16:rowId xmlns:a16="http://schemas.microsoft.com/office/drawing/2014/main" val="2897481446"/>
                  </a:ext>
                </a:extLst>
              </a:tr>
            </a:tbl>
          </a:graphicData>
        </a:graphic>
      </p:graphicFrame>
      <p:sp>
        <p:nvSpPr>
          <p:cNvPr id="15" name="Left Bracket 14">
            <a:extLst>
              <a:ext uri="{FF2B5EF4-FFF2-40B4-BE49-F238E27FC236}">
                <a16:creationId xmlns:a16="http://schemas.microsoft.com/office/drawing/2014/main" id="{2DABA93C-3377-92D1-FB0B-420302137596}"/>
              </a:ext>
            </a:extLst>
          </p:cNvPr>
          <p:cNvSpPr/>
          <p:nvPr/>
        </p:nvSpPr>
        <p:spPr>
          <a:xfrm rot="5400000">
            <a:off x="5077186" y="-1498380"/>
            <a:ext cx="95266" cy="5841131"/>
          </a:xfrm>
          <a:prstGeom prst="lef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1F216-7FA2-891C-52BA-B7C0A120DD4F}"/>
              </a:ext>
            </a:extLst>
          </p:cNvPr>
          <p:cNvSpPr txBox="1"/>
          <p:nvPr/>
        </p:nvSpPr>
        <p:spPr>
          <a:xfrm>
            <a:off x="3887575" y="1233808"/>
            <a:ext cx="2700669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Cloud Native Data Platform Services</a:t>
            </a:r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EF584541-2214-1C26-B585-C4FB6058DB3B}"/>
              </a:ext>
            </a:extLst>
          </p:cNvPr>
          <p:cNvSpPr/>
          <p:nvPr/>
        </p:nvSpPr>
        <p:spPr>
          <a:xfrm rot="5400000">
            <a:off x="9919596" y="-387570"/>
            <a:ext cx="102167" cy="3626415"/>
          </a:xfrm>
          <a:prstGeom prst="lef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570871-CEAC-19FD-2231-D698442410C6}"/>
              </a:ext>
            </a:extLst>
          </p:cNvPr>
          <p:cNvSpPr txBox="1"/>
          <p:nvPr/>
        </p:nvSpPr>
        <p:spPr>
          <a:xfrm>
            <a:off x="8296840" y="1261407"/>
            <a:ext cx="3364393" cy="2943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Graphik Semibold" panose="020B0703030202060203" pitchFamily="34" charset="0"/>
              </a:rPr>
              <a:t>Independent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 Data Platform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Deployed on Cloud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38C4465-6EE4-AAC7-782E-C824F2ED6A2A}"/>
              </a:ext>
            </a:extLst>
          </p:cNvPr>
          <p:cNvGraphicFramePr>
            <a:graphicFrameLocks noGrp="1"/>
          </p:cNvGraphicFramePr>
          <p:nvPr/>
        </p:nvGraphicFramePr>
        <p:xfrm>
          <a:off x="411931" y="5449688"/>
          <a:ext cx="4198109" cy="10668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03996">
                  <a:extLst>
                    <a:ext uri="{9D8B030D-6E8A-4147-A177-3AD203B41FA5}">
                      <a16:colId xmlns:a16="http://schemas.microsoft.com/office/drawing/2014/main" val="874895449"/>
                    </a:ext>
                  </a:extLst>
                </a:gridCol>
                <a:gridCol w="1112858">
                  <a:extLst>
                    <a:ext uri="{9D8B030D-6E8A-4147-A177-3AD203B41FA5}">
                      <a16:colId xmlns:a16="http://schemas.microsoft.com/office/drawing/2014/main" val="2677705290"/>
                    </a:ext>
                  </a:extLst>
                </a:gridCol>
                <a:gridCol w="1281255">
                  <a:extLst>
                    <a:ext uri="{9D8B030D-6E8A-4147-A177-3AD203B41FA5}">
                      <a16:colId xmlns:a16="http://schemas.microsoft.com/office/drawing/2014/main" val="4104682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>
                          <a:latin typeface="Graphik Semibold" panose="020B0703030202060203" pitchFamily="34" charset="0"/>
                        </a:rPr>
                        <a:t>Specification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latin typeface="Graphik Semibold" panose="020B0703030202060203" pitchFamily="34" charset="0"/>
                        </a:rPr>
                        <a:t>Enterprise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latin typeface="Graphik Semibold" panose="020B0703030202060203" pitchFamily="34" charset="0"/>
                        </a:rPr>
                        <a:t>MVP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503223"/>
                  </a:ext>
                </a:extLst>
              </a:tr>
              <a:tr h="173751"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Data Extract, Transform &amp; Load Jobs</a:t>
                      </a: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5K jobs/day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40 Jobs/day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067608"/>
                  </a:ext>
                </a:extLst>
              </a:tr>
              <a:tr h="1672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Average Execution Time 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20 minutes/job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15 minutes/job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310504"/>
                  </a:ext>
                </a:extLst>
              </a:tr>
              <a:tr h="1936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Data Volume in Platform 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3.5 Petabytes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100 Terabytes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13106"/>
                  </a:ext>
                </a:extLst>
              </a:tr>
              <a:tr h="1358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Ingested Volume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10 TB/daily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0" spc="-30"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</a:rPr>
                        <a:t>25 GB/daily</a:t>
                      </a:r>
                      <a:endParaRPr lang="en-US" sz="800" i="1" kern="0" spc="-3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raphik" panose="020B0503030202060203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96450"/>
                  </a:ext>
                </a:extLst>
              </a:tr>
            </a:tbl>
          </a:graphicData>
        </a:graphic>
      </p:graphicFrame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E1821ABC-9A16-7CF7-7F01-383AA4478454}"/>
              </a:ext>
            </a:extLst>
          </p:cNvPr>
          <p:cNvSpPr/>
          <p:nvPr/>
        </p:nvSpPr>
        <p:spPr>
          <a:xfrm>
            <a:off x="4883993" y="5449688"/>
            <a:ext cx="6899892" cy="1066800"/>
          </a:xfrm>
          <a:prstGeom prst="round2DiagRect">
            <a:avLst/>
          </a:prstGeom>
          <a:solidFill>
            <a:srgbClr val="F9F2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"/>
                <a:ea typeface="+mn-ea"/>
                <a:cs typeface="Arial"/>
              </a:rPr>
              <a:t>Comparative </a:t>
            </a: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/>
              </a:rPr>
              <a:t>Cost Analysis </a:t>
            </a: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"/>
                <a:ea typeface="+mn-ea"/>
                <a:cs typeface="Arial"/>
              </a:rPr>
              <a:t>across Data Extract, Transform, &amp; Load, Analytics, and Storage layers for an </a:t>
            </a: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/>
              </a:rPr>
              <a:t>Enterprise Solution </a:t>
            </a: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"/>
                <a:ea typeface="+mn-ea"/>
                <a:cs typeface="Arial"/>
              </a:rPr>
              <a:t>when Data Platform is hosted on Native Services vs. Snowflake vs. Databricks has a</a:t>
            </a: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/>
              </a:rPr>
              <a:t> delta factor &lt; 10%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"/>
                <a:ea typeface="+mn-ea"/>
                <a:cs typeface="Arial"/>
              </a:rPr>
              <a:t>Cost comparisons are </a:t>
            </a:r>
            <a:r>
              <a:rPr kumimoji="0" lang="en-US" sz="1000" b="1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"/>
                <a:ea typeface="+mn-ea"/>
                <a:cs typeface="Arial"/>
              </a:rPr>
              <a:t>illustrative</a:t>
            </a: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"/>
                <a:ea typeface="+mn-ea"/>
                <a:cs typeface="Arial"/>
              </a:rPr>
              <a:t> for the defined workload profile and </a:t>
            </a:r>
            <a:r>
              <a:rPr kumimoji="0" lang="en-US" sz="1000" b="1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"/>
                <a:ea typeface="+mn-ea"/>
                <a:cs typeface="Arial"/>
              </a:rPr>
              <a:t>may vary </a:t>
            </a: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"/>
                <a:ea typeface="+mn-ea"/>
                <a:cs typeface="Arial"/>
              </a:rPr>
              <a:t>based on architecture design, optimization practices, and enterprise commitments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"/>
                <a:ea typeface="+mn-ea"/>
                <a:cs typeface="Arial"/>
              </a:rPr>
              <a:t>Similar Cost Analysis for an </a:t>
            </a: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/>
              </a:rPr>
              <a:t>MVP/Pilot Data Onboarding Platform </a:t>
            </a: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Arial"/>
              </a:rPr>
              <a:t>has a </a:t>
            </a:r>
            <a:r>
              <a:rPr kumimoji="0" lang="en-US" sz="1000" b="0" i="1" u="none" strike="noStrike" kern="0" cap="none" spc="-3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/>
              </a:rPr>
              <a:t>delta factor &lt; 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4A679D-486C-7211-8648-33FECD3B2D8F}"/>
              </a:ext>
            </a:extLst>
          </p:cNvPr>
          <p:cNvSpPr txBox="1"/>
          <p:nvPr/>
        </p:nvSpPr>
        <p:spPr>
          <a:xfrm>
            <a:off x="335241" y="1241118"/>
            <a:ext cx="1792322" cy="2710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+mn-cs"/>
              </a:rPr>
              <a:t>Sample Medium Sized</a:t>
            </a:r>
          </a:p>
        </p:txBody>
      </p:sp>
    </p:spTree>
    <p:extLst>
      <p:ext uri="{BB962C8B-B14F-4D97-AF65-F5344CB8AC3E}">
        <p14:creationId xmlns:p14="http://schemas.microsoft.com/office/powerpoint/2010/main" val="360626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09748-A68C-38BE-696D-AE1D09E17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9191-CA8C-8FED-7795-1964A654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pc="0" dirty="0">
                <a:latin typeface="Graphik Semibold" panose="020B0703030202060203" pitchFamily="34" charset="0"/>
              </a:rPr>
              <a:t>Partner Capabilities </a:t>
            </a:r>
            <a:r>
              <a:rPr lang="en-US" sz="2800" b="0" spc="0" dirty="0">
                <a:solidFill>
                  <a:schemeClr val="accent1"/>
                </a:solidFill>
                <a:latin typeface="Graphik Semibold" panose="020B0703030202060203" pitchFamily="34" charset="0"/>
              </a:rPr>
              <a:t>Expanded services for AI-ready Data</a:t>
            </a:r>
            <a:endParaRPr lang="en-US" b="0" dirty="0">
              <a:latin typeface="Graphik Semibold" panose="020B0703030202060203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4833D0E-A92D-4AE2-B797-E2873AD8B708}"/>
              </a:ext>
            </a:extLst>
          </p:cNvPr>
          <p:cNvSpPr txBox="1"/>
          <p:nvPr/>
        </p:nvSpPr>
        <p:spPr>
          <a:xfrm>
            <a:off x="381437" y="846503"/>
            <a:ext cx="11638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Expand beyond basic platform capabilities that focused on structured data for BI and analytics.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New capabilities for AI-ready data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t>that make it easier to use data for AI, and to use AI to get data ready.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5B941739-14A0-373B-5607-595EFCA34428}"/>
              </a:ext>
            </a:extLst>
          </p:cNvPr>
          <p:cNvGraphicFramePr>
            <a:graphicFrameLocks noGrp="1"/>
          </p:cNvGraphicFramePr>
          <p:nvPr/>
        </p:nvGraphicFramePr>
        <p:xfrm>
          <a:off x="462951" y="1653357"/>
          <a:ext cx="10386202" cy="43581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72242">
                  <a:extLst>
                    <a:ext uri="{9D8B030D-6E8A-4147-A177-3AD203B41FA5}">
                      <a16:colId xmlns:a16="http://schemas.microsoft.com/office/drawing/2014/main" val="4233607125"/>
                    </a:ext>
                  </a:extLst>
                </a:gridCol>
                <a:gridCol w="3191773">
                  <a:extLst>
                    <a:ext uri="{9D8B030D-6E8A-4147-A177-3AD203B41FA5}">
                      <a16:colId xmlns:a16="http://schemas.microsoft.com/office/drawing/2014/main" val="2651989451"/>
                    </a:ext>
                  </a:extLst>
                </a:gridCol>
                <a:gridCol w="5722187">
                  <a:extLst>
                    <a:ext uri="{9D8B030D-6E8A-4147-A177-3AD203B41FA5}">
                      <a16:colId xmlns:a16="http://schemas.microsoft.com/office/drawing/2014/main" val="287537089"/>
                    </a:ext>
                  </a:extLst>
                </a:gridCol>
              </a:tblGrid>
              <a:tr h="278281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Category</a:t>
                      </a:r>
                      <a:endParaRPr lang="en-US" sz="1400">
                        <a:solidFill>
                          <a:schemeClr val="bg1"/>
                        </a:solidFill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Common Capabilities</a:t>
                      </a:r>
                      <a:endParaRPr lang="en-US" sz="1400">
                        <a:solidFill>
                          <a:schemeClr val="bg1"/>
                        </a:solidFill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400">
                        <a:solidFill>
                          <a:schemeClr val="bg1"/>
                        </a:solidFill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390739"/>
                  </a:ext>
                </a:extLst>
              </a:tr>
              <a:tr h="31965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AI4BI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Conversational AI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Query and explore data using natural language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038645"/>
                  </a:ext>
                </a:extLst>
              </a:tr>
              <a:tr h="319655">
                <a:tc row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AI Application Build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AI Application Development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Tools to build GenAI applications on enterprise data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591052"/>
                  </a:ext>
                </a:extLst>
              </a:tr>
              <a:tr h="319655"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AI Agents and Workflow Build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Autonomous agents performing multi-step data tasks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890581"/>
                  </a:ext>
                </a:extLst>
              </a:tr>
              <a:tr h="400177"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RAG Support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Native vector search, embeddings, semantic data operations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99834"/>
                  </a:ext>
                </a:extLst>
              </a:tr>
              <a:tr h="400177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Federated Data Access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SAP BDC (Except AWS)</a:t>
                      </a:r>
                      <a:endParaRPr lang="en-US" sz="1400" b="0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</a:rPr>
                        <a:t>Zero-copy interface between platform data and SAP data</a:t>
                      </a:r>
                      <a:endParaRPr lang="en-US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50092"/>
                  </a:ext>
                </a:extLst>
              </a:tr>
              <a:tr h="400177"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Zero-Copy ETL Data Virtualization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Access data across systems without replication pipelines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6638"/>
                  </a:ext>
                </a:extLst>
              </a:tr>
              <a:tr h="400177">
                <a:tc row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Expanded AI Support</a:t>
                      </a: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AI Governance &amp; Observability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Monitoring model behavior, security, compliance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65055"/>
                  </a:ext>
                </a:extLst>
              </a:tr>
              <a:tr h="319655"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 err="1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LLMOps</a:t>
                      </a: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 (Beyond </a:t>
                      </a:r>
                      <a:r>
                        <a:rPr lang="en-US" sz="1400" b="1" u="none" strike="noStrike" err="1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MLOps</a:t>
                      </a: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Tools to train, evaluate, deploy, and monitor models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17152"/>
                  </a:ext>
                </a:extLst>
              </a:tr>
              <a:tr h="400177"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AI-Optimized Infrastructure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Infrastructure designed for training/inference workloads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591179"/>
                  </a:ext>
                </a:extLst>
              </a:tr>
              <a:tr h="400177"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  <a:ea typeface="+mn-ea"/>
                          <a:cs typeface="+mn-cs"/>
                        </a:rPr>
                        <a:t>Data Agents</a:t>
                      </a: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Graphik Semibold" panose="020B0703030202060203" pitchFamily="34" charset="0"/>
                        </a:rPr>
                        <a:t>AI Augmented Data Governance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Graphik Semibold" panose="020B0703030202060203" pitchFamily="34" charset="0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</a:rPr>
                        <a:t>For metadata generation, classification, lineage insights</a:t>
                      </a:r>
                      <a:endParaRPr lang="en-US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826883"/>
                  </a:ext>
                </a:extLst>
              </a:tr>
              <a:tr h="400177">
                <a:tc vMerge="1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  <a:latin typeface="Graphik Semibold" panose="020B0703030202060203" pitchFamily="34" charset="0"/>
                        </a:rPr>
                        <a:t>AI Augmented Data Engineering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Graphik Semibold" panose="020B0703030202060203" pitchFamily="34" charset="0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For assisting with ETL pipelines, code generation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27432" marT="27432" marB="27432"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7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4338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BOX" val="option 2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A00748">
  <a:themeElements>
    <a:clrScheme name="Accenture Brand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2.xml><?xml version="1.0" encoding="utf-8"?>
<a:theme xmlns:a="http://schemas.openxmlformats.org/drawingml/2006/main" name="1_CA00748">
  <a:themeElements>
    <a:clrScheme name="Accenture Brand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3.xml><?xml version="1.0" encoding="utf-8"?>
<a:theme xmlns:a="http://schemas.openxmlformats.org/drawingml/2006/main" name="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Custom 2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IMP_Acc_PPT_Starter_Pack_Graphik_210303_Fixed_Accessibility.potx" id="{5533E145-E600-4444-BC3D-5102D2EEDB31}" vid="{383380C5-E3D1-4977-8974-3F092EA624F2}"/>
    </a:ext>
  </a:extLst>
</a:theme>
</file>

<file path=ppt/theme/theme4.xml><?xml version="1.0" encoding="utf-8"?>
<a:theme xmlns:a="http://schemas.openxmlformats.org/drawingml/2006/main" name="Accenture 2025">
  <a:themeElements>
    <a:clrScheme name="Accenture">
      <a:dk1>
        <a:srgbClr val="000000"/>
      </a:dk1>
      <a:lt1>
        <a:srgbClr val="FFFFFF"/>
      </a:lt1>
      <a:dk2>
        <a:srgbClr val="A100FF"/>
      </a:dk2>
      <a:lt2>
        <a:srgbClr val="460073"/>
      </a:lt2>
      <a:accent1>
        <a:srgbClr val="7500C0"/>
      </a:accent1>
      <a:accent2>
        <a:srgbClr val="C2A3FF"/>
      </a:accent2>
      <a:accent3>
        <a:srgbClr val="E6DCFF"/>
      </a:accent3>
      <a:accent4>
        <a:srgbClr val="FF50A0"/>
      </a:accent4>
      <a:accent5>
        <a:srgbClr val="224BFF"/>
      </a:accent5>
      <a:accent6>
        <a:srgbClr val="05F2DB"/>
      </a:accent6>
      <a:hlink>
        <a:srgbClr val="A100FF"/>
      </a:hlink>
      <a:folHlink>
        <a:srgbClr val="7500C0"/>
      </a:folHlink>
    </a:clrScheme>
    <a:fontScheme name="ArialBold-Arial">
      <a:majorFont>
        <a:latin typeface="Arial Bold"/>
        <a:ea typeface=""/>
        <a:cs typeface=""/>
      </a:majorFont>
      <a:minorFont>
        <a:latin typeface="Arial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Y25-Branding-Guidelines_PPT-Arial_v22_Accessibility" id="{33788C37-3639-4140-8F0B-137AF9F415CF}" vid="{FB67132C-5BE2-C84B-880F-CAB797760289}"/>
    </a:ext>
  </a:extLst>
</a:theme>
</file>

<file path=ppt/theme/theme5.xml><?xml version="1.0" encoding="utf-8"?>
<a:theme xmlns:a="http://schemas.openxmlformats.org/drawingml/2006/main" name="1_Generative AI Master - USE THIS TEMPLATE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ccenture - 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Acc_PPT_IMP_Tmplt_Graphik_Fixed-Accessibility_20220110" id="{C5903050-33F9-3B47-BADC-1229EE1B2C4D}" vid="{58290BE2-F0E8-CC4F-AE12-B5C3653AD73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E1BBB7C6CBA4D87F20B7F91BBF1D1" ma:contentTypeVersion="3" ma:contentTypeDescription="Create a new document." ma:contentTypeScope="" ma:versionID="34247757893f00709671c856809f26c5">
  <xsd:schema xmlns:xsd="http://www.w3.org/2001/XMLSchema" xmlns:xs="http://www.w3.org/2001/XMLSchema" xmlns:p="http://schemas.microsoft.com/office/2006/metadata/properties" xmlns:ns2="70b70426-34ea-4148-a1e7-4130b9a2cd08" targetNamespace="http://schemas.microsoft.com/office/2006/metadata/properties" ma:root="true" ma:fieldsID="757d97e36bd8f4c4eb5ed4da72d7ee04" ns2:_="">
    <xsd:import namespace="70b70426-34ea-4148-a1e7-4130b9a2cd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70426-34ea-4148-a1e7-4130b9a2c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19CA09-A806-4E4B-B9CC-0CF78D39B355}">
  <ds:schemaRefs>
    <ds:schemaRef ds:uri="70b70426-34ea-4148-a1e7-4130b9a2cd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799A619-70AF-4122-AA0B-5C6323A4A289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0b70426-34ea-4148-a1e7-4130b9a2cd08"/>
  </ds:schemaRefs>
</ds:datastoreItem>
</file>

<file path=customXml/itemProps3.xml><?xml version="1.0" encoding="utf-8"?>
<ds:datastoreItem xmlns:ds="http://schemas.openxmlformats.org/officeDocument/2006/customXml" ds:itemID="{CE40C21A-7EDE-42F3-A629-F35ACF717A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bfa236d-8472-42aa-9a40-ab46036c5596}" enabled="1" method="Privileged" siteId="{e0793d39-0939-496d-b129-198edd916fe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1_AD Master</Template>
  <TotalTime>292</TotalTime>
  <Words>3954</Words>
  <Application>Microsoft Office PowerPoint</Application>
  <PresentationFormat>Widescreen</PresentationFormat>
  <Paragraphs>873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2" baseType="lpstr">
      <vt:lpstr>Aptos</vt:lpstr>
      <vt:lpstr>Arial</vt:lpstr>
      <vt:lpstr>Arial Bold</vt:lpstr>
      <vt:lpstr>Arial Regular</vt:lpstr>
      <vt:lpstr>Calibri</vt:lpstr>
      <vt:lpstr>Graphik</vt:lpstr>
      <vt:lpstr>Graphik Black</vt:lpstr>
      <vt:lpstr>Graphik Bold</vt:lpstr>
      <vt:lpstr>Graphik Light</vt:lpstr>
      <vt:lpstr>Graphik Medium</vt:lpstr>
      <vt:lpstr>Graphik Regular</vt:lpstr>
      <vt:lpstr>Graphik Semibold</vt:lpstr>
      <vt:lpstr>GT Sectra Fine Rg</vt:lpstr>
      <vt:lpstr>Palatino</vt:lpstr>
      <vt:lpstr>Palatino Linotype</vt:lpstr>
      <vt:lpstr>Segoe UI</vt:lpstr>
      <vt:lpstr>System Font</vt:lpstr>
      <vt:lpstr>Wingdings</vt:lpstr>
      <vt:lpstr>CA00748</vt:lpstr>
      <vt:lpstr>1_CA00748</vt:lpstr>
      <vt:lpstr>Accenture 2020</vt:lpstr>
      <vt:lpstr>Accenture 2025</vt:lpstr>
      <vt:lpstr>1_Generative AI Master - USE THIS TEMPLATE</vt:lpstr>
      <vt:lpstr>think-cell Slide</vt:lpstr>
      <vt:lpstr>Data –  Platform Positioning</vt:lpstr>
      <vt:lpstr>Data Modernization Current State</vt:lpstr>
      <vt:lpstr>Data Modernization Cost Levers for Cloud Native</vt:lpstr>
      <vt:lpstr>Partner Capabilities Cost Levers for Cloud Native</vt:lpstr>
      <vt:lpstr>Data Modernization Cost Levers for Independent Data Platform</vt:lpstr>
      <vt:lpstr>Partner Capabilities Cost Levers for Independent Data Platform</vt:lpstr>
      <vt:lpstr>Data Modernization Cloud Native v Independent Platform </vt:lpstr>
      <vt:lpstr>Partner Capabilities Comparable for Basic Data Platform</vt:lpstr>
      <vt:lpstr>Partner Capabilities Expanded services for AI-ready Data</vt:lpstr>
      <vt:lpstr>Led by investments from Independent Data Platform providers</vt:lpstr>
      <vt:lpstr>PowerPoint Presentation</vt:lpstr>
      <vt:lpstr>Appendix</vt:lpstr>
      <vt:lpstr>PowerPoint Presentation</vt:lpstr>
      <vt:lpstr>PowerPoint Presentation</vt:lpstr>
      <vt:lpstr>Data Modernization Basic Platform Components by </vt:lpstr>
      <vt:lpstr>PowerPoint Presentation</vt:lpstr>
      <vt:lpstr>PowerPoint Presentation</vt:lpstr>
      <vt:lpstr>PowerPoint Presentation</vt:lpstr>
    </vt:vector>
  </TitlesOfParts>
  <Manager/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IAM Maturity Current State Assessment</dc:title>
  <dc:subject/>
  <dc:creator>Vance, Everett R.</dc:creator>
  <cp:keywords/>
  <cp:lastModifiedBy>Priestas, Jimmy</cp:lastModifiedBy>
  <cp:revision>4</cp:revision>
  <cp:lastPrinted>2026-02-25T20:52:38Z</cp:lastPrinted>
  <dcterms:created xsi:type="dcterms:W3CDTF">2018-11-14T00:06:41Z</dcterms:created>
  <dcterms:modified xsi:type="dcterms:W3CDTF">2026-05-07T01:05:51Z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0x010100F71E1BBB7C6CBA4D87F20B7F91BBF1D1</vt:lpwstr>
  </property>
  <property fmtid="{D5CDD505-2E9C-101B-9397-08002B2CF9AE}" pid="3" name="AuthorIds_UIVersion_7168">
    <vt:lpwstr>11</vt:lpwstr>
  </property>
  <property fmtid="{D5CDD505-2E9C-101B-9397-08002B2CF9AE}" pid="4" name="AuthorIds_UIVersion_143360">
    <vt:lpwstr>17</vt:lpwstr>
  </property>
  <property fmtid="{D5CDD505-2E9C-101B-9397-08002B2CF9AE}" pid="5" name="MSIP_Label_1bc0f418-96a4-4caf-9d7c-ccc5ec7f9d91_SetDate">
    <vt:lpwstr>2020-12-14T23:44:16Z</vt:lpwstr>
  </property>
  <property fmtid="{D5CDD505-2E9C-101B-9397-08002B2CF9AE}" pid="6" name="MSIP_Label_1bc0f418-96a4-4caf-9d7c-ccc5ec7f9d91_Method">
    <vt:lpwstr>Privileged</vt:lpwstr>
  </property>
  <property fmtid="{D5CDD505-2E9C-101B-9397-08002B2CF9AE}" pid="7" name="MSIP_Label_1bc0f418-96a4-4caf-9d7c-ccc5ec7f9d91_ContentBits">
    <vt:lpwstr>0</vt:lpwstr>
  </property>
  <property fmtid="{D5CDD505-2E9C-101B-9397-08002B2CF9AE}" pid="8" name="MSIP_Label_1bc0f418-96a4-4caf-9d7c-ccc5ec7f9d91_Name">
    <vt:lpwstr>1bc0f418-96a4-4caf-9d7c-ccc5ec7f9d91</vt:lpwstr>
  </property>
  <property fmtid="{D5CDD505-2E9C-101B-9397-08002B2CF9AE}" pid="9" name="MSIP_Label_1bc0f418-96a4-4caf-9d7c-ccc5ec7f9d91_Enabled">
    <vt:lpwstr>true</vt:lpwstr>
  </property>
  <property fmtid="{D5CDD505-2E9C-101B-9397-08002B2CF9AE}" pid="10" name="MSIP_Label_1bc0f418-96a4-4caf-9d7c-ccc5ec7f9d91_ActionId">
    <vt:lpwstr>f4baa419-f7fb-4158-8b54-a3fa3fc48572</vt:lpwstr>
  </property>
  <property fmtid="{D5CDD505-2E9C-101B-9397-08002B2CF9AE}" pid="11" name="MSIP_Label_1bc0f418-96a4-4caf-9d7c-ccc5ec7f9d91_SiteId">
    <vt:lpwstr>e0793d39-0939-496d-b129-198edd916feb</vt:lpwstr>
  </property>
  <property fmtid="{D5CDD505-2E9C-101B-9397-08002B2CF9AE}" pid="12" name="MediaServiceImageTags">
    <vt:lpwstr/>
  </property>
</Properties>
</file>