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09" r:id="rId5"/>
    <p:sldMasterId id="2147483827" r:id="rId6"/>
  </p:sldMasterIdLst>
  <p:notesMasterIdLst>
    <p:notesMasterId r:id="rId33"/>
  </p:notesMasterIdLst>
  <p:sldIdLst>
    <p:sldId id="2147468836" r:id="rId7"/>
    <p:sldId id="2147468847" r:id="rId8"/>
    <p:sldId id="2147468850" r:id="rId9"/>
    <p:sldId id="2147468838" r:id="rId10"/>
    <p:sldId id="2147468851" r:id="rId11"/>
    <p:sldId id="2147468842" r:id="rId12"/>
    <p:sldId id="2147468852" r:id="rId13"/>
    <p:sldId id="2147468843" r:id="rId14"/>
    <p:sldId id="2147468845" r:id="rId15"/>
    <p:sldId id="2147468846" r:id="rId16"/>
    <p:sldId id="299" r:id="rId17"/>
    <p:sldId id="2147468863" r:id="rId18"/>
    <p:sldId id="2147468857" r:id="rId19"/>
    <p:sldId id="2147468856" r:id="rId20"/>
    <p:sldId id="2147468858" r:id="rId21"/>
    <p:sldId id="2147468844" r:id="rId22"/>
    <p:sldId id="2147468886" r:id="rId23"/>
    <p:sldId id="2147468848" r:id="rId24"/>
    <p:sldId id="2147468853" r:id="rId25"/>
    <p:sldId id="2147468859" r:id="rId26"/>
    <p:sldId id="2147468840" r:id="rId27"/>
    <p:sldId id="2147468849" r:id="rId28"/>
    <p:sldId id="2147468855" r:id="rId29"/>
    <p:sldId id="2147468860" r:id="rId30"/>
    <p:sldId id="2147468861" r:id="rId31"/>
    <p:sldId id="21474688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851414-DC5E-22A7-68E4-F5590E05C5D1}" name="Guan, Lan" initials="LG" userId="S::lan.guan@accenture.com::8998df30-980c-4159-9657-f0b0cb3f1798" providerId="AD"/>
  <p188:author id="{A080F563-5A10-E83D-8C4B-644EC0B37924}" name="Nomeli, Mo" initials="" userId="S::mo.nomeli@accenture.com::03501b65-0e27-4b56-8c1f-6f5a4f41fafa" providerId="AD"/>
  <p188:author id="{6F0CC7F7-DD76-A197-37F9-E626BEDC31AB}" name="Modak, Viraj" initials="VM" userId="S::viraj.modak@accenture.com::1bf6922e-7adc-4a05-ac39-00bb1a4f9d4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EB81"/>
    <a:srgbClr val="E6DCFF"/>
    <a:srgbClr val="0041F0"/>
    <a:srgbClr val="DCAFFF"/>
    <a:srgbClr val="FF50A0"/>
    <a:srgbClr val="FF3246"/>
    <a:srgbClr val="00FFFF"/>
    <a:srgbClr val="D4D4D4"/>
    <a:srgbClr val="BE8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5FDC87-1E47-D940-A11E-8E6BBA899AE1}" v="3" dt="2026-05-06T21:10:16.013"/>
  </p1510:revLst>
</p1510:revInfo>
</file>

<file path=ppt/tableStyles.xml><?xml version="1.0" encoding="utf-8"?>
<a:tblStyleLst xmlns:a="http://schemas.openxmlformats.org/drawingml/2006/main" def="{A0BC3CC4-8867-4C89-9D3F-A6A6B9ED4035}">
  <a:tblStyle styleId="{A0BC3CC4-8867-4C89-9D3F-A6A6B9ED4035}" styleName="Acc_Table_1">
    <a:wholeTbl>
      <a:tcTxStyle>
        <a:fontRef idx="minor">
          <a:prstClr val="black"/>
        </a:fontRef>
        <a:schemeClr val="dk1"/>
      </a:tcTxStyle>
      <a:tcStyle>
        <a:tcBdr>
          <a:left>
            <a:ln w="0" cmpd="sng">
              <a:solidFill>
                <a:srgbClr val="FFFFFF"/>
              </a:solidFill>
            </a:ln>
          </a:left>
          <a:right>
            <a:ln w="0" cmpd="sng">
              <a:solidFill>
                <a:srgbClr val="FFFFFF"/>
              </a:solidFill>
            </a:ln>
          </a:right>
          <a:top>
            <a:ln w="0" cmpd="sng">
              <a:solidFill>
                <a:srgbClr val="FFFFFF"/>
              </a:solidFill>
            </a:ln>
          </a:top>
          <a:bottom>
            <a:ln w="12700" cmpd="sng">
              <a:solidFill>
                <a:schemeClr val="dk1"/>
              </a:solidFill>
            </a:ln>
          </a:bottom>
          <a:insideH>
            <a:ln w="6350" cmpd="sng">
              <a:solidFill>
                <a:srgbClr val="D9D9D9"/>
              </a:solidFill>
            </a:ln>
          </a:insideH>
          <a:insideV>
            <a:ln w="6350" cmpd="sng">
              <a:solidFill>
                <a:srgbClr val="D9D9D9"/>
              </a:solidFill>
            </a:ln>
          </a:insideV>
        </a:tcBdr>
        <a:fill>
          <a:noFill/>
        </a:fill>
      </a:tcStyle>
    </a:wholeTbl>
    <a:band1H>
      <a:tcTxStyle>
        <a:fontRef idx="minor">
          <a:prstClr val="black"/>
        </a:fontRef>
        <a:schemeClr val="dk1"/>
      </a:tcTxStyle>
      <a:tcStyle>
        <a:tcBdr/>
        <a:fill>
          <a:solidFill>
            <a:srgbClr val="F2F2F2"/>
          </a:solidFill>
        </a:fill>
      </a:tcStyle>
    </a:band1H>
    <a:band1V>
      <a:tcTxStyle>
        <a:fontRef idx="minor">
          <a:prstClr val="black"/>
        </a:fontRef>
        <a:schemeClr val="dk1"/>
      </a:tcTxStyle>
      <a:tcStyle>
        <a:tcBdr/>
        <a:fill>
          <a:solidFill>
            <a:srgbClr val="F2F2F2"/>
          </a:solidFill>
        </a:fill>
      </a:tcStyle>
    </a:band1V>
    <a:lastCol>
      <a:tcTxStyle b="on">
        <a:fontRef idx="minor">
          <a:prstClr val="black"/>
        </a:fontRef>
        <a:schemeClr val="dk1"/>
      </a:tcTxStyle>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cStyle>
    </a:lastRow>
    <a:firstRow>
      <a:tcTxStyle b="on">
        <a:fontRef idx="minor">
          <a:prstClr val="black"/>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93"/>
    <p:restoredTop sz="95988"/>
  </p:normalViewPr>
  <p:slideViewPr>
    <p:cSldViewPr snapToGrid="0">
      <p:cViewPr varScale="1">
        <p:scale>
          <a:sx n="112" d="100"/>
          <a:sy n="112" d="100"/>
        </p:scale>
        <p:origin x="880"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828800" cy="212377"/>
          </a:xfrm>
          <a:prstGeom prst="rect">
            <a:avLst/>
          </a:prstGeom>
        </p:spPr>
        <p:txBody>
          <a:bodyPr vert="horz" lIns="91440" tIns="45720" rIns="91440" bIns="45720" rtlCol="0"/>
          <a:lstStyle>
            <a:lvl1pPr algn="l">
              <a:defRPr sz="800">
                <a:solidFill>
                  <a:schemeClr val="tx2"/>
                </a:solidFill>
                <a:latin typeface="+mn-lt"/>
              </a:defRPr>
            </a:lvl1pPr>
          </a:lstStyle>
          <a:p>
            <a:endParaRPr lang="en-US">
              <a:solidFill>
                <a:schemeClr val="tx2"/>
              </a:solidFill>
            </a:endParaRPr>
          </a:p>
        </p:txBody>
      </p:sp>
      <p:sp>
        <p:nvSpPr>
          <p:cNvPr id="3" name="Date Placeholder 2"/>
          <p:cNvSpPr>
            <a:spLocks noGrp="1"/>
          </p:cNvSpPr>
          <p:nvPr>
            <p:ph type="dt" idx="1"/>
          </p:nvPr>
        </p:nvSpPr>
        <p:spPr>
          <a:xfrm>
            <a:off x="5027613" y="0"/>
            <a:ext cx="1828800" cy="212377"/>
          </a:xfrm>
          <a:prstGeom prst="rect">
            <a:avLst/>
          </a:prstGeom>
        </p:spPr>
        <p:txBody>
          <a:bodyPr vert="horz" lIns="91440" tIns="45720" rIns="91440" bIns="45720" rtlCol="0"/>
          <a:lstStyle>
            <a:lvl1pPr algn="r">
              <a:defRPr sz="800">
                <a:solidFill>
                  <a:schemeClr val="tx2"/>
                </a:solidFill>
                <a:latin typeface="+mn-lt"/>
              </a:defRPr>
            </a:lvl1pPr>
          </a:lstStyle>
          <a:p>
            <a:fld id="{1DE7078C-3525-4C9B-BF62-C9FD13B9A875}" type="datetimeFigureOut">
              <a:rPr lang="en-US" smtClean="0"/>
              <a:pPr/>
              <a:t>5/6/26</a:t>
            </a:fld>
            <a:endParaRPr lang="en-US"/>
          </a:p>
        </p:txBody>
      </p:sp>
      <p:sp>
        <p:nvSpPr>
          <p:cNvPr id="4" name="Slide Image Placeholder 3"/>
          <p:cNvSpPr>
            <a:spLocks noGrp="1" noRot="1" noChangeAspect="1"/>
          </p:cNvSpPr>
          <p:nvPr>
            <p:ph type="sldImg" idx="2"/>
          </p:nvPr>
        </p:nvSpPr>
        <p:spPr>
          <a:xfrm>
            <a:off x="50205" y="274505"/>
            <a:ext cx="4734172" cy="266297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50206" y="2999605"/>
            <a:ext cx="6751750" cy="586989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23817"/>
            <a:ext cx="6217919" cy="212377"/>
          </a:xfrm>
          <a:prstGeom prst="rect">
            <a:avLst/>
          </a:prstGeom>
        </p:spPr>
        <p:txBody>
          <a:bodyPr vert="horz" lIns="91440" tIns="45720" rIns="91440" bIns="45720" rtlCol="0" anchor="b"/>
          <a:lstStyle>
            <a:lvl1pPr algn="l">
              <a:defRPr sz="800">
                <a:solidFill>
                  <a:schemeClr val="tx2"/>
                </a:solidFill>
                <a:latin typeface="+mn-lt"/>
              </a:defRPr>
            </a:lvl1pPr>
          </a:lstStyle>
          <a:p>
            <a:endParaRPr lang="en-US">
              <a:solidFill>
                <a:schemeClr val="tx2"/>
              </a:solidFill>
            </a:endParaRPr>
          </a:p>
        </p:txBody>
      </p:sp>
      <p:sp>
        <p:nvSpPr>
          <p:cNvPr id="7" name="Slide Number Placeholder 6"/>
          <p:cNvSpPr>
            <a:spLocks noGrp="1"/>
          </p:cNvSpPr>
          <p:nvPr>
            <p:ph type="sldNum" sz="quarter" idx="5"/>
          </p:nvPr>
        </p:nvSpPr>
        <p:spPr>
          <a:xfrm>
            <a:off x="6399213" y="8917749"/>
            <a:ext cx="457200" cy="218445"/>
          </a:xfrm>
          <a:prstGeom prst="rect">
            <a:avLst/>
          </a:prstGeom>
        </p:spPr>
        <p:txBody>
          <a:bodyPr vert="horz" lIns="91440" tIns="45720" rIns="91440" bIns="45720" rtlCol="0" anchor="b"/>
          <a:lstStyle>
            <a:lvl1pPr algn="r">
              <a:defRPr sz="800">
                <a:solidFill>
                  <a:schemeClr val="tx2"/>
                </a:solidFill>
                <a:latin typeface="+mn-lt"/>
              </a:defRPr>
            </a:lvl1pPr>
          </a:lstStyle>
          <a:p>
            <a:fld id="{436E8A87-18DA-4CCE-A8C2-BDBC489258C6}" type="slidenum">
              <a:rPr lang="en-US" smtClean="0"/>
              <a:pPr/>
              <a:t>‹#›</a:t>
            </a:fld>
            <a:endParaRPr lang="en-US"/>
          </a:p>
        </p:txBody>
      </p:sp>
    </p:spTree>
    <p:extLst>
      <p:ext uri="{BB962C8B-B14F-4D97-AF65-F5344CB8AC3E}">
        <p14:creationId xmlns:p14="http://schemas.microsoft.com/office/powerpoint/2010/main" val="667384980"/>
      </p:ext>
    </p:extLst>
  </p:cSld>
  <p:clrMap bg1="lt1" tx1="dk1" bg2="lt2" tx2="dk2" accent1="accent1" accent2="accent2" accent3="accent3" accent4="accent4" accent5="accent5" accent6="accent6" hlink="hlink" folHlink="folHlink"/>
  <p:notesStyle>
    <a:lvl1pPr marL="112713" indent="-112713" algn="l" defTabSz="914400" rtl="0" eaLnBrk="1" latinLnBrk="0" hangingPunct="1">
      <a:buFont typeface="Graphik" panose="020B0604020202020204" pitchFamily="34" charset="0"/>
      <a:buChar char="•"/>
      <a:defRPr sz="1100" kern="1200">
        <a:solidFill>
          <a:schemeClr val="tx1"/>
        </a:solidFill>
        <a:latin typeface="+mn-lt"/>
        <a:ea typeface="+mn-ea"/>
        <a:cs typeface="+mn-cs"/>
      </a:defRPr>
    </a:lvl1pPr>
    <a:lvl2pPr marL="230188" indent="-112713" algn="l">
      <a:buFont typeface="Graphik" panose="020B0604020202020204" pitchFamily="34" charset="0"/>
      <a:buChar char="•"/>
      <a:defRPr sz="1000">
        <a:latin typeface="+mn-lt"/>
      </a:defRPr>
    </a:lvl2pPr>
    <a:lvl3pPr marL="342900" indent="-112713" algn="l">
      <a:buFont typeface="Graphik" panose="020B0604020202020204" pitchFamily="34" charset="0"/>
      <a:buChar char="•"/>
      <a:defRPr sz="900">
        <a:latin typeface="+mn-lt"/>
      </a:defRPr>
    </a:lvl3pPr>
    <a:lvl4pPr marL="460375" indent="-112713" algn="l">
      <a:buFont typeface="Graphik" panose="020B0604020202020204" pitchFamily="34" charset="0"/>
      <a:buChar char="•"/>
      <a:defRPr sz="800">
        <a:latin typeface="+mn-lt"/>
      </a:defRPr>
    </a:lvl4pPr>
    <a:lvl5pPr marL="571500" indent="-112713" algn="l">
      <a:buFont typeface="Graphik" panose="020B0604020202020204" pitchFamily="34" charset="0"/>
      <a:buChar char="•"/>
      <a:defRPr sz="800">
        <a:latin typeface="+mn-lt"/>
      </a:defRPr>
    </a:lvl5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 y="274638"/>
            <a:ext cx="4733925" cy="26622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FF970E-29E7-8B47-9C8F-1353E05C9FB1}" type="slidenum">
              <a:rPr lang="en-US" smtClean="0"/>
              <a:t>1</a:t>
            </a:fld>
            <a:endParaRPr lang="en-US"/>
          </a:p>
        </p:txBody>
      </p:sp>
    </p:spTree>
    <p:extLst>
      <p:ext uri="{BB962C8B-B14F-4D97-AF65-F5344CB8AC3E}">
        <p14:creationId xmlns:p14="http://schemas.microsoft.com/office/powerpoint/2010/main" val="3598843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 y="274638"/>
            <a:ext cx="4733925" cy="2662237"/>
          </a:xfrm>
        </p:spPr>
      </p:sp>
      <p:sp>
        <p:nvSpPr>
          <p:cNvPr id="3" name="Notes Placeholder 2"/>
          <p:cNvSpPr>
            <a:spLocks noGrp="1"/>
          </p:cNvSpPr>
          <p:nvPr>
            <p:ph type="body" idx="1"/>
          </p:nvPr>
        </p:nvSpPr>
        <p:spPr/>
        <p:txBody>
          <a:bodyPr/>
          <a:lstStyle/>
          <a:p>
            <a:pPr marL="0" marR="0" indent="0">
              <a:lnSpc>
                <a:spcPct val="115000"/>
              </a:lnSpc>
              <a:spcBef>
                <a:spcPts val="0"/>
              </a:spcBef>
              <a:spcAft>
                <a:spcPts val="800"/>
              </a:spcAft>
              <a:buNone/>
            </a:pPr>
            <a:r>
              <a:rPr lang="en-US" sz="1800" b="1"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Vector Databases:</a:t>
            </a:r>
            <a:endParaRPr lang="en-US" sz="1800" kern="100" dirty="0">
              <a:effectLst/>
              <a:highlight>
                <a:srgbClr val="FFFFFF"/>
              </a:highligh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15000"/>
              </a:lnSpc>
              <a:spcBef>
                <a:spcPts val="0"/>
              </a:spcBef>
              <a:spcAft>
                <a:spcPts val="0"/>
              </a:spcAft>
              <a:buSzPts val="1000"/>
              <a:buFont typeface="Symbol" pitchFamily="2" charset="2"/>
              <a:buChar char=""/>
              <a:tabLst>
                <a:tab pos="457200" algn="l"/>
              </a:tabLst>
            </a:pPr>
            <a:r>
              <a:rPr lang="en-US" sz="1800" b="1"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Structure:</a:t>
            </a:r>
            <a:r>
              <a:rPr lang="en-US" sz="1800"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 Optimized for storing and managing high-dimensional vectors. Each data point is represented by a single vector.</a:t>
            </a:r>
            <a:endParaRPr lang="en-US" sz="1800" kern="100" dirty="0">
              <a:solidFill>
                <a:srgbClr val="1F1F1F"/>
              </a:solidFill>
              <a:effectLst/>
              <a:highlight>
                <a:srgbClr val="FFFFFF"/>
              </a:highligh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15000"/>
              </a:lnSpc>
              <a:spcBef>
                <a:spcPts val="0"/>
              </a:spcBef>
              <a:spcAft>
                <a:spcPts val="0"/>
              </a:spcAft>
              <a:buSzPts val="1000"/>
              <a:buFont typeface="Symbol" pitchFamily="2" charset="2"/>
              <a:buChar char=""/>
              <a:tabLst>
                <a:tab pos="457200" algn="l"/>
              </a:tabLst>
            </a:pPr>
            <a:r>
              <a:rPr lang="en-US" sz="1800" b="1"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Storage:</a:t>
            </a:r>
            <a:r>
              <a:rPr lang="en-US" sz="1800"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 Vectors are typically stored as arrays of numbers in a flat or hierarchical structure.</a:t>
            </a:r>
            <a:endParaRPr lang="en-US" sz="1800" kern="100" dirty="0">
              <a:solidFill>
                <a:srgbClr val="1F1F1F"/>
              </a:solidFill>
              <a:effectLst/>
              <a:highlight>
                <a:srgbClr val="FFFFFF"/>
              </a:highligh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15000"/>
              </a:lnSpc>
              <a:spcBef>
                <a:spcPts val="0"/>
              </a:spcBef>
              <a:spcAft>
                <a:spcPts val="0"/>
              </a:spcAft>
              <a:buSzPts val="1000"/>
              <a:buFont typeface="Symbol" pitchFamily="2" charset="2"/>
              <a:buChar char=""/>
              <a:tabLst>
                <a:tab pos="457200" algn="l"/>
              </a:tabLst>
            </a:pPr>
            <a:r>
              <a:rPr lang="en-US" sz="1800" b="1"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Indexing:</a:t>
            </a:r>
            <a:r>
              <a:rPr lang="en-US" sz="1800"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 Utilize specialized indexing techniques like Approximate Nearest Neighbor (ANN) to efficiently find similar vectors based on distance metrics.</a:t>
            </a:r>
            <a:endParaRPr lang="en-US" sz="1800" kern="100" dirty="0">
              <a:solidFill>
                <a:srgbClr val="1F1F1F"/>
              </a:solidFill>
              <a:effectLst/>
              <a:highlight>
                <a:srgbClr val="FFFFFF"/>
              </a:highligh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15000"/>
              </a:lnSpc>
              <a:spcBef>
                <a:spcPts val="0"/>
              </a:spcBef>
              <a:spcAft>
                <a:spcPts val="0"/>
              </a:spcAft>
              <a:buSzPts val="1000"/>
              <a:buFont typeface="Symbol" pitchFamily="2" charset="2"/>
              <a:buChar char=""/>
              <a:tabLst>
                <a:tab pos="457200" algn="l"/>
              </a:tabLst>
            </a:pPr>
            <a:r>
              <a:rPr lang="en-US" sz="1800" b="1"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Focus:</a:t>
            </a:r>
            <a:r>
              <a:rPr lang="en-US" sz="1800"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 Designed for fast retrieval based on similarity searches, not exact keyword matches.</a:t>
            </a:r>
            <a:endParaRPr lang="en-US" sz="1800" kern="100" dirty="0">
              <a:solidFill>
                <a:srgbClr val="1F1F1F"/>
              </a:solidFill>
              <a:effectLst/>
              <a:highlight>
                <a:srgbClr val="FFFFFF"/>
              </a:highlight>
              <a:latin typeface="Aptos" panose="020B0004020202020204" pitchFamily="34" charset="0"/>
              <a:ea typeface="Aptos" panose="020B0004020202020204" pitchFamily="34" charset="0"/>
              <a:cs typeface="Arial" panose="020B0604020202020204" pitchFamily="34" charset="0"/>
            </a:endParaRPr>
          </a:p>
          <a:p>
            <a:pPr marL="0" marR="0" indent="0">
              <a:lnSpc>
                <a:spcPct val="115000"/>
              </a:lnSpc>
              <a:spcBef>
                <a:spcPts val="0"/>
              </a:spcBef>
              <a:spcAft>
                <a:spcPts val="800"/>
              </a:spcAft>
              <a:buNone/>
            </a:pPr>
            <a:endParaRPr lang="en-US" sz="1800" b="1"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800"/>
              </a:spcAft>
              <a:buNone/>
            </a:pPr>
            <a:r>
              <a:rPr lang="en-US" sz="1800" b="1"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Traditional Databases:</a:t>
            </a:r>
            <a:endParaRPr lang="en-US" sz="1800" kern="100" dirty="0">
              <a:effectLst/>
              <a:highlight>
                <a:srgbClr val="FFFFFF"/>
              </a:highligh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15000"/>
              </a:lnSpc>
              <a:spcBef>
                <a:spcPts val="0"/>
              </a:spcBef>
              <a:spcAft>
                <a:spcPts val="0"/>
              </a:spcAft>
              <a:buSzPts val="1000"/>
              <a:buFont typeface="Symbol" pitchFamily="2" charset="2"/>
              <a:buChar char=""/>
              <a:tabLst>
                <a:tab pos="457200" algn="l"/>
              </a:tabLst>
            </a:pPr>
            <a:r>
              <a:rPr lang="en-US" sz="1800" b="1"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Structure:</a:t>
            </a:r>
            <a:r>
              <a:rPr lang="en-US" sz="1800"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 Organized in tables with rows and columns. Each row represents a data record, and each column represents a specific attribute.</a:t>
            </a:r>
            <a:endParaRPr lang="en-US" sz="1800" kern="100" dirty="0">
              <a:solidFill>
                <a:srgbClr val="1F1F1F"/>
              </a:solidFill>
              <a:effectLst/>
              <a:highlight>
                <a:srgbClr val="FFFFFF"/>
              </a:highligh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15000"/>
              </a:lnSpc>
              <a:spcBef>
                <a:spcPts val="0"/>
              </a:spcBef>
              <a:spcAft>
                <a:spcPts val="0"/>
              </a:spcAft>
              <a:buSzPts val="1000"/>
              <a:buFont typeface="Symbol" pitchFamily="2" charset="2"/>
              <a:buChar char=""/>
              <a:tabLst>
                <a:tab pos="457200" algn="l"/>
              </a:tabLst>
            </a:pPr>
            <a:r>
              <a:rPr lang="en-US" sz="1800" b="1"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Storage:</a:t>
            </a:r>
            <a:r>
              <a:rPr lang="en-US" sz="1800"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 Data is stored in a structured format according to the defined schema. Text data might be stored as strings.</a:t>
            </a:r>
            <a:endParaRPr lang="en-US" sz="1800" kern="100" dirty="0">
              <a:solidFill>
                <a:srgbClr val="1F1F1F"/>
              </a:solidFill>
              <a:effectLst/>
              <a:highlight>
                <a:srgbClr val="FFFFFF"/>
              </a:highligh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15000"/>
              </a:lnSpc>
              <a:spcBef>
                <a:spcPts val="0"/>
              </a:spcBef>
              <a:spcAft>
                <a:spcPts val="0"/>
              </a:spcAft>
              <a:buSzPts val="1000"/>
              <a:buFont typeface="Symbol" pitchFamily="2" charset="2"/>
              <a:buChar char=""/>
              <a:tabLst>
                <a:tab pos="457200" algn="l"/>
              </a:tabLst>
            </a:pPr>
            <a:r>
              <a:rPr lang="en-US" sz="1800" b="1"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Indexing:</a:t>
            </a:r>
            <a:r>
              <a:rPr lang="en-US" sz="1800"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 Use indexing techniques like B-Trees to efficiently search for specific data points based on exact matches in columns.</a:t>
            </a:r>
            <a:endParaRPr lang="en-US" sz="1800" kern="100" dirty="0">
              <a:solidFill>
                <a:srgbClr val="1F1F1F"/>
              </a:solidFill>
              <a:effectLst/>
              <a:highlight>
                <a:srgbClr val="FFFFFF"/>
              </a:highligh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15000"/>
              </a:lnSpc>
              <a:spcBef>
                <a:spcPts val="0"/>
              </a:spcBef>
              <a:spcAft>
                <a:spcPts val="0"/>
              </a:spcAft>
              <a:buSzPts val="1000"/>
              <a:buFont typeface="Symbol" pitchFamily="2" charset="2"/>
              <a:buChar char=""/>
              <a:tabLst>
                <a:tab pos="457200" algn="l"/>
              </a:tabLst>
            </a:pPr>
            <a:r>
              <a:rPr lang="en-US" sz="1800" b="1"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Focus:</a:t>
            </a:r>
            <a:r>
              <a:rPr lang="en-US" sz="1800" kern="0" dirty="0">
                <a:solidFill>
                  <a:srgbClr val="1F1F1F"/>
                </a:solidFill>
                <a:effectLst/>
                <a:highlight>
                  <a:srgbClr val="FFFFFF"/>
                </a:highlight>
                <a:latin typeface="Helvetica Neue" panose="02000503000000020004" pitchFamily="2" charset="0"/>
                <a:ea typeface="Times New Roman" panose="02020603050405020304" pitchFamily="18" charset="0"/>
                <a:cs typeface="Times New Roman" panose="02020603050405020304" pitchFamily="18" charset="0"/>
              </a:rPr>
              <a:t> Designed for storing and retrieving data based on predefined schema and queries.</a:t>
            </a:r>
            <a:endParaRPr lang="en-US" sz="1800" kern="100" dirty="0">
              <a:solidFill>
                <a:srgbClr val="1F1F1F"/>
              </a:solidFill>
              <a:effectLst/>
              <a:highlight>
                <a:srgbClr val="FFFFFF"/>
              </a:highlight>
              <a:latin typeface="Aptos" panose="020B0004020202020204" pitchFamily="34" charset="0"/>
              <a:ea typeface="Aptos" panose="020B0004020202020204" pitchFamily="34" charset="0"/>
              <a:cs typeface="Arial" panose="020B0604020202020204"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436E8A87-18DA-4CCE-A8C2-BDBC489258C6}" type="slidenum">
              <a:rPr lang="en-US" smtClean="0"/>
              <a:pPr/>
              <a:t>10</a:t>
            </a:fld>
            <a:endParaRPr lang="en-US"/>
          </a:p>
        </p:txBody>
      </p:sp>
    </p:spTree>
    <p:extLst>
      <p:ext uri="{BB962C8B-B14F-4D97-AF65-F5344CB8AC3E}">
        <p14:creationId xmlns:p14="http://schemas.microsoft.com/office/powerpoint/2010/main" val="26631315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D9990F-7987-41AB-9570-3B1C2B96B1DD}"/>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cover options</a:t>
            </a:r>
            <a:endParaRPr kumimoji="0" lang="en-US" sz="800" b="0" i="0" u="none" strike="noStrike" kern="0" cap="none" spc="0" normalizeH="0" baseline="0" noProof="0">
              <a:ln>
                <a:noFill/>
              </a:ln>
              <a:solidFill>
                <a:schemeClr val="bg2"/>
              </a:solidFill>
              <a:effectLst/>
              <a:uLnTx/>
              <a:uFillTx/>
            </a:endParaRPr>
          </a:p>
        </p:txBody>
      </p:sp>
      <p:sp>
        <p:nvSpPr>
          <p:cNvPr id="3" name="Title 2">
            <a:extLst>
              <a:ext uri="{FF2B5EF4-FFF2-40B4-BE49-F238E27FC236}">
                <a16:creationId xmlns:a16="http://schemas.microsoft.com/office/drawing/2014/main" id="{29A91D2F-64B6-7BE6-E1AC-A2CF1652318F}"/>
              </a:ext>
            </a:extLst>
          </p:cNvPr>
          <p:cNvSpPr>
            <a:spLocks noGrp="1"/>
          </p:cNvSpPr>
          <p:nvPr>
            <p:ph type="title" hasCustomPrompt="1"/>
          </p:nvPr>
        </p:nvSpPr>
        <p:spPr>
          <a:xfrm>
            <a:off x="381000" y="1726411"/>
            <a:ext cx="5715000" cy="3285856"/>
          </a:xfrm>
        </p:spPr>
        <p:txBody>
          <a:bodyPr/>
          <a:lstStyle>
            <a:lvl1pPr>
              <a:lnSpc>
                <a:spcPct val="100000"/>
              </a:lnSpc>
              <a:spcAft>
                <a:spcPts val="600"/>
              </a:spcAft>
              <a:defRPr sz="7000"/>
            </a:lvl1pPr>
          </a:lstStyle>
          <a:p>
            <a:pPr lvl="0"/>
            <a:r>
              <a:rPr lang="en-US"/>
              <a:t>Click to edit Master text styles</a:t>
            </a:r>
          </a:p>
        </p:txBody>
      </p:sp>
      <p:sp>
        <p:nvSpPr>
          <p:cNvPr id="2" name="GTS_WH">
            <a:extLst>
              <a:ext uri="{FF2B5EF4-FFF2-40B4-BE49-F238E27FC236}">
                <a16:creationId xmlns:a16="http://schemas.microsoft.com/office/drawing/2014/main" id="{E11CAF9A-F0AB-28AF-8586-134D6059C1EA}"/>
              </a:ext>
              <a:ext uri="{C183D7F6-B498-43B3-948B-1728B52AA6E4}">
                <adec:decorative xmlns:adec="http://schemas.microsoft.com/office/drawing/2017/decorative" val="1"/>
              </a:ext>
            </a:extLst>
          </p:cNvPr>
          <p:cNvSpPr>
            <a:spLocks noChangeAspect="1"/>
          </p:cNvSpPr>
          <p:nvPr userDrawn="1"/>
        </p:nvSpPr>
        <p:spPr bwMode="auto">
          <a:xfrm>
            <a:off x="381000" y="483660"/>
            <a:ext cx="641531" cy="70408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Acc_StratConst_Logo_WH" descr="Accenture Strategy &amp; Consulting wordmark">
            <a:extLst>
              <a:ext uri="{FF2B5EF4-FFF2-40B4-BE49-F238E27FC236}">
                <a16:creationId xmlns:a16="http://schemas.microsoft.com/office/drawing/2014/main" id="{368D5CEB-07D5-DD3E-1256-68E1BEC274E0}"/>
              </a:ext>
            </a:extLst>
          </p:cNvPr>
          <p:cNvSpPr>
            <a:spLocks noChangeAspect="1" noEditPoints="1"/>
          </p:cNvSpPr>
          <p:nvPr userDrawn="1"/>
        </p:nvSpPr>
        <p:spPr bwMode="auto">
          <a:xfrm>
            <a:off x="380998" y="6092212"/>
            <a:ext cx="4132757" cy="262800"/>
          </a:xfrm>
          <a:custGeom>
            <a:avLst/>
            <a:gdLst>
              <a:gd name="T0" fmla="*/ 6060 w 6092"/>
              <a:gd name="T1" fmla="*/ 201 h 386"/>
              <a:gd name="T2" fmla="*/ 5893 w 6092"/>
              <a:gd name="T3" fmla="*/ 203 h 386"/>
              <a:gd name="T4" fmla="*/ 5992 w 6092"/>
              <a:gd name="T5" fmla="*/ 386 h 386"/>
              <a:gd name="T6" fmla="*/ 5843 w 6092"/>
              <a:gd name="T7" fmla="*/ 309 h 386"/>
              <a:gd name="T8" fmla="*/ 5669 w 6092"/>
              <a:gd name="T9" fmla="*/ 100 h 386"/>
              <a:gd name="T10" fmla="*/ 5584 w 6092"/>
              <a:gd name="T11" fmla="*/ 12 h 386"/>
              <a:gd name="T12" fmla="*/ 5402 w 6092"/>
              <a:gd name="T13" fmla="*/ 100 h 386"/>
              <a:gd name="T14" fmla="*/ 5466 w 6092"/>
              <a:gd name="T15" fmla="*/ 128 h 386"/>
              <a:gd name="T16" fmla="*/ 5324 w 6092"/>
              <a:gd name="T17" fmla="*/ 0 h 386"/>
              <a:gd name="T18" fmla="*/ 5116 w 6092"/>
              <a:gd name="T19" fmla="*/ 100 h 386"/>
              <a:gd name="T20" fmla="*/ 5222 w 6092"/>
              <a:gd name="T21" fmla="*/ 309 h 386"/>
              <a:gd name="T22" fmla="*/ 5003 w 6092"/>
              <a:gd name="T23" fmla="*/ 252 h 386"/>
              <a:gd name="T24" fmla="*/ 4912 w 6092"/>
              <a:gd name="T25" fmla="*/ 154 h 386"/>
              <a:gd name="T26" fmla="*/ 4687 w 6092"/>
              <a:gd name="T27" fmla="*/ 133 h 386"/>
              <a:gd name="T28" fmla="*/ 4687 w 6092"/>
              <a:gd name="T29" fmla="*/ 182 h 386"/>
              <a:gd name="T30" fmla="*/ 4431 w 6092"/>
              <a:gd name="T31" fmla="*/ 203 h 386"/>
              <a:gd name="T32" fmla="*/ 4602 w 6092"/>
              <a:gd name="T33" fmla="*/ 203 h 386"/>
              <a:gd name="T34" fmla="*/ 4359 w 6092"/>
              <a:gd name="T35" fmla="*/ 112 h 386"/>
              <a:gd name="T36" fmla="*/ 4362 w 6092"/>
              <a:gd name="T37" fmla="*/ 214 h 386"/>
              <a:gd name="T38" fmla="*/ 3860 w 6092"/>
              <a:gd name="T39" fmla="*/ 136 h 386"/>
              <a:gd name="T40" fmla="*/ 4001 w 6092"/>
              <a:gd name="T41" fmla="*/ 309 h 386"/>
              <a:gd name="T42" fmla="*/ 3873 w 6092"/>
              <a:gd name="T43" fmla="*/ 22 h 386"/>
              <a:gd name="T44" fmla="*/ 3553 w 6092"/>
              <a:gd name="T45" fmla="*/ 288 h 386"/>
              <a:gd name="T46" fmla="*/ 3513 w 6092"/>
              <a:gd name="T47" fmla="*/ 382 h 386"/>
              <a:gd name="T48" fmla="*/ 3327 w 6092"/>
              <a:gd name="T49" fmla="*/ 275 h 386"/>
              <a:gd name="T50" fmla="*/ 3323 w 6092"/>
              <a:gd name="T51" fmla="*/ 302 h 386"/>
              <a:gd name="T52" fmla="*/ 3427 w 6092"/>
              <a:gd name="T53" fmla="*/ 295 h 386"/>
              <a:gd name="T54" fmla="*/ 3001 w 6092"/>
              <a:gd name="T55" fmla="*/ 207 h 386"/>
              <a:gd name="T56" fmla="*/ 3158 w 6092"/>
              <a:gd name="T57" fmla="*/ 249 h 386"/>
              <a:gd name="T58" fmla="*/ 2852 w 6092"/>
              <a:gd name="T59" fmla="*/ 100 h 386"/>
              <a:gd name="T60" fmla="*/ 2915 w 6092"/>
              <a:gd name="T61" fmla="*/ 128 h 386"/>
              <a:gd name="T62" fmla="*/ 2776 w 6092"/>
              <a:gd name="T63" fmla="*/ 236 h 386"/>
              <a:gd name="T64" fmla="*/ 2746 w 6092"/>
              <a:gd name="T65" fmla="*/ 186 h 386"/>
              <a:gd name="T66" fmla="*/ 2809 w 6092"/>
              <a:gd name="T67" fmla="*/ 171 h 386"/>
              <a:gd name="T68" fmla="*/ 2543 w 6092"/>
              <a:gd name="T69" fmla="*/ 100 h 386"/>
              <a:gd name="T70" fmla="*/ 2510 w 6092"/>
              <a:gd name="T71" fmla="*/ 100 h 386"/>
              <a:gd name="T72" fmla="*/ 2408 w 6092"/>
              <a:gd name="T73" fmla="*/ 52 h 386"/>
              <a:gd name="T74" fmla="*/ 2460 w 6092"/>
              <a:gd name="T75" fmla="*/ 280 h 386"/>
              <a:gd name="T76" fmla="*/ 2277 w 6092"/>
              <a:gd name="T77" fmla="*/ 231 h 386"/>
              <a:gd name="T78" fmla="*/ 2145 w 6092"/>
              <a:gd name="T79" fmla="*/ 94 h 386"/>
              <a:gd name="T80" fmla="*/ 1844 w 6092"/>
              <a:gd name="T81" fmla="*/ 182 h 386"/>
              <a:gd name="T82" fmla="*/ 1844 w 6092"/>
              <a:gd name="T83" fmla="*/ 218 h 386"/>
              <a:gd name="T84" fmla="*/ 1696 w 6092"/>
              <a:gd name="T85" fmla="*/ 100 h 386"/>
              <a:gd name="T86" fmla="*/ 1638 w 6092"/>
              <a:gd name="T87" fmla="*/ 100 h 386"/>
              <a:gd name="T88" fmla="*/ 1529 w 6092"/>
              <a:gd name="T89" fmla="*/ 100 h 386"/>
              <a:gd name="T90" fmla="*/ 1251 w 6092"/>
              <a:gd name="T91" fmla="*/ 247 h 386"/>
              <a:gd name="T92" fmla="*/ 1309 w 6092"/>
              <a:gd name="T93" fmla="*/ 100 h 386"/>
              <a:gd name="T94" fmla="*/ 1354 w 6092"/>
              <a:gd name="T95" fmla="*/ 308 h 386"/>
              <a:gd name="T96" fmla="*/ 1193 w 6092"/>
              <a:gd name="T97" fmla="*/ 176 h 386"/>
              <a:gd name="T98" fmla="*/ 996 w 6092"/>
              <a:gd name="T99" fmla="*/ 309 h 386"/>
              <a:gd name="T100" fmla="*/ 749 w 6092"/>
              <a:gd name="T101" fmla="*/ 204 h 386"/>
              <a:gd name="T102" fmla="*/ 958 w 6092"/>
              <a:gd name="T103" fmla="*/ 243 h 386"/>
              <a:gd name="T104" fmla="*/ 669 w 6092"/>
              <a:gd name="T105" fmla="*/ 176 h 386"/>
              <a:gd name="T106" fmla="*/ 625 w 6092"/>
              <a:gd name="T107" fmla="*/ 314 h 386"/>
              <a:gd name="T108" fmla="*/ 396 w 6092"/>
              <a:gd name="T109" fmla="*/ 141 h 386"/>
              <a:gd name="T110" fmla="*/ 286 w 6092"/>
              <a:gd name="T111" fmla="*/ 207 h 386"/>
              <a:gd name="T112" fmla="*/ 271 w 6092"/>
              <a:gd name="T113" fmla="*/ 309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2" h="386">
                <a:moveTo>
                  <a:pt x="6060" y="201"/>
                </a:moveTo>
                <a:lnTo>
                  <a:pt x="6060" y="198"/>
                </a:lnTo>
                <a:cubicBezTo>
                  <a:pt x="6060" y="151"/>
                  <a:pt x="6034" y="124"/>
                  <a:pt x="5994" y="124"/>
                </a:cubicBezTo>
                <a:cubicBezTo>
                  <a:pt x="5952" y="124"/>
                  <a:pt x="5927" y="155"/>
                  <a:pt x="5927" y="199"/>
                </a:cubicBezTo>
                <a:lnTo>
                  <a:pt x="5927" y="202"/>
                </a:lnTo>
                <a:cubicBezTo>
                  <a:pt x="5927" y="248"/>
                  <a:pt x="5956" y="275"/>
                  <a:pt x="5992" y="275"/>
                </a:cubicBezTo>
                <a:cubicBezTo>
                  <a:pt x="6030" y="275"/>
                  <a:pt x="6060" y="248"/>
                  <a:pt x="6060" y="201"/>
                </a:cubicBezTo>
                <a:close/>
                <a:moveTo>
                  <a:pt x="5897" y="321"/>
                </a:moveTo>
                <a:lnTo>
                  <a:pt x="5931" y="321"/>
                </a:lnTo>
                <a:cubicBezTo>
                  <a:pt x="5936" y="345"/>
                  <a:pt x="5956" y="358"/>
                  <a:pt x="5992" y="358"/>
                </a:cubicBezTo>
                <a:cubicBezTo>
                  <a:pt x="6033" y="358"/>
                  <a:pt x="6059" y="338"/>
                  <a:pt x="6059" y="293"/>
                </a:cubicBezTo>
                <a:lnTo>
                  <a:pt x="6059" y="263"/>
                </a:lnTo>
                <a:cubicBezTo>
                  <a:pt x="6047" y="283"/>
                  <a:pt x="6018" y="302"/>
                  <a:pt x="5988" y="302"/>
                </a:cubicBezTo>
                <a:cubicBezTo>
                  <a:pt x="5933" y="302"/>
                  <a:pt x="5893" y="261"/>
                  <a:pt x="5893" y="203"/>
                </a:cubicBezTo>
                <a:lnTo>
                  <a:pt x="5893" y="200"/>
                </a:lnTo>
                <a:cubicBezTo>
                  <a:pt x="5893" y="144"/>
                  <a:pt x="5933" y="96"/>
                  <a:pt x="5990" y="96"/>
                </a:cubicBezTo>
                <a:cubicBezTo>
                  <a:pt x="6025" y="96"/>
                  <a:pt x="6047" y="113"/>
                  <a:pt x="6059" y="134"/>
                </a:cubicBezTo>
                <a:lnTo>
                  <a:pt x="6059" y="100"/>
                </a:lnTo>
                <a:lnTo>
                  <a:pt x="6092" y="100"/>
                </a:lnTo>
                <a:lnTo>
                  <a:pt x="6092" y="295"/>
                </a:lnTo>
                <a:cubicBezTo>
                  <a:pt x="6092" y="356"/>
                  <a:pt x="6050" y="386"/>
                  <a:pt x="5992" y="386"/>
                </a:cubicBezTo>
                <a:cubicBezTo>
                  <a:pt x="5930" y="386"/>
                  <a:pt x="5903" y="356"/>
                  <a:pt x="5897" y="321"/>
                </a:cubicBezTo>
                <a:close/>
                <a:moveTo>
                  <a:pt x="5669" y="100"/>
                </a:moveTo>
                <a:lnTo>
                  <a:pt x="5702" y="100"/>
                </a:lnTo>
                <a:lnTo>
                  <a:pt x="5702" y="133"/>
                </a:lnTo>
                <a:cubicBezTo>
                  <a:pt x="5712" y="114"/>
                  <a:pt x="5735" y="96"/>
                  <a:pt x="5770" y="96"/>
                </a:cubicBezTo>
                <a:cubicBezTo>
                  <a:pt x="5813" y="96"/>
                  <a:pt x="5843" y="120"/>
                  <a:pt x="5843" y="181"/>
                </a:cubicBezTo>
                <a:lnTo>
                  <a:pt x="5843" y="309"/>
                </a:lnTo>
                <a:lnTo>
                  <a:pt x="5810" y="309"/>
                </a:lnTo>
                <a:lnTo>
                  <a:pt x="5810" y="178"/>
                </a:lnTo>
                <a:cubicBezTo>
                  <a:pt x="5810" y="142"/>
                  <a:pt x="5794" y="125"/>
                  <a:pt x="5761" y="125"/>
                </a:cubicBezTo>
                <a:cubicBezTo>
                  <a:pt x="5730" y="125"/>
                  <a:pt x="5702" y="145"/>
                  <a:pt x="5702" y="182"/>
                </a:cubicBezTo>
                <a:lnTo>
                  <a:pt x="5702" y="309"/>
                </a:lnTo>
                <a:lnTo>
                  <a:pt x="5669" y="309"/>
                </a:lnTo>
                <a:lnTo>
                  <a:pt x="5669" y="100"/>
                </a:lnTo>
                <a:close/>
                <a:moveTo>
                  <a:pt x="5568" y="100"/>
                </a:moveTo>
                <a:lnTo>
                  <a:pt x="5601" y="100"/>
                </a:lnTo>
                <a:lnTo>
                  <a:pt x="5601" y="309"/>
                </a:lnTo>
                <a:lnTo>
                  <a:pt x="5568" y="309"/>
                </a:lnTo>
                <a:lnTo>
                  <a:pt x="5568" y="100"/>
                </a:lnTo>
                <a:close/>
                <a:moveTo>
                  <a:pt x="5562" y="34"/>
                </a:moveTo>
                <a:cubicBezTo>
                  <a:pt x="5562" y="22"/>
                  <a:pt x="5572" y="12"/>
                  <a:pt x="5584" y="12"/>
                </a:cubicBezTo>
                <a:cubicBezTo>
                  <a:pt x="5596" y="12"/>
                  <a:pt x="5606" y="22"/>
                  <a:pt x="5606" y="34"/>
                </a:cubicBezTo>
                <a:cubicBezTo>
                  <a:pt x="5606" y="46"/>
                  <a:pt x="5596" y="56"/>
                  <a:pt x="5584" y="56"/>
                </a:cubicBezTo>
                <a:cubicBezTo>
                  <a:pt x="5572" y="56"/>
                  <a:pt x="5562" y="46"/>
                  <a:pt x="5562" y="34"/>
                </a:cubicBezTo>
                <a:close/>
                <a:moveTo>
                  <a:pt x="5432" y="257"/>
                </a:moveTo>
                <a:lnTo>
                  <a:pt x="5432" y="128"/>
                </a:lnTo>
                <a:lnTo>
                  <a:pt x="5402" y="128"/>
                </a:lnTo>
                <a:lnTo>
                  <a:pt x="5402" y="100"/>
                </a:lnTo>
                <a:lnTo>
                  <a:pt x="5432" y="100"/>
                </a:lnTo>
                <a:lnTo>
                  <a:pt x="5432" y="52"/>
                </a:lnTo>
                <a:lnTo>
                  <a:pt x="5466" y="52"/>
                </a:lnTo>
                <a:lnTo>
                  <a:pt x="5466" y="100"/>
                </a:lnTo>
                <a:lnTo>
                  <a:pt x="5514" y="100"/>
                </a:lnTo>
                <a:lnTo>
                  <a:pt x="5514" y="128"/>
                </a:lnTo>
                <a:lnTo>
                  <a:pt x="5466" y="128"/>
                </a:lnTo>
                <a:lnTo>
                  <a:pt x="5466" y="254"/>
                </a:lnTo>
                <a:cubicBezTo>
                  <a:pt x="5466" y="274"/>
                  <a:pt x="5475" y="284"/>
                  <a:pt x="5492" y="284"/>
                </a:cubicBezTo>
                <a:cubicBezTo>
                  <a:pt x="5502" y="284"/>
                  <a:pt x="5510" y="282"/>
                  <a:pt x="5517" y="280"/>
                </a:cubicBezTo>
                <a:lnTo>
                  <a:pt x="5517" y="308"/>
                </a:lnTo>
                <a:cubicBezTo>
                  <a:pt x="5510" y="310"/>
                  <a:pt x="5502" y="312"/>
                  <a:pt x="5489" y="312"/>
                </a:cubicBezTo>
                <a:cubicBezTo>
                  <a:pt x="5451" y="312"/>
                  <a:pt x="5432" y="290"/>
                  <a:pt x="5432" y="257"/>
                </a:cubicBezTo>
                <a:close/>
                <a:moveTo>
                  <a:pt x="5324" y="0"/>
                </a:moveTo>
                <a:lnTo>
                  <a:pt x="5357" y="0"/>
                </a:lnTo>
                <a:lnTo>
                  <a:pt x="5357" y="309"/>
                </a:lnTo>
                <a:lnTo>
                  <a:pt x="5324" y="309"/>
                </a:lnTo>
                <a:lnTo>
                  <a:pt x="5324" y="0"/>
                </a:lnTo>
                <a:close/>
                <a:moveTo>
                  <a:pt x="5083" y="232"/>
                </a:moveTo>
                <a:lnTo>
                  <a:pt x="5083" y="100"/>
                </a:lnTo>
                <a:lnTo>
                  <a:pt x="5116" y="100"/>
                </a:lnTo>
                <a:lnTo>
                  <a:pt x="5116" y="231"/>
                </a:lnTo>
                <a:cubicBezTo>
                  <a:pt x="5116" y="268"/>
                  <a:pt x="5132" y="284"/>
                  <a:pt x="5165" y="284"/>
                </a:cubicBezTo>
                <a:cubicBezTo>
                  <a:pt x="5194" y="284"/>
                  <a:pt x="5222" y="264"/>
                  <a:pt x="5222" y="227"/>
                </a:cubicBezTo>
                <a:lnTo>
                  <a:pt x="5222" y="100"/>
                </a:lnTo>
                <a:lnTo>
                  <a:pt x="5256" y="100"/>
                </a:lnTo>
                <a:lnTo>
                  <a:pt x="5256" y="309"/>
                </a:lnTo>
                <a:lnTo>
                  <a:pt x="5222" y="309"/>
                </a:lnTo>
                <a:lnTo>
                  <a:pt x="5222" y="276"/>
                </a:lnTo>
                <a:cubicBezTo>
                  <a:pt x="5213" y="296"/>
                  <a:pt x="5190" y="313"/>
                  <a:pt x="5156" y="313"/>
                </a:cubicBezTo>
                <a:cubicBezTo>
                  <a:pt x="5114" y="313"/>
                  <a:pt x="5083" y="290"/>
                  <a:pt x="5083" y="232"/>
                </a:cubicBezTo>
                <a:close/>
                <a:moveTo>
                  <a:pt x="4876" y="245"/>
                </a:moveTo>
                <a:lnTo>
                  <a:pt x="4908" y="245"/>
                </a:lnTo>
                <a:cubicBezTo>
                  <a:pt x="4911" y="270"/>
                  <a:pt x="4924" y="285"/>
                  <a:pt x="4958" y="285"/>
                </a:cubicBezTo>
                <a:cubicBezTo>
                  <a:pt x="4989" y="285"/>
                  <a:pt x="5003" y="274"/>
                  <a:pt x="5003" y="252"/>
                </a:cubicBezTo>
                <a:cubicBezTo>
                  <a:pt x="5003" y="230"/>
                  <a:pt x="4987" y="223"/>
                  <a:pt x="4954" y="217"/>
                </a:cubicBezTo>
                <a:cubicBezTo>
                  <a:pt x="4900" y="207"/>
                  <a:pt x="4882" y="192"/>
                  <a:pt x="4882" y="155"/>
                </a:cubicBezTo>
                <a:cubicBezTo>
                  <a:pt x="4882" y="116"/>
                  <a:pt x="4920" y="96"/>
                  <a:pt x="4952" y="96"/>
                </a:cubicBezTo>
                <a:cubicBezTo>
                  <a:pt x="4990" y="96"/>
                  <a:pt x="5022" y="112"/>
                  <a:pt x="5028" y="157"/>
                </a:cubicBezTo>
                <a:lnTo>
                  <a:pt x="4996" y="157"/>
                </a:lnTo>
                <a:cubicBezTo>
                  <a:pt x="4991" y="134"/>
                  <a:pt x="4978" y="124"/>
                  <a:pt x="4952" y="124"/>
                </a:cubicBezTo>
                <a:cubicBezTo>
                  <a:pt x="4928" y="124"/>
                  <a:pt x="4912" y="136"/>
                  <a:pt x="4912" y="154"/>
                </a:cubicBezTo>
                <a:cubicBezTo>
                  <a:pt x="4912" y="173"/>
                  <a:pt x="4923" y="180"/>
                  <a:pt x="4961" y="187"/>
                </a:cubicBezTo>
                <a:cubicBezTo>
                  <a:pt x="5004" y="195"/>
                  <a:pt x="5035" y="205"/>
                  <a:pt x="5035" y="249"/>
                </a:cubicBezTo>
                <a:cubicBezTo>
                  <a:pt x="5035" y="287"/>
                  <a:pt x="5009" y="313"/>
                  <a:pt x="4958" y="313"/>
                </a:cubicBezTo>
                <a:cubicBezTo>
                  <a:pt x="4908" y="313"/>
                  <a:pt x="4878" y="288"/>
                  <a:pt x="4876" y="245"/>
                </a:cubicBezTo>
                <a:moveTo>
                  <a:pt x="4654" y="100"/>
                </a:moveTo>
                <a:lnTo>
                  <a:pt x="4687" y="100"/>
                </a:lnTo>
                <a:lnTo>
                  <a:pt x="4687" y="133"/>
                </a:lnTo>
                <a:cubicBezTo>
                  <a:pt x="4697" y="114"/>
                  <a:pt x="4720" y="96"/>
                  <a:pt x="4754" y="96"/>
                </a:cubicBezTo>
                <a:cubicBezTo>
                  <a:pt x="4798" y="96"/>
                  <a:pt x="4828" y="120"/>
                  <a:pt x="4828" y="181"/>
                </a:cubicBezTo>
                <a:lnTo>
                  <a:pt x="4828" y="309"/>
                </a:lnTo>
                <a:lnTo>
                  <a:pt x="4795" y="309"/>
                </a:lnTo>
                <a:lnTo>
                  <a:pt x="4795" y="178"/>
                </a:lnTo>
                <a:cubicBezTo>
                  <a:pt x="4795" y="142"/>
                  <a:pt x="4779" y="125"/>
                  <a:pt x="4746" y="125"/>
                </a:cubicBezTo>
                <a:cubicBezTo>
                  <a:pt x="4715" y="125"/>
                  <a:pt x="4687" y="145"/>
                  <a:pt x="4687" y="182"/>
                </a:cubicBezTo>
                <a:lnTo>
                  <a:pt x="4687" y="309"/>
                </a:lnTo>
                <a:lnTo>
                  <a:pt x="4654" y="309"/>
                </a:lnTo>
                <a:lnTo>
                  <a:pt x="4654" y="100"/>
                </a:lnTo>
                <a:close/>
                <a:moveTo>
                  <a:pt x="4568" y="206"/>
                </a:moveTo>
                <a:lnTo>
                  <a:pt x="4568" y="204"/>
                </a:lnTo>
                <a:cubicBezTo>
                  <a:pt x="4568" y="155"/>
                  <a:pt x="4541" y="124"/>
                  <a:pt x="4500" y="124"/>
                </a:cubicBezTo>
                <a:cubicBezTo>
                  <a:pt x="4458" y="124"/>
                  <a:pt x="4431" y="155"/>
                  <a:pt x="4431" y="203"/>
                </a:cubicBezTo>
                <a:lnTo>
                  <a:pt x="4431" y="206"/>
                </a:lnTo>
                <a:cubicBezTo>
                  <a:pt x="4431" y="254"/>
                  <a:pt x="4457" y="285"/>
                  <a:pt x="4500" y="285"/>
                </a:cubicBezTo>
                <a:cubicBezTo>
                  <a:pt x="4542" y="285"/>
                  <a:pt x="4568" y="254"/>
                  <a:pt x="4568" y="206"/>
                </a:cubicBezTo>
                <a:close/>
                <a:moveTo>
                  <a:pt x="4397" y="206"/>
                </a:moveTo>
                <a:lnTo>
                  <a:pt x="4397" y="203"/>
                </a:lnTo>
                <a:cubicBezTo>
                  <a:pt x="4397" y="140"/>
                  <a:pt x="4440" y="96"/>
                  <a:pt x="4500" y="96"/>
                </a:cubicBezTo>
                <a:cubicBezTo>
                  <a:pt x="4559" y="96"/>
                  <a:pt x="4602" y="140"/>
                  <a:pt x="4602" y="203"/>
                </a:cubicBezTo>
                <a:lnTo>
                  <a:pt x="4602" y="206"/>
                </a:lnTo>
                <a:cubicBezTo>
                  <a:pt x="4602" y="269"/>
                  <a:pt x="4559" y="313"/>
                  <a:pt x="4499" y="313"/>
                </a:cubicBezTo>
                <a:cubicBezTo>
                  <a:pt x="4440" y="313"/>
                  <a:pt x="4397" y="268"/>
                  <a:pt x="4397" y="206"/>
                </a:cubicBezTo>
                <a:moveTo>
                  <a:pt x="4109" y="168"/>
                </a:moveTo>
                <a:lnTo>
                  <a:pt x="4109" y="165"/>
                </a:lnTo>
                <a:cubicBezTo>
                  <a:pt x="4109" y="80"/>
                  <a:pt x="4166" y="19"/>
                  <a:pt x="4243" y="19"/>
                </a:cubicBezTo>
                <a:cubicBezTo>
                  <a:pt x="4303" y="19"/>
                  <a:pt x="4353" y="50"/>
                  <a:pt x="4359" y="112"/>
                </a:cubicBezTo>
                <a:lnTo>
                  <a:pt x="4325" y="112"/>
                </a:lnTo>
                <a:cubicBezTo>
                  <a:pt x="4318" y="69"/>
                  <a:pt x="4292" y="46"/>
                  <a:pt x="4244" y="46"/>
                </a:cubicBezTo>
                <a:cubicBezTo>
                  <a:pt x="4184" y="46"/>
                  <a:pt x="4145" y="92"/>
                  <a:pt x="4145" y="164"/>
                </a:cubicBezTo>
                <a:lnTo>
                  <a:pt x="4145" y="168"/>
                </a:lnTo>
                <a:cubicBezTo>
                  <a:pt x="4145" y="240"/>
                  <a:pt x="4182" y="284"/>
                  <a:pt x="4243" y="284"/>
                </a:cubicBezTo>
                <a:cubicBezTo>
                  <a:pt x="4290" y="284"/>
                  <a:pt x="4322" y="261"/>
                  <a:pt x="4330" y="214"/>
                </a:cubicBezTo>
                <a:lnTo>
                  <a:pt x="4362" y="214"/>
                </a:lnTo>
                <a:cubicBezTo>
                  <a:pt x="4352" y="280"/>
                  <a:pt x="4306" y="313"/>
                  <a:pt x="4242" y="313"/>
                </a:cubicBezTo>
                <a:cubicBezTo>
                  <a:pt x="4160" y="313"/>
                  <a:pt x="4109" y="256"/>
                  <a:pt x="4109" y="168"/>
                </a:cubicBezTo>
                <a:moveTo>
                  <a:pt x="3860" y="136"/>
                </a:moveTo>
                <a:cubicBezTo>
                  <a:pt x="3892" y="122"/>
                  <a:pt x="3904" y="107"/>
                  <a:pt x="3904" y="80"/>
                </a:cubicBezTo>
                <a:cubicBezTo>
                  <a:pt x="3904" y="61"/>
                  <a:pt x="3891" y="48"/>
                  <a:pt x="3872" y="48"/>
                </a:cubicBezTo>
                <a:cubicBezTo>
                  <a:pt x="3852" y="48"/>
                  <a:pt x="3835" y="60"/>
                  <a:pt x="3835" y="88"/>
                </a:cubicBezTo>
                <a:cubicBezTo>
                  <a:pt x="3835" y="102"/>
                  <a:pt x="3844" y="116"/>
                  <a:pt x="3860" y="136"/>
                </a:cubicBezTo>
                <a:moveTo>
                  <a:pt x="3915" y="254"/>
                </a:moveTo>
                <a:lnTo>
                  <a:pt x="3844" y="167"/>
                </a:lnTo>
                <a:cubicBezTo>
                  <a:pt x="3816" y="180"/>
                  <a:pt x="3796" y="197"/>
                  <a:pt x="3796" y="230"/>
                </a:cubicBezTo>
                <a:cubicBezTo>
                  <a:pt x="3796" y="265"/>
                  <a:pt x="3818" y="285"/>
                  <a:pt x="3854" y="285"/>
                </a:cubicBezTo>
                <a:cubicBezTo>
                  <a:pt x="3877" y="285"/>
                  <a:pt x="3898" y="274"/>
                  <a:pt x="3915" y="254"/>
                </a:cubicBezTo>
                <a:close/>
                <a:moveTo>
                  <a:pt x="3953" y="251"/>
                </a:moveTo>
                <a:lnTo>
                  <a:pt x="4001" y="309"/>
                </a:lnTo>
                <a:lnTo>
                  <a:pt x="3961" y="309"/>
                </a:lnTo>
                <a:lnTo>
                  <a:pt x="3932" y="275"/>
                </a:lnTo>
                <a:cubicBezTo>
                  <a:pt x="3914" y="296"/>
                  <a:pt x="3889" y="312"/>
                  <a:pt x="3853" y="312"/>
                </a:cubicBezTo>
                <a:cubicBezTo>
                  <a:pt x="3801" y="312"/>
                  <a:pt x="3763" y="281"/>
                  <a:pt x="3763" y="234"/>
                </a:cubicBezTo>
                <a:cubicBezTo>
                  <a:pt x="3763" y="188"/>
                  <a:pt x="3792" y="166"/>
                  <a:pt x="3828" y="148"/>
                </a:cubicBezTo>
                <a:cubicBezTo>
                  <a:pt x="3812" y="126"/>
                  <a:pt x="3803" y="106"/>
                  <a:pt x="3803" y="87"/>
                </a:cubicBezTo>
                <a:cubicBezTo>
                  <a:pt x="3803" y="44"/>
                  <a:pt x="3837" y="22"/>
                  <a:pt x="3873" y="22"/>
                </a:cubicBezTo>
                <a:cubicBezTo>
                  <a:pt x="3908" y="22"/>
                  <a:pt x="3936" y="46"/>
                  <a:pt x="3936" y="80"/>
                </a:cubicBezTo>
                <a:cubicBezTo>
                  <a:pt x="3936" y="115"/>
                  <a:pt x="3911" y="139"/>
                  <a:pt x="3874" y="154"/>
                </a:cubicBezTo>
                <a:lnTo>
                  <a:pt x="3934" y="228"/>
                </a:lnTo>
                <a:lnTo>
                  <a:pt x="3969" y="162"/>
                </a:lnTo>
                <a:lnTo>
                  <a:pt x="4000" y="162"/>
                </a:lnTo>
                <a:lnTo>
                  <a:pt x="3953" y="251"/>
                </a:lnTo>
                <a:close/>
                <a:moveTo>
                  <a:pt x="3553" y="288"/>
                </a:moveTo>
                <a:lnTo>
                  <a:pt x="3471" y="100"/>
                </a:lnTo>
                <a:lnTo>
                  <a:pt x="3506" y="100"/>
                </a:lnTo>
                <a:lnTo>
                  <a:pt x="3570" y="250"/>
                </a:lnTo>
                <a:lnTo>
                  <a:pt x="3628" y="100"/>
                </a:lnTo>
                <a:lnTo>
                  <a:pt x="3662" y="100"/>
                </a:lnTo>
                <a:lnTo>
                  <a:pt x="3547" y="382"/>
                </a:lnTo>
                <a:lnTo>
                  <a:pt x="3513" y="382"/>
                </a:lnTo>
                <a:lnTo>
                  <a:pt x="3553" y="288"/>
                </a:lnTo>
                <a:close/>
                <a:moveTo>
                  <a:pt x="3395" y="201"/>
                </a:moveTo>
                <a:lnTo>
                  <a:pt x="3395" y="198"/>
                </a:lnTo>
                <a:cubicBezTo>
                  <a:pt x="3395" y="151"/>
                  <a:pt x="3370" y="124"/>
                  <a:pt x="3329" y="124"/>
                </a:cubicBezTo>
                <a:cubicBezTo>
                  <a:pt x="3287" y="124"/>
                  <a:pt x="3262" y="155"/>
                  <a:pt x="3262" y="199"/>
                </a:cubicBezTo>
                <a:lnTo>
                  <a:pt x="3262" y="202"/>
                </a:lnTo>
                <a:cubicBezTo>
                  <a:pt x="3262" y="248"/>
                  <a:pt x="3292" y="275"/>
                  <a:pt x="3327" y="275"/>
                </a:cubicBezTo>
                <a:cubicBezTo>
                  <a:pt x="3366" y="275"/>
                  <a:pt x="3395" y="248"/>
                  <a:pt x="3395" y="201"/>
                </a:cubicBezTo>
                <a:close/>
                <a:moveTo>
                  <a:pt x="3232" y="321"/>
                </a:moveTo>
                <a:lnTo>
                  <a:pt x="3266" y="321"/>
                </a:lnTo>
                <a:cubicBezTo>
                  <a:pt x="3271" y="345"/>
                  <a:pt x="3291" y="358"/>
                  <a:pt x="3327" y="358"/>
                </a:cubicBezTo>
                <a:cubicBezTo>
                  <a:pt x="3368" y="358"/>
                  <a:pt x="3394" y="338"/>
                  <a:pt x="3394" y="293"/>
                </a:cubicBezTo>
                <a:lnTo>
                  <a:pt x="3394" y="263"/>
                </a:lnTo>
                <a:cubicBezTo>
                  <a:pt x="3382" y="283"/>
                  <a:pt x="3354" y="302"/>
                  <a:pt x="3323" y="302"/>
                </a:cubicBezTo>
                <a:cubicBezTo>
                  <a:pt x="3268" y="302"/>
                  <a:pt x="3228" y="261"/>
                  <a:pt x="3228" y="203"/>
                </a:cubicBezTo>
                <a:lnTo>
                  <a:pt x="3228" y="200"/>
                </a:lnTo>
                <a:cubicBezTo>
                  <a:pt x="3228" y="144"/>
                  <a:pt x="3268" y="96"/>
                  <a:pt x="3326" y="96"/>
                </a:cubicBezTo>
                <a:cubicBezTo>
                  <a:pt x="3360" y="96"/>
                  <a:pt x="3382" y="113"/>
                  <a:pt x="3394" y="134"/>
                </a:cubicBezTo>
                <a:lnTo>
                  <a:pt x="3394" y="100"/>
                </a:lnTo>
                <a:lnTo>
                  <a:pt x="3427" y="100"/>
                </a:lnTo>
                <a:lnTo>
                  <a:pt x="3427" y="295"/>
                </a:lnTo>
                <a:cubicBezTo>
                  <a:pt x="3427" y="356"/>
                  <a:pt x="3386" y="386"/>
                  <a:pt x="3327" y="386"/>
                </a:cubicBezTo>
                <a:cubicBezTo>
                  <a:pt x="3265" y="386"/>
                  <a:pt x="3238" y="356"/>
                  <a:pt x="3232" y="321"/>
                </a:cubicBezTo>
                <a:close/>
                <a:moveTo>
                  <a:pt x="3159" y="184"/>
                </a:moveTo>
                <a:cubicBezTo>
                  <a:pt x="3156" y="141"/>
                  <a:pt x="3133" y="124"/>
                  <a:pt x="3099" y="124"/>
                </a:cubicBezTo>
                <a:cubicBezTo>
                  <a:pt x="3065" y="124"/>
                  <a:pt x="3042" y="147"/>
                  <a:pt x="3036" y="184"/>
                </a:cubicBezTo>
                <a:lnTo>
                  <a:pt x="3159" y="184"/>
                </a:lnTo>
                <a:close/>
                <a:moveTo>
                  <a:pt x="3001" y="207"/>
                </a:moveTo>
                <a:lnTo>
                  <a:pt x="3001" y="204"/>
                </a:lnTo>
                <a:cubicBezTo>
                  <a:pt x="3001" y="140"/>
                  <a:pt x="3041" y="96"/>
                  <a:pt x="3099" y="96"/>
                </a:cubicBezTo>
                <a:cubicBezTo>
                  <a:pt x="3147" y="96"/>
                  <a:pt x="3193" y="126"/>
                  <a:pt x="3193" y="200"/>
                </a:cubicBezTo>
                <a:lnTo>
                  <a:pt x="3193" y="211"/>
                </a:lnTo>
                <a:lnTo>
                  <a:pt x="3035" y="211"/>
                </a:lnTo>
                <a:cubicBezTo>
                  <a:pt x="3037" y="259"/>
                  <a:pt x="3060" y="285"/>
                  <a:pt x="3102" y="285"/>
                </a:cubicBezTo>
                <a:cubicBezTo>
                  <a:pt x="3135" y="285"/>
                  <a:pt x="3154" y="273"/>
                  <a:pt x="3158" y="249"/>
                </a:cubicBezTo>
                <a:lnTo>
                  <a:pt x="3191" y="249"/>
                </a:lnTo>
                <a:cubicBezTo>
                  <a:pt x="3184" y="291"/>
                  <a:pt x="3149" y="313"/>
                  <a:pt x="3102" y="313"/>
                </a:cubicBezTo>
                <a:cubicBezTo>
                  <a:pt x="3043" y="313"/>
                  <a:pt x="3001" y="271"/>
                  <a:pt x="3001" y="207"/>
                </a:cubicBezTo>
                <a:close/>
                <a:moveTo>
                  <a:pt x="2882" y="257"/>
                </a:moveTo>
                <a:lnTo>
                  <a:pt x="2882" y="128"/>
                </a:lnTo>
                <a:lnTo>
                  <a:pt x="2852" y="128"/>
                </a:lnTo>
                <a:lnTo>
                  <a:pt x="2852" y="100"/>
                </a:lnTo>
                <a:lnTo>
                  <a:pt x="2882" y="100"/>
                </a:lnTo>
                <a:lnTo>
                  <a:pt x="2882" y="52"/>
                </a:lnTo>
                <a:lnTo>
                  <a:pt x="2915" y="52"/>
                </a:lnTo>
                <a:lnTo>
                  <a:pt x="2915" y="100"/>
                </a:lnTo>
                <a:lnTo>
                  <a:pt x="2964" y="100"/>
                </a:lnTo>
                <a:lnTo>
                  <a:pt x="2964" y="128"/>
                </a:lnTo>
                <a:lnTo>
                  <a:pt x="2915" y="128"/>
                </a:lnTo>
                <a:lnTo>
                  <a:pt x="2915" y="254"/>
                </a:lnTo>
                <a:cubicBezTo>
                  <a:pt x="2915" y="274"/>
                  <a:pt x="2924" y="284"/>
                  <a:pt x="2941" y="284"/>
                </a:cubicBezTo>
                <a:cubicBezTo>
                  <a:pt x="2951" y="284"/>
                  <a:pt x="2959" y="282"/>
                  <a:pt x="2966" y="280"/>
                </a:cubicBezTo>
                <a:lnTo>
                  <a:pt x="2966" y="308"/>
                </a:lnTo>
                <a:cubicBezTo>
                  <a:pt x="2960" y="310"/>
                  <a:pt x="2952" y="312"/>
                  <a:pt x="2938" y="312"/>
                </a:cubicBezTo>
                <a:cubicBezTo>
                  <a:pt x="2900" y="312"/>
                  <a:pt x="2882" y="290"/>
                  <a:pt x="2882" y="257"/>
                </a:cubicBezTo>
                <a:close/>
                <a:moveTo>
                  <a:pt x="2776" y="236"/>
                </a:moveTo>
                <a:lnTo>
                  <a:pt x="2776" y="210"/>
                </a:lnTo>
                <a:lnTo>
                  <a:pt x="2747" y="210"/>
                </a:lnTo>
                <a:cubicBezTo>
                  <a:pt x="2705" y="210"/>
                  <a:pt x="2674" y="220"/>
                  <a:pt x="2674" y="251"/>
                </a:cubicBezTo>
                <a:cubicBezTo>
                  <a:pt x="2674" y="273"/>
                  <a:pt x="2685" y="286"/>
                  <a:pt x="2714" y="286"/>
                </a:cubicBezTo>
                <a:cubicBezTo>
                  <a:pt x="2749" y="286"/>
                  <a:pt x="2776" y="268"/>
                  <a:pt x="2776" y="236"/>
                </a:cubicBezTo>
                <a:close/>
                <a:moveTo>
                  <a:pt x="2641" y="251"/>
                </a:moveTo>
                <a:cubicBezTo>
                  <a:pt x="2641" y="203"/>
                  <a:pt x="2692" y="186"/>
                  <a:pt x="2746" y="186"/>
                </a:cubicBezTo>
                <a:lnTo>
                  <a:pt x="2776" y="186"/>
                </a:lnTo>
                <a:lnTo>
                  <a:pt x="2776" y="171"/>
                </a:lnTo>
                <a:cubicBezTo>
                  <a:pt x="2776" y="138"/>
                  <a:pt x="2763" y="124"/>
                  <a:pt x="2731" y="124"/>
                </a:cubicBezTo>
                <a:cubicBezTo>
                  <a:pt x="2702" y="124"/>
                  <a:pt x="2686" y="136"/>
                  <a:pt x="2683" y="162"/>
                </a:cubicBezTo>
                <a:lnTo>
                  <a:pt x="2650" y="162"/>
                </a:lnTo>
                <a:cubicBezTo>
                  <a:pt x="2654" y="114"/>
                  <a:pt x="2692" y="96"/>
                  <a:pt x="2733" y="96"/>
                </a:cubicBezTo>
                <a:cubicBezTo>
                  <a:pt x="2773" y="96"/>
                  <a:pt x="2809" y="113"/>
                  <a:pt x="2809" y="171"/>
                </a:cubicBezTo>
                <a:lnTo>
                  <a:pt x="2809" y="309"/>
                </a:lnTo>
                <a:lnTo>
                  <a:pt x="2776" y="309"/>
                </a:lnTo>
                <a:lnTo>
                  <a:pt x="2776" y="283"/>
                </a:lnTo>
                <a:cubicBezTo>
                  <a:pt x="2760" y="302"/>
                  <a:pt x="2742" y="313"/>
                  <a:pt x="2711" y="313"/>
                </a:cubicBezTo>
                <a:cubicBezTo>
                  <a:pt x="2672" y="313"/>
                  <a:pt x="2641" y="294"/>
                  <a:pt x="2641" y="251"/>
                </a:cubicBezTo>
                <a:moveTo>
                  <a:pt x="2510" y="100"/>
                </a:moveTo>
                <a:lnTo>
                  <a:pt x="2543" y="100"/>
                </a:lnTo>
                <a:lnTo>
                  <a:pt x="2543" y="138"/>
                </a:lnTo>
                <a:cubicBezTo>
                  <a:pt x="2556" y="114"/>
                  <a:pt x="2574" y="98"/>
                  <a:pt x="2612" y="96"/>
                </a:cubicBezTo>
                <a:lnTo>
                  <a:pt x="2612" y="128"/>
                </a:lnTo>
                <a:cubicBezTo>
                  <a:pt x="2570" y="130"/>
                  <a:pt x="2543" y="143"/>
                  <a:pt x="2543" y="194"/>
                </a:cubicBezTo>
                <a:lnTo>
                  <a:pt x="2543" y="309"/>
                </a:lnTo>
                <a:lnTo>
                  <a:pt x="2510" y="309"/>
                </a:lnTo>
                <a:lnTo>
                  <a:pt x="2510" y="100"/>
                </a:lnTo>
                <a:close/>
                <a:moveTo>
                  <a:pt x="2375" y="257"/>
                </a:moveTo>
                <a:lnTo>
                  <a:pt x="2375" y="128"/>
                </a:lnTo>
                <a:lnTo>
                  <a:pt x="2345" y="128"/>
                </a:lnTo>
                <a:lnTo>
                  <a:pt x="2345" y="100"/>
                </a:lnTo>
                <a:lnTo>
                  <a:pt x="2375" y="100"/>
                </a:lnTo>
                <a:lnTo>
                  <a:pt x="2375" y="52"/>
                </a:lnTo>
                <a:lnTo>
                  <a:pt x="2408" y="52"/>
                </a:lnTo>
                <a:lnTo>
                  <a:pt x="2408" y="100"/>
                </a:lnTo>
                <a:lnTo>
                  <a:pt x="2457" y="100"/>
                </a:lnTo>
                <a:lnTo>
                  <a:pt x="2457" y="128"/>
                </a:lnTo>
                <a:lnTo>
                  <a:pt x="2408" y="128"/>
                </a:lnTo>
                <a:lnTo>
                  <a:pt x="2408" y="254"/>
                </a:lnTo>
                <a:cubicBezTo>
                  <a:pt x="2408" y="274"/>
                  <a:pt x="2418" y="284"/>
                  <a:pt x="2434" y="284"/>
                </a:cubicBezTo>
                <a:cubicBezTo>
                  <a:pt x="2445" y="284"/>
                  <a:pt x="2453" y="282"/>
                  <a:pt x="2460" y="280"/>
                </a:cubicBezTo>
                <a:lnTo>
                  <a:pt x="2460" y="308"/>
                </a:lnTo>
                <a:cubicBezTo>
                  <a:pt x="2453" y="310"/>
                  <a:pt x="2445" y="312"/>
                  <a:pt x="2432" y="312"/>
                </a:cubicBezTo>
                <a:cubicBezTo>
                  <a:pt x="2394" y="312"/>
                  <a:pt x="2375" y="290"/>
                  <a:pt x="2375" y="257"/>
                </a:cubicBezTo>
                <a:moveTo>
                  <a:pt x="2103" y="222"/>
                </a:moveTo>
                <a:lnTo>
                  <a:pt x="2136" y="222"/>
                </a:lnTo>
                <a:cubicBezTo>
                  <a:pt x="2141" y="256"/>
                  <a:pt x="2154" y="285"/>
                  <a:pt x="2212" y="285"/>
                </a:cubicBezTo>
                <a:cubicBezTo>
                  <a:pt x="2249" y="285"/>
                  <a:pt x="2277" y="263"/>
                  <a:pt x="2277" y="231"/>
                </a:cubicBezTo>
                <a:cubicBezTo>
                  <a:pt x="2277" y="198"/>
                  <a:pt x="2262" y="185"/>
                  <a:pt x="2208" y="176"/>
                </a:cubicBezTo>
                <a:cubicBezTo>
                  <a:pt x="2148" y="167"/>
                  <a:pt x="2112" y="148"/>
                  <a:pt x="2112" y="97"/>
                </a:cubicBezTo>
                <a:cubicBezTo>
                  <a:pt x="2112" y="53"/>
                  <a:pt x="2150" y="20"/>
                  <a:pt x="2204" y="20"/>
                </a:cubicBezTo>
                <a:cubicBezTo>
                  <a:pt x="2262" y="20"/>
                  <a:pt x="2297" y="48"/>
                  <a:pt x="2303" y="98"/>
                </a:cubicBezTo>
                <a:lnTo>
                  <a:pt x="2272" y="98"/>
                </a:lnTo>
                <a:cubicBezTo>
                  <a:pt x="2265" y="62"/>
                  <a:pt x="2244" y="48"/>
                  <a:pt x="2204" y="48"/>
                </a:cubicBezTo>
                <a:cubicBezTo>
                  <a:pt x="2165" y="48"/>
                  <a:pt x="2145" y="67"/>
                  <a:pt x="2145" y="94"/>
                </a:cubicBezTo>
                <a:cubicBezTo>
                  <a:pt x="2145" y="122"/>
                  <a:pt x="2155" y="136"/>
                  <a:pt x="2214" y="145"/>
                </a:cubicBezTo>
                <a:cubicBezTo>
                  <a:pt x="2277" y="155"/>
                  <a:pt x="2311" y="174"/>
                  <a:pt x="2311" y="228"/>
                </a:cubicBezTo>
                <a:cubicBezTo>
                  <a:pt x="2311" y="276"/>
                  <a:pt x="2269" y="313"/>
                  <a:pt x="2212" y="313"/>
                </a:cubicBezTo>
                <a:cubicBezTo>
                  <a:pt x="2136" y="313"/>
                  <a:pt x="2108" y="271"/>
                  <a:pt x="2103" y="222"/>
                </a:cubicBezTo>
                <a:moveTo>
                  <a:pt x="1938" y="182"/>
                </a:moveTo>
                <a:cubicBezTo>
                  <a:pt x="1936" y="150"/>
                  <a:pt x="1920" y="135"/>
                  <a:pt x="1892" y="135"/>
                </a:cubicBezTo>
                <a:cubicBezTo>
                  <a:pt x="1866" y="135"/>
                  <a:pt x="1849" y="152"/>
                  <a:pt x="1844" y="182"/>
                </a:cubicBezTo>
                <a:lnTo>
                  <a:pt x="1938" y="182"/>
                </a:lnTo>
                <a:close/>
                <a:moveTo>
                  <a:pt x="1785" y="207"/>
                </a:moveTo>
                <a:lnTo>
                  <a:pt x="1785" y="204"/>
                </a:lnTo>
                <a:cubicBezTo>
                  <a:pt x="1785" y="138"/>
                  <a:pt x="1832" y="95"/>
                  <a:pt x="1892" y="95"/>
                </a:cubicBezTo>
                <a:cubicBezTo>
                  <a:pt x="1946" y="95"/>
                  <a:pt x="1994" y="127"/>
                  <a:pt x="1994" y="202"/>
                </a:cubicBezTo>
                <a:lnTo>
                  <a:pt x="1994" y="218"/>
                </a:lnTo>
                <a:lnTo>
                  <a:pt x="1844" y="218"/>
                </a:lnTo>
                <a:cubicBezTo>
                  <a:pt x="1845" y="252"/>
                  <a:pt x="1864" y="272"/>
                  <a:pt x="1896" y="272"/>
                </a:cubicBezTo>
                <a:cubicBezTo>
                  <a:pt x="1922" y="272"/>
                  <a:pt x="1936" y="261"/>
                  <a:pt x="1939" y="243"/>
                </a:cubicBezTo>
                <a:lnTo>
                  <a:pt x="1994" y="243"/>
                </a:lnTo>
                <a:cubicBezTo>
                  <a:pt x="1987" y="288"/>
                  <a:pt x="1951" y="314"/>
                  <a:pt x="1894" y="314"/>
                </a:cubicBezTo>
                <a:cubicBezTo>
                  <a:pt x="1831" y="314"/>
                  <a:pt x="1785" y="274"/>
                  <a:pt x="1785" y="207"/>
                </a:cubicBezTo>
                <a:close/>
                <a:moveTo>
                  <a:pt x="1638" y="100"/>
                </a:moveTo>
                <a:lnTo>
                  <a:pt x="1696" y="100"/>
                </a:lnTo>
                <a:lnTo>
                  <a:pt x="1696" y="140"/>
                </a:lnTo>
                <a:cubicBezTo>
                  <a:pt x="1709" y="112"/>
                  <a:pt x="1730" y="97"/>
                  <a:pt x="1764" y="97"/>
                </a:cubicBezTo>
                <a:lnTo>
                  <a:pt x="1764" y="151"/>
                </a:lnTo>
                <a:cubicBezTo>
                  <a:pt x="1721" y="150"/>
                  <a:pt x="1696" y="164"/>
                  <a:pt x="1696" y="204"/>
                </a:cubicBezTo>
                <a:lnTo>
                  <a:pt x="1696" y="309"/>
                </a:lnTo>
                <a:lnTo>
                  <a:pt x="1638" y="309"/>
                </a:lnTo>
                <a:lnTo>
                  <a:pt x="1638" y="100"/>
                </a:lnTo>
                <a:close/>
                <a:moveTo>
                  <a:pt x="1392" y="235"/>
                </a:moveTo>
                <a:lnTo>
                  <a:pt x="1392" y="100"/>
                </a:lnTo>
                <a:lnTo>
                  <a:pt x="1449" y="100"/>
                </a:lnTo>
                <a:lnTo>
                  <a:pt x="1449" y="227"/>
                </a:lnTo>
                <a:cubicBezTo>
                  <a:pt x="1449" y="255"/>
                  <a:pt x="1461" y="269"/>
                  <a:pt x="1486" y="269"/>
                </a:cubicBezTo>
                <a:cubicBezTo>
                  <a:pt x="1510" y="269"/>
                  <a:pt x="1529" y="254"/>
                  <a:pt x="1529" y="223"/>
                </a:cubicBezTo>
                <a:lnTo>
                  <a:pt x="1529" y="100"/>
                </a:lnTo>
                <a:lnTo>
                  <a:pt x="1587" y="100"/>
                </a:lnTo>
                <a:lnTo>
                  <a:pt x="1587" y="309"/>
                </a:lnTo>
                <a:lnTo>
                  <a:pt x="1529" y="309"/>
                </a:lnTo>
                <a:lnTo>
                  <a:pt x="1529" y="276"/>
                </a:lnTo>
                <a:cubicBezTo>
                  <a:pt x="1518" y="298"/>
                  <a:pt x="1497" y="314"/>
                  <a:pt x="1463" y="314"/>
                </a:cubicBezTo>
                <a:cubicBezTo>
                  <a:pt x="1422" y="314"/>
                  <a:pt x="1392" y="290"/>
                  <a:pt x="1392" y="235"/>
                </a:cubicBezTo>
                <a:moveTo>
                  <a:pt x="1251" y="247"/>
                </a:moveTo>
                <a:lnTo>
                  <a:pt x="1251" y="141"/>
                </a:lnTo>
                <a:lnTo>
                  <a:pt x="1224" y="141"/>
                </a:lnTo>
                <a:lnTo>
                  <a:pt x="1224" y="100"/>
                </a:lnTo>
                <a:lnTo>
                  <a:pt x="1251" y="100"/>
                </a:lnTo>
                <a:lnTo>
                  <a:pt x="1251" y="55"/>
                </a:lnTo>
                <a:lnTo>
                  <a:pt x="1309" y="55"/>
                </a:lnTo>
                <a:lnTo>
                  <a:pt x="1309" y="100"/>
                </a:lnTo>
                <a:lnTo>
                  <a:pt x="1353" y="100"/>
                </a:lnTo>
                <a:lnTo>
                  <a:pt x="1353" y="141"/>
                </a:lnTo>
                <a:lnTo>
                  <a:pt x="1309" y="141"/>
                </a:lnTo>
                <a:lnTo>
                  <a:pt x="1309" y="242"/>
                </a:lnTo>
                <a:cubicBezTo>
                  <a:pt x="1309" y="259"/>
                  <a:pt x="1317" y="267"/>
                  <a:pt x="1332" y="267"/>
                </a:cubicBezTo>
                <a:cubicBezTo>
                  <a:pt x="1341" y="267"/>
                  <a:pt x="1347" y="266"/>
                  <a:pt x="1354" y="263"/>
                </a:cubicBezTo>
                <a:lnTo>
                  <a:pt x="1354" y="308"/>
                </a:lnTo>
                <a:cubicBezTo>
                  <a:pt x="1346" y="310"/>
                  <a:pt x="1334" y="313"/>
                  <a:pt x="1319" y="313"/>
                </a:cubicBezTo>
                <a:cubicBezTo>
                  <a:pt x="1275" y="313"/>
                  <a:pt x="1251" y="291"/>
                  <a:pt x="1251" y="247"/>
                </a:cubicBezTo>
                <a:moveTo>
                  <a:pt x="996" y="100"/>
                </a:moveTo>
                <a:lnTo>
                  <a:pt x="1054" y="100"/>
                </a:lnTo>
                <a:lnTo>
                  <a:pt x="1054" y="133"/>
                </a:lnTo>
                <a:cubicBezTo>
                  <a:pt x="1065" y="112"/>
                  <a:pt x="1088" y="95"/>
                  <a:pt x="1122" y="95"/>
                </a:cubicBezTo>
                <a:cubicBezTo>
                  <a:pt x="1164" y="95"/>
                  <a:pt x="1193" y="120"/>
                  <a:pt x="1193" y="176"/>
                </a:cubicBezTo>
                <a:lnTo>
                  <a:pt x="1193" y="309"/>
                </a:lnTo>
                <a:lnTo>
                  <a:pt x="1135" y="309"/>
                </a:lnTo>
                <a:lnTo>
                  <a:pt x="1135" y="184"/>
                </a:lnTo>
                <a:cubicBezTo>
                  <a:pt x="1135" y="156"/>
                  <a:pt x="1124" y="142"/>
                  <a:pt x="1098" y="142"/>
                </a:cubicBezTo>
                <a:cubicBezTo>
                  <a:pt x="1073" y="142"/>
                  <a:pt x="1054" y="158"/>
                  <a:pt x="1054" y="188"/>
                </a:cubicBezTo>
                <a:lnTo>
                  <a:pt x="1054" y="309"/>
                </a:lnTo>
                <a:lnTo>
                  <a:pt x="996" y="309"/>
                </a:lnTo>
                <a:lnTo>
                  <a:pt x="996" y="100"/>
                </a:lnTo>
                <a:close/>
                <a:moveTo>
                  <a:pt x="902" y="182"/>
                </a:moveTo>
                <a:cubicBezTo>
                  <a:pt x="900" y="150"/>
                  <a:pt x="884" y="135"/>
                  <a:pt x="856" y="135"/>
                </a:cubicBezTo>
                <a:cubicBezTo>
                  <a:pt x="830" y="135"/>
                  <a:pt x="813" y="152"/>
                  <a:pt x="808" y="182"/>
                </a:cubicBezTo>
                <a:lnTo>
                  <a:pt x="902" y="182"/>
                </a:lnTo>
                <a:close/>
                <a:moveTo>
                  <a:pt x="749" y="207"/>
                </a:moveTo>
                <a:lnTo>
                  <a:pt x="749" y="204"/>
                </a:lnTo>
                <a:cubicBezTo>
                  <a:pt x="749" y="138"/>
                  <a:pt x="796" y="95"/>
                  <a:pt x="856" y="95"/>
                </a:cubicBezTo>
                <a:cubicBezTo>
                  <a:pt x="910" y="95"/>
                  <a:pt x="958" y="127"/>
                  <a:pt x="958" y="202"/>
                </a:cubicBezTo>
                <a:lnTo>
                  <a:pt x="958" y="218"/>
                </a:lnTo>
                <a:lnTo>
                  <a:pt x="808" y="218"/>
                </a:lnTo>
                <a:cubicBezTo>
                  <a:pt x="809" y="252"/>
                  <a:pt x="828" y="272"/>
                  <a:pt x="860" y="272"/>
                </a:cubicBezTo>
                <a:cubicBezTo>
                  <a:pt x="886" y="272"/>
                  <a:pt x="900" y="261"/>
                  <a:pt x="903" y="243"/>
                </a:cubicBezTo>
                <a:lnTo>
                  <a:pt x="958" y="243"/>
                </a:lnTo>
                <a:cubicBezTo>
                  <a:pt x="951" y="288"/>
                  <a:pt x="915" y="314"/>
                  <a:pt x="858" y="314"/>
                </a:cubicBezTo>
                <a:cubicBezTo>
                  <a:pt x="795" y="314"/>
                  <a:pt x="749" y="274"/>
                  <a:pt x="749" y="207"/>
                </a:cubicBezTo>
                <a:close/>
                <a:moveTo>
                  <a:pt x="518" y="207"/>
                </a:moveTo>
                <a:lnTo>
                  <a:pt x="518" y="204"/>
                </a:lnTo>
                <a:cubicBezTo>
                  <a:pt x="518" y="136"/>
                  <a:pt x="566" y="95"/>
                  <a:pt x="626" y="95"/>
                </a:cubicBezTo>
                <a:cubicBezTo>
                  <a:pt x="674" y="95"/>
                  <a:pt x="719" y="116"/>
                  <a:pt x="724" y="176"/>
                </a:cubicBezTo>
                <a:lnTo>
                  <a:pt x="669" y="176"/>
                </a:lnTo>
                <a:cubicBezTo>
                  <a:pt x="665" y="152"/>
                  <a:pt x="650" y="141"/>
                  <a:pt x="627" y="141"/>
                </a:cubicBezTo>
                <a:cubicBezTo>
                  <a:pt x="597" y="141"/>
                  <a:pt x="577" y="163"/>
                  <a:pt x="577" y="203"/>
                </a:cubicBezTo>
                <a:lnTo>
                  <a:pt x="577" y="206"/>
                </a:lnTo>
                <a:cubicBezTo>
                  <a:pt x="577" y="248"/>
                  <a:pt x="596" y="270"/>
                  <a:pt x="628" y="270"/>
                </a:cubicBezTo>
                <a:cubicBezTo>
                  <a:pt x="651" y="270"/>
                  <a:pt x="670" y="256"/>
                  <a:pt x="673" y="230"/>
                </a:cubicBezTo>
                <a:lnTo>
                  <a:pt x="725" y="230"/>
                </a:lnTo>
                <a:cubicBezTo>
                  <a:pt x="722" y="279"/>
                  <a:pt x="686" y="314"/>
                  <a:pt x="625" y="314"/>
                </a:cubicBezTo>
                <a:cubicBezTo>
                  <a:pt x="564" y="314"/>
                  <a:pt x="518" y="276"/>
                  <a:pt x="518" y="207"/>
                </a:cubicBezTo>
                <a:moveTo>
                  <a:pt x="286" y="207"/>
                </a:moveTo>
                <a:lnTo>
                  <a:pt x="286" y="204"/>
                </a:lnTo>
                <a:cubicBezTo>
                  <a:pt x="286" y="136"/>
                  <a:pt x="335" y="95"/>
                  <a:pt x="394" y="95"/>
                </a:cubicBezTo>
                <a:cubicBezTo>
                  <a:pt x="443" y="95"/>
                  <a:pt x="488" y="116"/>
                  <a:pt x="493" y="176"/>
                </a:cubicBezTo>
                <a:lnTo>
                  <a:pt x="438" y="176"/>
                </a:lnTo>
                <a:cubicBezTo>
                  <a:pt x="434" y="152"/>
                  <a:pt x="419" y="141"/>
                  <a:pt x="396" y="141"/>
                </a:cubicBezTo>
                <a:cubicBezTo>
                  <a:pt x="366" y="141"/>
                  <a:pt x="346" y="163"/>
                  <a:pt x="346" y="203"/>
                </a:cubicBezTo>
                <a:lnTo>
                  <a:pt x="346" y="206"/>
                </a:lnTo>
                <a:cubicBezTo>
                  <a:pt x="346" y="248"/>
                  <a:pt x="364" y="270"/>
                  <a:pt x="397" y="270"/>
                </a:cubicBezTo>
                <a:cubicBezTo>
                  <a:pt x="420" y="270"/>
                  <a:pt x="439" y="256"/>
                  <a:pt x="442" y="230"/>
                </a:cubicBezTo>
                <a:lnTo>
                  <a:pt x="494" y="230"/>
                </a:lnTo>
                <a:cubicBezTo>
                  <a:pt x="491" y="279"/>
                  <a:pt x="455" y="314"/>
                  <a:pt x="394" y="314"/>
                </a:cubicBezTo>
                <a:cubicBezTo>
                  <a:pt x="333" y="314"/>
                  <a:pt x="286" y="276"/>
                  <a:pt x="286" y="207"/>
                </a:cubicBezTo>
                <a:moveTo>
                  <a:pt x="94" y="200"/>
                </a:moveTo>
                <a:lnTo>
                  <a:pt x="170" y="200"/>
                </a:lnTo>
                <a:lnTo>
                  <a:pt x="132" y="76"/>
                </a:lnTo>
                <a:lnTo>
                  <a:pt x="94" y="200"/>
                </a:lnTo>
                <a:close/>
                <a:moveTo>
                  <a:pt x="94" y="23"/>
                </a:moveTo>
                <a:lnTo>
                  <a:pt x="178" y="23"/>
                </a:lnTo>
                <a:lnTo>
                  <a:pt x="271" y="309"/>
                </a:lnTo>
                <a:lnTo>
                  <a:pt x="204" y="309"/>
                </a:lnTo>
                <a:lnTo>
                  <a:pt x="184" y="246"/>
                </a:lnTo>
                <a:lnTo>
                  <a:pt x="80" y="246"/>
                </a:lnTo>
                <a:lnTo>
                  <a:pt x="61" y="309"/>
                </a:lnTo>
                <a:lnTo>
                  <a:pt x="0" y="309"/>
                </a:lnTo>
                <a:lnTo>
                  <a:pt x="94" y="2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967768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05">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8546ADE-103C-4652-A344-9C0C8C49EC1E}"/>
              </a:ext>
            </a:extLst>
          </p:cNvPr>
          <p:cNvSpPr>
            <a:spLocks noGrp="1"/>
          </p:cNvSpPr>
          <p:nvPr>
            <p:ph type="title" hasCustomPrompt="1"/>
          </p:nvPr>
        </p:nvSpPr>
        <p:spPr>
          <a:xfrm>
            <a:off x="381000" y="481013"/>
            <a:ext cx="11430000" cy="800100"/>
          </a:xfrm>
          <a:prstGeom prst="rect">
            <a:avLst/>
          </a:prstGeom>
        </p:spPr>
        <p:txBody>
          <a:bodyPr/>
          <a:lstStyle>
            <a:lvl1pPr>
              <a:defRPr sz="4000"/>
            </a:lvl1pPr>
          </a:lstStyle>
          <a:p>
            <a:r>
              <a:rPr lang="en-GB" dirty="0"/>
              <a:t>Place headline here (40pts)</a:t>
            </a:r>
            <a:endParaRPr lang="en-US" dirty="0"/>
          </a:p>
        </p:txBody>
      </p:sp>
      <p:sp>
        <p:nvSpPr>
          <p:cNvPr id="7" name="Rectangle 6">
            <a:extLst>
              <a:ext uri="{FF2B5EF4-FFF2-40B4-BE49-F238E27FC236}">
                <a16:creationId xmlns:a16="http://schemas.microsoft.com/office/drawing/2014/main" id="{62593D1D-99EC-4FBF-9BE4-D6B4C72A0230}"/>
              </a:ext>
            </a:extLst>
          </p:cNvPr>
          <p:cNvSpPr/>
          <p:nvPr userDrawn="1"/>
        </p:nvSpPr>
        <p:spPr>
          <a:xfrm>
            <a:off x="0" y="1281113"/>
            <a:ext cx="12185616" cy="50403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GB" err="1"/>
          </a:p>
        </p:txBody>
      </p:sp>
      <p:sp>
        <p:nvSpPr>
          <p:cNvPr id="3" name="Text Placeholder 2">
            <a:extLst>
              <a:ext uri="{FF2B5EF4-FFF2-40B4-BE49-F238E27FC236}">
                <a16:creationId xmlns:a16="http://schemas.microsoft.com/office/drawing/2014/main" id="{4BCE4DAE-AED4-4F6F-8B4D-5660D6839102}"/>
              </a:ext>
            </a:extLst>
          </p:cNvPr>
          <p:cNvSpPr>
            <a:spLocks noGrp="1"/>
          </p:cNvSpPr>
          <p:nvPr>
            <p:ph type="body" sz="quarter" idx="10"/>
          </p:nvPr>
        </p:nvSpPr>
        <p:spPr>
          <a:xfrm>
            <a:off x="381000" y="1517662"/>
            <a:ext cx="4978400" cy="422898"/>
          </a:xfrm>
        </p:spPr>
        <p:txBody>
          <a:bodyPr wrap="square" lIns="0" tIns="0" rIns="0" bIns="0" anchor="t" anchorCtr="0"/>
          <a:lstStyle>
            <a:lvl1pPr marL="0" indent="0" algn="l">
              <a:lnSpc>
                <a:spcPct val="100000"/>
              </a:lnSpc>
              <a:spcBef>
                <a:spcPts val="0"/>
              </a:spcBef>
              <a:spcAft>
                <a:spcPts val="600"/>
              </a:spcAft>
              <a:buFontTx/>
              <a:buNone/>
              <a:defRPr sz="2400" b="0" i="0">
                <a:solidFill>
                  <a:srgbClr val="000000"/>
                </a:solidFill>
                <a:latin typeface="Graphik" panose="020B0503030202060203" pitchFamily="34" charset="0"/>
              </a:defRPr>
            </a:lvl1pPr>
            <a:lvl2pPr marL="0" indent="0" algn="l">
              <a:lnSpc>
                <a:spcPct val="100000"/>
              </a:lnSpc>
              <a:spcBef>
                <a:spcPts val="0"/>
              </a:spcBef>
              <a:spcAft>
                <a:spcPts val="600"/>
              </a:spcAft>
              <a:buFontTx/>
              <a:buNone/>
              <a:defRPr b="0" i="0">
                <a:solidFill>
                  <a:srgbClr val="000000"/>
                </a:solidFill>
                <a:latin typeface=""/>
              </a:defRPr>
            </a:lvl2pPr>
            <a:lvl3pPr marL="0" indent="0" algn="l">
              <a:lnSpc>
                <a:spcPct val="100000"/>
              </a:lnSpc>
              <a:spcBef>
                <a:spcPts val="0"/>
              </a:spcBef>
              <a:spcAft>
                <a:spcPts val="600"/>
              </a:spcAft>
              <a:buFontTx/>
              <a:buNone/>
              <a:defRPr b="0" i="0">
                <a:solidFill>
                  <a:srgbClr val="000000"/>
                </a:solidFill>
                <a:latin typeface=""/>
              </a:defRPr>
            </a:lvl3pPr>
            <a:lvl4pPr marL="0" indent="0" algn="l">
              <a:lnSpc>
                <a:spcPct val="100000"/>
              </a:lnSpc>
              <a:spcBef>
                <a:spcPts val="0"/>
              </a:spcBef>
              <a:spcAft>
                <a:spcPts val="600"/>
              </a:spcAft>
              <a:buFontTx/>
              <a:buNone/>
              <a:defRPr b="0" i="0">
                <a:solidFill>
                  <a:srgbClr val="000000"/>
                </a:solidFill>
                <a:latin typeface=""/>
              </a:defRPr>
            </a:lvl4pPr>
            <a:lvl5pPr marL="0" indent="0" algn="l">
              <a:lnSpc>
                <a:spcPct val="100000"/>
              </a:lnSpc>
              <a:spcBef>
                <a:spcPts val="0"/>
              </a:spcBef>
              <a:spcAft>
                <a:spcPts val="600"/>
              </a:spcAft>
              <a:buFontTx/>
              <a:buNone/>
              <a:defRPr b="0" i="0">
                <a:solidFill>
                  <a:srgbClr val="000000"/>
                </a:solidFill>
                <a:latin typeface=""/>
              </a:defRPr>
            </a:lvl5pPr>
          </a:lstStyle>
          <a:p>
            <a:pPr lvl="0"/>
            <a:r>
              <a:rPr lang="en-US"/>
              <a:t>Click to edit Master text styles</a:t>
            </a:r>
          </a:p>
        </p:txBody>
      </p:sp>
      <p:sp>
        <p:nvSpPr>
          <p:cNvPr id="10" name="GTS_Purple" descr="Accenture Greater Than symbol in purple">
            <a:extLst>
              <a:ext uri="{FF2B5EF4-FFF2-40B4-BE49-F238E27FC236}">
                <a16:creationId xmlns:a16="http://schemas.microsoft.com/office/drawing/2014/main" id="{A427073B-9955-3518-D00C-F96462F9D97D}"/>
              </a:ext>
            </a:extLst>
          </p:cNvPr>
          <p:cNvSpPr>
            <a:spLocks noChangeAspect="1"/>
          </p:cNvSpPr>
          <p:nvPr userDrawn="1"/>
        </p:nvSpPr>
        <p:spPr bwMode="auto">
          <a:xfrm>
            <a:off x="380209" y="6483675"/>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A100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08337338"/>
      </p:ext>
    </p:extLst>
  </p:cSld>
  <p:clrMapOvr>
    <a:masterClrMapping/>
  </p:clrMapOvr>
  <p:extLst>
    <p:ext uri="{DCECCB84-F9BA-43D5-87BE-67443E8EF086}">
      <p15:sldGuideLst xmlns:p15="http://schemas.microsoft.com/office/powerpoint/2012/main">
        <p15:guide id="1" orient="horz" pos="55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A5E4-3909-4229-80CB-2E4CA2A5B2D3}"/>
              </a:ext>
            </a:extLst>
          </p:cNvPr>
          <p:cNvSpPr>
            <a:spLocks noGrp="1"/>
          </p:cNvSpPr>
          <p:nvPr>
            <p:ph type="title" hasCustomPrompt="1"/>
          </p:nvPr>
        </p:nvSpPr>
        <p:spPr>
          <a:xfrm>
            <a:off x="381002" y="1371601"/>
            <a:ext cx="3267011" cy="810399"/>
          </a:xfrm>
        </p:spPr>
        <p:txBody>
          <a:bodyPr/>
          <a:lstStyle>
            <a:lvl1pPr>
              <a:defRPr/>
            </a:lvl1pPr>
          </a:lstStyle>
          <a:p>
            <a:r>
              <a:rPr lang="en-GB" dirty="0"/>
              <a:t>Agenda title</a:t>
            </a:r>
            <a:endParaRPr lang="en-US" dirty="0"/>
          </a:p>
        </p:txBody>
      </p:sp>
      <p:sp>
        <p:nvSpPr>
          <p:cNvPr id="18" name="Text Placeholder 17">
            <a:extLst>
              <a:ext uri="{FF2B5EF4-FFF2-40B4-BE49-F238E27FC236}">
                <a16:creationId xmlns:a16="http://schemas.microsoft.com/office/drawing/2014/main" id="{257C0C72-781A-F24F-B1F2-0A290409F1F6}"/>
              </a:ext>
            </a:extLst>
          </p:cNvPr>
          <p:cNvSpPr>
            <a:spLocks noGrp="1"/>
          </p:cNvSpPr>
          <p:nvPr>
            <p:ph type="body" sz="quarter" idx="16" hasCustomPrompt="1"/>
          </p:nvPr>
        </p:nvSpPr>
        <p:spPr>
          <a:xfrm>
            <a:off x="4966971" y="1371600"/>
            <a:ext cx="2953039" cy="485340"/>
          </a:xfrm>
        </p:spPr>
        <p:txBody>
          <a:bodyPr anchor="ctr"/>
          <a:lstStyle>
            <a:lvl1pPr>
              <a:spcAft>
                <a:spcPts val="0"/>
              </a:spcAft>
              <a:buNone/>
              <a:defRPr sz="1600"/>
            </a:lvl1pPr>
          </a:lstStyle>
          <a:p>
            <a:pPr lvl="0"/>
            <a:r>
              <a:rPr lang="en-GB" dirty="0"/>
              <a:t>Insert agenda item</a:t>
            </a:r>
            <a:endParaRPr lang="en-US" dirty="0"/>
          </a:p>
        </p:txBody>
      </p:sp>
      <p:sp>
        <p:nvSpPr>
          <p:cNvPr id="57" name="Text Placeholder 17">
            <a:extLst>
              <a:ext uri="{FF2B5EF4-FFF2-40B4-BE49-F238E27FC236}">
                <a16:creationId xmlns:a16="http://schemas.microsoft.com/office/drawing/2014/main" id="{A5D4C4AC-7870-A641-AF65-6F3ECB9DA9CA}"/>
              </a:ext>
            </a:extLst>
          </p:cNvPr>
          <p:cNvSpPr>
            <a:spLocks noGrp="1"/>
          </p:cNvSpPr>
          <p:nvPr>
            <p:ph type="body" sz="quarter" idx="18" hasCustomPrompt="1"/>
          </p:nvPr>
        </p:nvSpPr>
        <p:spPr>
          <a:xfrm>
            <a:off x="4966971" y="2262086"/>
            <a:ext cx="2953039" cy="485340"/>
          </a:xfrm>
        </p:spPr>
        <p:txBody>
          <a:bodyPr anchor="ctr"/>
          <a:lstStyle>
            <a:lvl1pPr>
              <a:spcAft>
                <a:spcPts val="0"/>
              </a:spcAft>
              <a:buNone/>
              <a:defRPr sz="1600"/>
            </a:lvl1pPr>
          </a:lstStyle>
          <a:p>
            <a:pPr lvl="0"/>
            <a:r>
              <a:rPr lang="en-GB" dirty="0"/>
              <a:t>Insert agenda item</a:t>
            </a:r>
            <a:endParaRPr lang="en-US" dirty="0"/>
          </a:p>
        </p:txBody>
      </p:sp>
      <p:sp>
        <p:nvSpPr>
          <p:cNvPr id="59" name="Text Placeholder 17">
            <a:extLst>
              <a:ext uri="{FF2B5EF4-FFF2-40B4-BE49-F238E27FC236}">
                <a16:creationId xmlns:a16="http://schemas.microsoft.com/office/drawing/2014/main" id="{9F332AA7-2896-E24E-B21D-90FED54D4335}"/>
              </a:ext>
            </a:extLst>
          </p:cNvPr>
          <p:cNvSpPr>
            <a:spLocks noGrp="1"/>
          </p:cNvSpPr>
          <p:nvPr>
            <p:ph type="body" sz="quarter" idx="20" hasCustomPrompt="1"/>
          </p:nvPr>
        </p:nvSpPr>
        <p:spPr>
          <a:xfrm>
            <a:off x="4966971" y="3165308"/>
            <a:ext cx="2953039" cy="485340"/>
          </a:xfrm>
        </p:spPr>
        <p:txBody>
          <a:bodyPr anchor="ctr"/>
          <a:lstStyle>
            <a:lvl1pPr>
              <a:spcAft>
                <a:spcPts val="0"/>
              </a:spcAft>
              <a:buNone/>
              <a:defRPr sz="1600"/>
            </a:lvl1pPr>
          </a:lstStyle>
          <a:p>
            <a:pPr lvl="0"/>
            <a:r>
              <a:rPr lang="en-GB" dirty="0"/>
              <a:t>Insert agenda item</a:t>
            </a:r>
            <a:endParaRPr lang="en-US" dirty="0"/>
          </a:p>
        </p:txBody>
      </p:sp>
      <p:sp>
        <p:nvSpPr>
          <p:cNvPr id="61" name="Text Placeholder 17">
            <a:extLst>
              <a:ext uri="{FF2B5EF4-FFF2-40B4-BE49-F238E27FC236}">
                <a16:creationId xmlns:a16="http://schemas.microsoft.com/office/drawing/2014/main" id="{25D7BCB2-FC6B-2A46-AC11-482A4F731116}"/>
              </a:ext>
            </a:extLst>
          </p:cNvPr>
          <p:cNvSpPr>
            <a:spLocks noGrp="1"/>
          </p:cNvSpPr>
          <p:nvPr>
            <p:ph type="body" sz="quarter" idx="22" hasCustomPrompt="1"/>
          </p:nvPr>
        </p:nvSpPr>
        <p:spPr>
          <a:xfrm>
            <a:off x="4966971" y="4068530"/>
            <a:ext cx="2953039" cy="485340"/>
          </a:xfrm>
        </p:spPr>
        <p:txBody>
          <a:bodyPr anchor="ctr"/>
          <a:lstStyle>
            <a:lvl1pPr>
              <a:spcAft>
                <a:spcPts val="0"/>
              </a:spcAft>
              <a:buNone/>
              <a:defRPr sz="1600"/>
            </a:lvl1pPr>
          </a:lstStyle>
          <a:p>
            <a:pPr lvl="0"/>
            <a:r>
              <a:rPr lang="en-GB" dirty="0"/>
              <a:t>Insert agenda item</a:t>
            </a:r>
            <a:endParaRPr lang="en-US" dirty="0"/>
          </a:p>
        </p:txBody>
      </p:sp>
      <p:sp>
        <p:nvSpPr>
          <p:cNvPr id="29" name="Text Placeholder 17">
            <a:extLst>
              <a:ext uri="{FF2B5EF4-FFF2-40B4-BE49-F238E27FC236}">
                <a16:creationId xmlns:a16="http://schemas.microsoft.com/office/drawing/2014/main" id="{2F4C171E-3D12-FC48-87BB-B5005B4EE338}"/>
              </a:ext>
            </a:extLst>
          </p:cNvPr>
          <p:cNvSpPr>
            <a:spLocks noGrp="1"/>
          </p:cNvSpPr>
          <p:nvPr>
            <p:ph type="body" sz="quarter" idx="31" hasCustomPrompt="1"/>
          </p:nvPr>
        </p:nvSpPr>
        <p:spPr>
          <a:xfrm>
            <a:off x="4426242" y="1371600"/>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sz="1800" b="1">
                <a:solidFill>
                  <a:schemeClr val="accent1"/>
                </a:solidFill>
              </a:defRPr>
            </a:lvl1pPr>
          </a:lstStyle>
          <a:p>
            <a:pPr marL="0" marR="0" lvl="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30" name="Text Placeholder 17">
            <a:extLst>
              <a:ext uri="{FF2B5EF4-FFF2-40B4-BE49-F238E27FC236}">
                <a16:creationId xmlns:a16="http://schemas.microsoft.com/office/drawing/2014/main" id="{E8AE9E02-9423-4748-8AD7-2BBB3B94A799}"/>
              </a:ext>
            </a:extLst>
          </p:cNvPr>
          <p:cNvSpPr>
            <a:spLocks noGrp="1"/>
          </p:cNvSpPr>
          <p:nvPr>
            <p:ph type="body" sz="quarter" idx="32" hasCustomPrompt="1"/>
          </p:nvPr>
        </p:nvSpPr>
        <p:spPr>
          <a:xfrm>
            <a:off x="4426242" y="2262086"/>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sz="1800" b="1">
                <a:solidFill>
                  <a:schemeClr val="accent1"/>
                </a:solidFill>
              </a:defRPr>
            </a:lvl1pPr>
          </a:lstStyle>
          <a:p>
            <a:pPr marL="0" marR="0" lvl="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31" name="Text Placeholder 17">
            <a:extLst>
              <a:ext uri="{FF2B5EF4-FFF2-40B4-BE49-F238E27FC236}">
                <a16:creationId xmlns:a16="http://schemas.microsoft.com/office/drawing/2014/main" id="{7C692F47-FBF4-5842-A0CA-4B8B48DE4638}"/>
              </a:ext>
            </a:extLst>
          </p:cNvPr>
          <p:cNvSpPr>
            <a:spLocks noGrp="1"/>
          </p:cNvSpPr>
          <p:nvPr>
            <p:ph type="body" sz="quarter" idx="33" hasCustomPrompt="1"/>
          </p:nvPr>
        </p:nvSpPr>
        <p:spPr>
          <a:xfrm>
            <a:off x="4426242" y="3165308"/>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sz="1800" b="1">
                <a:solidFill>
                  <a:schemeClr val="accent1"/>
                </a:solidFill>
              </a:defRPr>
            </a:lvl1pPr>
          </a:lstStyle>
          <a:p>
            <a:pPr marL="0" marR="0" lvl="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32" name="Text Placeholder 17">
            <a:extLst>
              <a:ext uri="{FF2B5EF4-FFF2-40B4-BE49-F238E27FC236}">
                <a16:creationId xmlns:a16="http://schemas.microsoft.com/office/drawing/2014/main" id="{BDE48124-A481-074B-9AD4-22EC49D172D0}"/>
              </a:ext>
            </a:extLst>
          </p:cNvPr>
          <p:cNvSpPr>
            <a:spLocks noGrp="1"/>
          </p:cNvSpPr>
          <p:nvPr>
            <p:ph type="body" sz="quarter" idx="34" hasCustomPrompt="1"/>
          </p:nvPr>
        </p:nvSpPr>
        <p:spPr>
          <a:xfrm>
            <a:off x="4426242" y="4068530"/>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sz="1800" b="1">
                <a:solidFill>
                  <a:schemeClr val="accent1"/>
                </a:solidFill>
              </a:defRPr>
            </a:lvl1pPr>
          </a:lstStyle>
          <a:p>
            <a:pPr marL="0" marR="0" lvl="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cxnSp>
        <p:nvCxnSpPr>
          <p:cNvPr id="4" name="Straight Connector 3">
            <a:extLst>
              <a:ext uri="{FF2B5EF4-FFF2-40B4-BE49-F238E27FC236}">
                <a16:creationId xmlns:a16="http://schemas.microsoft.com/office/drawing/2014/main" id="{D72EABDE-2DC7-B441-8D65-EC926DD10B85}"/>
              </a:ext>
            </a:extLst>
          </p:cNvPr>
          <p:cNvCxnSpPr/>
          <p:nvPr userDrawn="1"/>
        </p:nvCxnSpPr>
        <p:spPr>
          <a:xfrm>
            <a:off x="4045241" y="1371600"/>
            <a:ext cx="0" cy="47194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Text Placeholder 17">
            <a:extLst>
              <a:ext uri="{FF2B5EF4-FFF2-40B4-BE49-F238E27FC236}">
                <a16:creationId xmlns:a16="http://schemas.microsoft.com/office/drawing/2014/main" id="{C10680BC-1106-B24D-A63E-02912A27325E}"/>
              </a:ext>
            </a:extLst>
          </p:cNvPr>
          <p:cNvSpPr>
            <a:spLocks noGrp="1"/>
          </p:cNvSpPr>
          <p:nvPr>
            <p:ph type="body" sz="quarter" idx="39" hasCustomPrompt="1"/>
          </p:nvPr>
        </p:nvSpPr>
        <p:spPr>
          <a:xfrm>
            <a:off x="8857959" y="1371600"/>
            <a:ext cx="2953039" cy="485340"/>
          </a:xfrm>
        </p:spPr>
        <p:txBody>
          <a:bodyPr anchor="ctr"/>
          <a:lstStyle>
            <a:lvl1pPr>
              <a:spcAft>
                <a:spcPts val="0"/>
              </a:spcAft>
              <a:buNone/>
              <a:defRPr sz="1600"/>
            </a:lvl1pPr>
          </a:lstStyle>
          <a:p>
            <a:pPr lvl="0"/>
            <a:r>
              <a:rPr lang="en-GB" dirty="0"/>
              <a:t>Insert agenda item</a:t>
            </a:r>
            <a:endParaRPr lang="en-US" dirty="0"/>
          </a:p>
        </p:txBody>
      </p:sp>
      <p:sp>
        <p:nvSpPr>
          <p:cNvPr id="87" name="Text Placeholder 17">
            <a:extLst>
              <a:ext uri="{FF2B5EF4-FFF2-40B4-BE49-F238E27FC236}">
                <a16:creationId xmlns:a16="http://schemas.microsoft.com/office/drawing/2014/main" id="{194D437D-E8B7-694E-B60A-5A3D6E811713}"/>
              </a:ext>
            </a:extLst>
          </p:cNvPr>
          <p:cNvSpPr>
            <a:spLocks noGrp="1"/>
          </p:cNvSpPr>
          <p:nvPr>
            <p:ph type="body" sz="quarter" idx="40" hasCustomPrompt="1"/>
          </p:nvPr>
        </p:nvSpPr>
        <p:spPr>
          <a:xfrm>
            <a:off x="8857959" y="2262086"/>
            <a:ext cx="2953039" cy="485340"/>
          </a:xfrm>
        </p:spPr>
        <p:txBody>
          <a:bodyPr anchor="ctr"/>
          <a:lstStyle>
            <a:lvl1pPr>
              <a:spcAft>
                <a:spcPts val="0"/>
              </a:spcAft>
              <a:buNone/>
              <a:defRPr sz="1600"/>
            </a:lvl1pPr>
          </a:lstStyle>
          <a:p>
            <a:pPr lvl="0"/>
            <a:r>
              <a:rPr lang="en-GB" dirty="0"/>
              <a:t>Insert agenda item</a:t>
            </a:r>
            <a:endParaRPr lang="en-US" dirty="0"/>
          </a:p>
        </p:txBody>
      </p:sp>
      <p:sp>
        <p:nvSpPr>
          <p:cNvPr id="88" name="Text Placeholder 17">
            <a:extLst>
              <a:ext uri="{FF2B5EF4-FFF2-40B4-BE49-F238E27FC236}">
                <a16:creationId xmlns:a16="http://schemas.microsoft.com/office/drawing/2014/main" id="{D743CFF4-B173-B648-86A6-5021F5FB8C07}"/>
              </a:ext>
            </a:extLst>
          </p:cNvPr>
          <p:cNvSpPr>
            <a:spLocks noGrp="1"/>
          </p:cNvSpPr>
          <p:nvPr>
            <p:ph type="body" sz="quarter" idx="41" hasCustomPrompt="1"/>
          </p:nvPr>
        </p:nvSpPr>
        <p:spPr>
          <a:xfrm>
            <a:off x="8857959" y="3165308"/>
            <a:ext cx="2953039" cy="485340"/>
          </a:xfrm>
        </p:spPr>
        <p:txBody>
          <a:bodyPr anchor="ctr"/>
          <a:lstStyle>
            <a:lvl1pPr>
              <a:spcAft>
                <a:spcPts val="0"/>
              </a:spcAft>
              <a:buNone/>
              <a:defRPr sz="1600"/>
            </a:lvl1pPr>
          </a:lstStyle>
          <a:p>
            <a:pPr lvl="0"/>
            <a:r>
              <a:rPr lang="en-GB" dirty="0"/>
              <a:t>Insert agenda item</a:t>
            </a:r>
            <a:endParaRPr lang="en-US" dirty="0"/>
          </a:p>
        </p:txBody>
      </p:sp>
      <p:sp>
        <p:nvSpPr>
          <p:cNvPr id="89" name="Text Placeholder 17">
            <a:extLst>
              <a:ext uri="{FF2B5EF4-FFF2-40B4-BE49-F238E27FC236}">
                <a16:creationId xmlns:a16="http://schemas.microsoft.com/office/drawing/2014/main" id="{67B9EDF9-023B-A84C-B540-ABBA3E3BA5C0}"/>
              </a:ext>
            </a:extLst>
          </p:cNvPr>
          <p:cNvSpPr>
            <a:spLocks noGrp="1"/>
          </p:cNvSpPr>
          <p:nvPr>
            <p:ph type="body" sz="quarter" idx="42" hasCustomPrompt="1"/>
          </p:nvPr>
        </p:nvSpPr>
        <p:spPr>
          <a:xfrm>
            <a:off x="8857959" y="4068530"/>
            <a:ext cx="2953039" cy="485340"/>
          </a:xfrm>
        </p:spPr>
        <p:txBody>
          <a:bodyPr anchor="ctr"/>
          <a:lstStyle>
            <a:lvl1pPr>
              <a:spcAft>
                <a:spcPts val="0"/>
              </a:spcAft>
              <a:buNone/>
              <a:defRPr sz="1600"/>
            </a:lvl1pPr>
          </a:lstStyle>
          <a:p>
            <a:pPr lvl="0"/>
            <a:r>
              <a:rPr lang="en-GB" dirty="0"/>
              <a:t>Insert agenda item</a:t>
            </a:r>
            <a:endParaRPr lang="en-US" dirty="0"/>
          </a:p>
        </p:txBody>
      </p:sp>
      <p:sp>
        <p:nvSpPr>
          <p:cNvPr id="94" name="Text Placeholder 17">
            <a:extLst>
              <a:ext uri="{FF2B5EF4-FFF2-40B4-BE49-F238E27FC236}">
                <a16:creationId xmlns:a16="http://schemas.microsoft.com/office/drawing/2014/main" id="{ED51288A-4DF8-0D4F-8BBC-90AE60B66177}"/>
              </a:ext>
            </a:extLst>
          </p:cNvPr>
          <p:cNvSpPr>
            <a:spLocks noGrp="1"/>
          </p:cNvSpPr>
          <p:nvPr>
            <p:ph type="body" sz="quarter" idx="47" hasCustomPrompt="1"/>
          </p:nvPr>
        </p:nvSpPr>
        <p:spPr>
          <a:xfrm>
            <a:off x="8317230" y="1371600"/>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sz="1800" b="1">
                <a:solidFill>
                  <a:schemeClr val="accent1"/>
                </a:solidFill>
              </a:defRPr>
            </a:lvl1pPr>
          </a:lstStyle>
          <a:p>
            <a:pPr marL="0" marR="0" lvl="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95" name="Text Placeholder 17">
            <a:extLst>
              <a:ext uri="{FF2B5EF4-FFF2-40B4-BE49-F238E27FC236}">
                <a16:creationId xmlns:a16="http://schemas.microsoft.com/office/drawing/2014/main" id="{B55123CE-2705-2A4C-88D5-5BEECF04606C}"/>
              </a:ext>
            </a:extLst>
          </p:cNvPr>
          <p:cNvSpPr>
            <a:spLocks noGrp="1"/>
          </p:cNvSpPr>
          <p:nvPr>
            <p:ph type="body" sz="quarter" idx="48" hasCustomPrompt="1"/>
          </p:nvPr>
        </p:nvSpPr>
        <p:spPr>
          <a:xfrm>
            <a:off x="8317230" y="2262086"/>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sz="1800" b="1">
                <a:solidFill>
                  <a:schemeClr val="accent1"/>
                </a:solidFill>
              </a:defRPr>
            </a:lvl1pPr>
          </a:lstStyle>
          <a:p>
            <a:pPr marL="0" marR="0" lvl="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96" name="Text Placeholder 17">
            <a:extLst>
              <a:ext uri="{FF2B5EF4-FFF2-40B4-BE49-F238E27FC236}">
                <a16:creationId xmlns:a16="http://schemas.microsoft.com/office/drawing/2014/main" id="{95340386-A048-C64F-B858-E874FB9006DC}"/>
              </a:ext>
            </a:extLst>
          </p:cNvPr>
          <p:cNvSpPr>
            <a:spLocks noGrp="1"/>
          </p:cNvSpPr>
          <p:nvPr>
            <p:ph type="body" sz="quarter" idx="49" hasCustomPrompt="1"/>
          </p:nvPr>
        </p:nvSpPr>
        <p:spPr>
          <a:xfrm>
            <a:off x="8317230" y="3165308"/>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sz="1800" b="1">
                <a:solidFill>
                  <a:schemeClr val="accent1"/>
                </a:solidFill>
              </a:defRPr>
            </a:lvl1pPr>
          </a:lstStyle>
          <a:p>
            <a:pPr marL="0" marR="0" lvl="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97" name="Text Placeholder 17">
            <a:extLst>
              <a:ext uri="{FF2B5EF4-FFF2-40B4-BE49-F238E27FC236}">
                <a16:creationId xmlns:a16="http://schemas.microsoft.com/office/drawing/2014/main" id="{389D3522-38D0-6A46-B023-28998ECDD0FA}"/>
              </a:ext>
            </a:extLst>
          </p:cNvPr>
          <p:cNvSpPr>
            <a:spLocks noGrp="1"/>
          </p:cNvSpPr>
          <p:nvPr>
            <p:ph type="body" sz="quarter" idx="50" hasCustomPrompt="1"/>
          </p:nvPr>
        </p:nvSpPr>
        <p:spPr>
          <a:xfrm>
            <a:off x="8317230" y="4068530"/>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sz="1800" b="1">
                <a:solidFill>
                  <a:schemeClr val="accent1"/>
                </a:solidFill>
              </a:defRPr>
            </a:lvl1pPr>
          </a:lstStyle>
          <a:p>
            <a:pPr marL="0" marR="0" lvl="0" indent="0" algn="ctr" defTabSz="228600"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Tree>
    <p:extLst>
      <p:ext uri="{BB962C8B-B14F-4D97-AF65-F5344CB8AC3E}">
        <p14:creationId xmlns:p14="http://schemas.microsoft.com/office/powerpoint/2010/main" val="224284565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ection Divider with Image - Gradient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1143001" y="381000"/>
            <a:ext cx="4952998" cy="3915092"/>
          </a:xfrm>
        </p:spPr>
        <p:txBody>
          <a:bodyPr anchor="b"/>
          <a:lstStyle>
            <a:lvl1pPr>
              <a:defRPr sz="5400" b="0" i="0">
                <a:solidFill>
                  <a:schemeClr val="bg1"/>
                </a:solidFill>
                <a:latin typeface="Graphik Light" panose="020B0403030202060203" pitchFamily="34" charset="77"/>
              </a:defRPr>
            </a:lvl1pPr>
          </a:lstStyle>
          <a:p>
            <a:r>
              <a:rPr lang="en-US" dirty="0"/>
              <a:t>Section title 54pt</a:t>
            </a:r>
          </a:p>
        </p:txBody>
      </p:sp>
      <p:sp>
        <p:nvSpPr>
          <p:cNvPr id="9" name="Text Placeholder 8">
            <a:extLst>
              <a:ext uri="{FF2B5EF4-FFF2-40B4-BE49-F238E27FC236}">
                <a16:creationId xmlns:a16="http://schemas.microsoft.com/office/drawing/2014/main" id="{BD15763B-29DE-5842-9F25-C3613114D2A0}"/>
              </a:ext>
            </a:extLst>
          </p:cNvPr>
          <p:cNvSpPr>
            <a:spLocks noGrp="1"/>
          </p:cNvSpPr>
          <p:nvPr>
            <p:ph type="body" sz="quarter" idx="16" hasCustomPrompt="1"/>
          </p:nvPr>
        </p:nvSpPr>
        <p:spPr>
          <a:xfrm>
            <a:off x="1143000" y="4610099"/>
            <a:ext cx="4953000" cy="1474215"/>
          </a:xfrm>
        </p:spPr>
        <p:txBody>
          <a:bodyPr/>
          <a:lstStyle>
            <a:lvl1pPr marL="0" indent="0">
              <a:lnSpc>
                <a:spcPct val="90000"/>
              </a:lnSpc>
              <a:spcAft>
                <a:spcPts val="600"/>
              </a:spcAft>
              <a:buNone/>
              <a:defRPr lang="en-US" sz="2400" b="0" i="0" kern="1200" dirty="0">
                <a:solidFill>
                  <a:schemeClr val="bg1"/>
                </a:solidFill>
                <a:latin typeface="Graphik Medium" panose="020B0503030202060203" pitchFamily="34" charset="77"/>
                <a:ea typeface="+mn-ea"/>
                <a:cs typeface="+mn-cs"/>
              </a:defRPr>
            </a:lvl1pPr>
            <a:lvl2pPr marL="0" indent="0">
              <a:spcAft>
                <a:spcPts val="600"/>
              </a:spcAft>
              <a:buNone/>
              <a:defRPr sz="2400">
                <a:latin typeface="GT Sectra Fine" pitchFamily="2" charset="77"/>
              </a:defRPr>
            </a:lvl2pPr>
            <a:lvl3pPr marL="0" indent="0">
              <a:spcAft>
                <a:spcPts val="600"/>
              </a:spcAft>
              <a:buNone/>
              <a:defRPr sz="2400">
                <a:latin typeface="GT Sectra Fine" pitchFamily="2" charset="77"/>
              </a:defRPr>
            </a:lvl3pPr>
            <a:lvl4pPr marL="0" indent="0">
              <a:spcAft>
                <a:spcPts val="600"/>
              </a:spcAft>
              <a:buNone/>
              <a:defRPr sz="2400">
                <a:latin typeface="GT Sectra Fine" pitchFamily="2" charset="77"/>
              </a:defRPr>
            </a:lvl4pPr>
            <a:lvl5pPr marL="0" indent="0">
              <a:spcAft>
                <a:spcPts val="600"/>
              </a:spcAft>
              <a:buNone/>
              <a:defRPr sz="2400">
                <a:latin typeface="GT Sectra Fine" pitchFamily="2" charset="77"/>
              </a:defRPr>
            </a:lvl5pPr>
          </a:lstStyle>
          <a:p>
            <a:pPr marL="0" lvl="0" indent="0" algn="l" defTabSz="228600" rtl="0" eaLnBrk="1" latinLnBrk="0" hangingPunct="1">
              <a:lnSpc>
                <a:spcPct val="90000"/>
              </a:lnSpc>
              <a:spcBef>
                <a:spcPts val="0"/>
              </a:spcBef>
              <a:spcAft>
                <a:spcPts val="0"/>
              </a:spcAft>
              <a:buFont typeface="Arial" panose="020B0604020202020204" pitchFamily="34" charset="0"/>
              <a:buNone/>
            </a:pPr>
            <a:r>
              <a:rPr lang="en-GB" dirty="0"/>
              <a:t>Place subtitle here in 24pt</a:t>
            </a:r>
            <a:endParaRPr lang="en-US" dirty="0"/>
          </a:p>
        </p:txBody>
      </p:sp>
      <p:sp>
        <p:nvSpPr>
          <p:cNvPr id="4" name="Date Placeholder 3">
            <a:extLst>
              <a:ext uri="{FF2B5EF4-FFF2-40B4-BE49-F238E27FC236}">
                <a16:creationId xmlns:a16="http://schemas.microsoft.com/office/drawing/2014/main" id="{23B02E76-0151-23C6-A757-0F1052FE3E42}"/>
              </a:ext>
            </a:extLst>
          </p:cNvPr>
          <p:cNvSpPr>
            <a:spLocks noGrp="1"/>
          </p:cNvSpPr>
          <p:nvPr>
            <p:ph type="dt" sz="half" idx="17"/>
          </p:nvPr>
        </p:nvSpPr>
        <p:spPr/>
        <p:txBody>
          <a:bodyPr/>
          <a:lstStyle/>
          <a:p>
            <a:endParaRPr lang="en-US" dirty="0"/>
          </a:p>
        </p:txBody>
      </p:sp>
    </p:spTree>
    <p:extLst>
      <p:ext uri="{BB962C8B-B14F-4D97-AF65-F5344CB8AC3E}">
        <p14:creationId xmlns:p14="http://schemas.microsoft.com/office/powerpoint/2010/main" val="29613271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20">
          <p15:clr>
            <a:srgbClr val="5ACBF0"/>
          </p15:clr>
        </p15:guide>
        <p15:guide id="2" orient="horz" pos="29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lumns 2 - Content + Image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022607-BB58-4345-B43A-739B2CA152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863" t="19316" r="12888" b="30371"/>
          <a:stretch/>
        </p:blipFill>
        <p:spPr>
          <a:xfrm rot="5400000">
            <a:off x="6693901" y="1514912"/>
            <a:ext cx="3999626" cy="4572000"/>
          </a:xfrm>
          <a:prstGeom prst="rect">
            <a:avLst/>
          </a:prstGeom>
        </p:spPr>
      </p:pic>
      <p:sp>
        <p:nvSpPr>
          <p:cNvPr id="13" name="Picture Placeholder 18">
            <a:extLst>
              <a:ext uri="{FF2B5EF4-FFF2-40B4-BE49-F238E27FC236}">
                <a16:creationId xmlns:a16="http://schemas.microsoft.com/office/drawing/2014/main" id="{2131C2B7-E019-4FA0-B99D-CBF8DA38A03D}"/>
              </a:ext>
            </a:extLst>
          </p:cNvPr>
          <p:cNvSpPr>
            <a:spLocks noGrp="1"/>
          </p:cNvSpPr>
          <p:nvPr>
            <p:ph type="pic" sz="quarter" idx="13" hasCustomPrompt="1"/>
          </p:nvPr>
        </p:nvSpPr>
        <p:spPr>
          <a:xfrm>
            <a:off x="6981827" y="1607577"/>
            <a:ext cx="4190998" cy="4359550"/>
          </a:xfrm>
          <a:prstGeom prst="rect">
            <a:avLst/>
          </a:prstGeom>
          <a:solidFill>
            <a:schemeClr val="bg1">
              <a:lumMod val="85000"/>
            </a:schemeClr>
          </a:solidFill>
        </p:spPr>
        <p:txBody>
          <a:bodyPr tIns="274320" bIns="274320" anchor="t"/>
          <a:lstStyle>
            <a:lvl1pPr marL="0" indent="0" algn="ctr">
              <a:buNone/>
              <a:defRPr sz="1000" b="0">
                <a:solidFill>
                  <a:schemeClr val="bg1">
                    <a:lumMod val="50000"/>
                  </a:schemeClr>
                </a:solidFill>
              </a:defRPr>
            </a:lvl1pPr>
          </a:lstStyle>
          <a:p>
            <a:r>
              <a:rPr lang="en-GB" dirty="0"/>
              <a:t>Add image</a:t>
            </a:r>
            <a:endParaRPr lang="en-US" dirty="0"/>
          </a:p>
        </p:txBody>
      </p:sp>
      <p:pic>
        <p:nvPicPr>
          <p:cNvPr id="18" name="Picture 17" descr="A picture containing drawing, clock&#10;&#10;Description automatically generated">
            <a:extLst>
              <a:ext uri="{FF2B5EF4-FFF2-40B4-BE49-F238E27FC236}">
                <a16:creationId xmlns:a16="http://schemas.microsoft.com/office/drawing/2014/main" id="{D0C577C5-C1BF-471D-8CEA-932857A948B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482516"/>
            <a:ext cx="192024" cy="202328"/>
          </a:xfrm>
          <a:prstGeom prst="rect">
            <a:avLst/>
          </a:prstGeom>
        </p:spPr>
      </p:pic>
      <p:sp>
        <p:nvSpPr>
          <p:cNvPr id="19" name="TextBox 18">
            <a:extLst>
              <a:ext uri="{FF2B5EF4-FFF2-40B4-BE49-F238E27FC236}">
                <a16:creationId xmlns:a16="http://schemas.microsoft.com/office/drawing/2014/main" id="{644F76FA-7EFA-4194-8D29-E8D77B261E5D}"/>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chemeClr val="bg1">
                    <a:lumMod val="65000"/>
                  </a:schemeClr>
                </a:solidFill>
                <a:effectLst/>
                <a:uLnTx/>
                <a:uFillTx/>
              </a:rPr>
              <a:t>Go to Brand Space for more imagery options</a:t>
            </a:r>
            <a:endParaRPr kumimoji="0" lang="en-US" sz="800" b="0" i="0" u="none" strike="noStrike" kern="0" cap="none" spc="0" normalizeH="0" baseline="0" noProof="0" dirty="0">
              <a:ln>
                <a:noFill/>
              </a:ln>
              <a:solidFill>
                <a:schemeClr val="bg1">
                  <a:lumMod val="65000"/>
                </a:schemeClr>
              </a:solidFill>
              <a:effectLst/>
              <a:uLnTx/>
              <a:uFillTx/>
            </a:endParaRPr>
          </a:p>
        </p:txBody>
      </p:sp>
      <p:sp>
        <p:nvSpPr>
          <p:cNvPr id="5" name="Text Placeholder 14">
            <a:extLst>
              <a:ext uri="{FF2B5EF4-FFF2-40B4-BE49-F238E27FC236}">
                <a16:creationId xmlns:a16="http://schemas.microsoft.com/office/drawing/2014/main" id="{31EDF100-C0BB-CA70-9495-67584C5A094B}"/>
              </a:ext>
            </a:extLst>
          </p:cNvPr>
          <p:cNvSpPr>
            <a:spLocks noGrp="1"/>
          </p:cNvSpPr>
          <p:nvPr>
            <p:ph type="body" sz="quarter" idx="15"/>
          </p:nvPr>
        </p:nvSpPr>
        <p:spPr>
          <a:xfrm>
            <a:off x="1019173" y="2763982"/>
            <a:ext cx="5195429" cy="457200"/>
          </a:xfrm>
        </p:spPr>
        <p:txBody>
          <a:bodyP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85294738-7563-18AB-D8F2-F39376EA0B91}"/>
              </a:ext>
            </a:extLst>
          </p:cNvPr>
          <p:cNvSpPr>
            <a:spLocks noGrp="1"/>
          </p:cNvSpPr>
          <p:nvPr>
            <p:ph type="title" hasCustomPrompt="1"/>
          </p:nvPr>
        </p:nvSpPr>
        <p:spPr>
          <a:xfrm>
            <a:off x="1019173" y="1619708"/>
            <a:ext cx="5195429" cy="990601"/>
          </a:xfrm>
        </p:spPr>
        <p:txBody>
          <a:bodyPr/>
          <a:lstStyle/>
          <a:p>
            <a:r>
              <a:rPr lang="en-GB" dirty="0"/>
              <a:t>Click to edit title style</a:t>
            </a:r>
            <a:endParaRPr lang="en-US" dirty="0"/>
          </a:p>
        </p:txBody>
      </p:sp>
      <p:sp>
        <p:nvSpPr>
          <p:cNvPr id="3" name="Date Placeholder 2">
            <a:extLst>
              <a:ext uri="{FF2B5EF4-FFF2-40B4-BE49-F238E27FC236}">
                <a16:creationId xmlns:a16="http://schemas.microsoft.com/office/drawing/2014/main" id="{C951F158-DA19-4838-B64F-9C1DF20AE409}"/>
              </a:ext>
            </a:extLst>
          </p:cNvPr>
          <p:cNvSpPr>
            <a:spLocks noGrp="1"/>
          </p:cNvSpPr>
          <p:nvPr>
            <p:ph type="dt" sz="half" idx="16"/>
          </p:nvPr>
        </p:nvSpPr>
        <p:spPr/>
        <p:txBody>
          <a:bodyPr/>
          <a:lstStyle/>
          <a:p>
            <a:endParaRPr lang="en-US" dirty="0"/>
          </a:p>
        </p:txBody>
      </p:sp>
    </p:spTree>
    <p:extLst>
      <p:ext uri="{BB962C8B-B14F-4D97-AF65-F5344CB8AC3E}">
        <p14:creationId xmlns:p14="http://schemas.microsoft.com/office/powerpoint/2010/main" val="780512983"/>
      </p:ext>
    </p:extLst>
  </p:cSld>
  <p:clrMapOvr>
    <a:masterClrMapping/>
  </p:clrMapOvr>
  <p:extLst>
    <p:ext uri="{DCECCB84-F9BA-43D5-87BE-67443E8EF086}">
      <p15:sldGuideLst xmlns:p15="http://schemas.microsoft.com/office/powerpoint/2012/main">
        <p15:guide id="1" orient="horz" pos="864">
          <p15:clr>
            <a:srgbClr val="5ACBF0"/>
          </p15:clr>
        </p15:guide>
        <p15:guide id="2" pos="3720">
          <p15:clr>
            <a:srgbClr val="5ACBF0"/>
          </p15:clr>
        </p15:guide>
        <p15:guide id="3" pos="396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9ABE27-91A0-4E7C-AE36-2B3657F0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863" t="43948" r="55959" b="30371"/>
          <a:stretch/>
        </p:blipFill>
        <p:spPr>
          <a:xfrm rot="5400000">
            <a:off x="793293" y="1550802"/>
            <a:ext cx="1798093" cy="2333624"/>
          </a:xfrm>
          <a:prstGeom prst="rect">
            <a:avLst/>
          </a:prstGeom>
        </p:spPr>
      </p:pic>
      <p:sp>
        <p:nvSpPr>
          <p:cNvPr id="5" name="Title 1">
            <a:extLst>
              <a:ext uri="{FF2B5EF4-FFF2-40B4-BE49-F238E27FC236}">
                <a16:creationId xmlns:a16="http://schemas.microsoft.com/office/drawing/2014/main" id="{00C19E63-A85D-47C9-BC01-7D0D59C10670}"/>
              </a:ext>
            </a:extLst>
          </p:cNvPr>
          <p:cNvSpPr>
            <a:spLocks noGrp="1"/>
          </p:cNvSpPr>
          <p:nvPr>
            <p:ph type="title" hasCustomPrompt="1"/>
          </p:nvPr>
        </p:nvSpPr>
        <p:spPr>
          <a:xfrm>
            <a:off x="381000" y="447675"/>
            <a:ext cx="11430000" cy="457200"/>
          </a:xfrm>
        </p:spPr>
        <p:txBody>
          <a:bodyPr lIns="0">
            <a:noAutofit/>
          </a:bodyPr>
          <a:lstStyle>
            <a:lvl1pPr marL="0" indent="0">
              <a:buFont typeface="Arial" panose="020B0604020202020204" pitchFamily="34" charset="0"/>
              <a:buNone/>
              <a:defRPr sz="3000"/>
            </a:lvl1pPr>
          </a:lstStyle>
          <a:p>
            <a:r>
              <a:rPr lang="en-GB" dirty="0"/>
              <a:t>Place headline here</a:t>
            </a:r>
            <a:endParaRPr lang="en-US" dirty="0"/>
          </a:p>
        </p:txBody>
      </p:sp>
      <p:sp>
        <p:nvSpPr>
          <p:cNvPr id="6" name="Text Placeholder 3">
            <a:extLst>
              <a:ext uri="{FF2B5EF4-FFF2-40B4-BE49-F238E27FC236}">
                <a16:creationId xmlns:a16="http://schemas.microsoft.com/office/drawing/2014/main" id="{458DA084-45DB-4AAE-B1E8-427EED0792E0}"/>
              </a:ext>
            </a:extLst>
          </p:cNvPr>
          <p:cNvSpPr>
            <a:spLocks noGrp="1"/>
          </p:cNvSpPr>
          <p:nvPr>
            <p:ph type="body" sz="quarter" idx="10" hasCustomPrompt="1"/>
          </p:nvPr>
        </p:nvSpPr>
        <p:spPr>
          <a:xfrm>
            <a:off x="381000" y="890873"/>
            <a:ext cx="11430000" cy="457200"/>
          </a:xfrm>
        </p:spPr>
        <p:txBody>
          <a:bodyPr lIns="0"/>
          <a:lstStyle>
            <a:lvl1pPr marL="0" indent="0">
              <a:buNone/>
              <a:defRPr sz="1800">
                <a:solidFill>
                  <a:schemeClr val="accent1"/>
                </a:solidFill>
                <a:latin typeface="Graphik Semibold" panose="020B0703030202060203" pitchFamily="34" charset="0"/>
              </a:defRPr>
            </a:lvl1pPr>
            <a:lvl2pPr marL="0" indent="0">
              <a:buNone/>
              <a:defRPr/>
            </a:lvl2pPr>
          </a:lstStyle>
          <a:p>
            <a:pPr lvl="0"/>
            <a:r>
              <a:rPr lang="en-US" dirty="0"/>
              <a:t>Place sub headline here</a:t>
            </a:r>
          </a:p>
        </p:txBody>
      </p:sp>
      <p:sp>
        <p:nvSpPr>
          <p:cNvPr id="22" name="Text Placeholder 21">
            <a:extLst>
              <a:ext uri="{FF2B5EF4-FFF2-40B4-BE49-F238E27FC236}">
                <a16:creationId xmlns:a16="http://schemas.microsoft.com/office/drawing/2014/main" id="{6CBE95DB-764E-41CA-ACF3-31DACD01CA96}"/>
              </a:ext>
            </a:extLst>
          </p:cNvPr>
          <p:cNvSpPr>
            <a:spLocks noGrp="1"/>
          </p:cNvSpPr>
          <p:nvPr>
            <p:ph type="body" sz="quarter" idx="14" hasCustomPrompt="1"/>
          </p:nvPr>
        </p:nvSpPr>
        <p:spPr>
          <a:xfrm>
            <a:off x="3233995" y="2505435"/>
            <a:ext cx="2455605" cy="669925"/>
          </a:xfrm>
        </p:spPr>
        <p:txBody>
          <a:bodyPr lIns="0"/>
          <a:lstStyle>
            <a:lvl1pPr marL="0" indent="0">
              <a:spcAft>
                <a:spcPts val="0"/>
              </a:spcAft>
              <a:buNone/>
              <a:defRPr sz="1600">
                <a:latin typeface="Graphik Semibold" panose="020B0703030202060203" pitchFamily="34" charset="0"/>
              </a:defRPr>
            </a:lvl1pPr>
          </a:lstStyle>
          <a:p>
            <a:pPr lvl="0"/>
            <a:r>
              <a:rPr lang="en-US" dirty="0"/>
              <a:t>Place content title here</a:t>
            </a:r>
          </a:p>
        </p:txBody>
      </p:sp>
      <p:pic>
        <p:nvPicPr>
          <p:cNvPr id="30" name="Picture 29">
            <a:extLst>
              <a:ext uri="{FF2B5EF4-FFF2-40B4-BE49-F238E27FC236}">
                <a16:creationId xmlns:a16="http://schemas.microsoft.com/office/drawing/2014/main" id="{4F38D2E5-61D0-4445-BFB5-6748D72FA5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863" t="43948" r="55959" b="30371"/>
          <a:stretch/>
        </p:blipFill>
        <p:spPr>
          <a:xfrm rot="5400000">
            <a:off x="793293" y="3792094"/>
            <a:ext cx="1798093" cy="2333624"/>
          </a:xfrm>
          <a:prstGeom prst="rect">
            <a:avLst/>
          </a:prstGeom>
        </p:spPr>
      </p:pic>
      <p:sp>
        <p:nvSpPr>
          <p:cNvPr id="32" name="Text Placeholder 21">
            <a:extLst>
              <a:ext uri="{FF2B5EF4-FFF2-40B4-BE49-F238E27FC236}">
                <a16:creationId xmlns:a16="http://schemas.microsoft.com/office/drawing/2014/main" id="{8272CA44-16C0-4D45-81D0-861EA2A14E92}"/>
              </a:ext>
            </a:extLst>
          </p:cNvPr>
          <p:cNvSpPr>
            <a:spLocks noGrp="1"/>
          </p:cNvSpPr>
          <p:nvPr>
            <p:ph type="body" sz="quarter" idx="17" hasCustomPrompt="1"/>
          </p:nvPr>
        </p:nvSpPr>
        <p:spPr>
          <a:xfrm>
            <a:off x="3233995" y="4746727"/>
            <a:ext cx="2455605" cy="669925"/>
          </a:xfrm>
        </p:spPr>
        <p:txBody>
          <a:bodyPr lIns="0"/>
          <a:lstStyle>
            <a:lvl1pPr marL="0" indent="0">
              <a:spcAft>
                <a:spcPts val="0"/>
              </a:spcAft>
              <a:buNone/>
              <a:defRPr sz="1600">
                <a:latin typeface="Graphik Semibold" panose="020B0703030202060203" pitchFamily="34" charset="0"/>
              </a:defRPr>
            </a:lvl1pPr>
          </a:lstStyle>
          <a:p>
            <a:pPr lvl="0"/>
            <a:r>
              <a:rPr lang="en-US" dirty="0"/>
              <a:t>Place content title here</a:t>
            </a:r>
          </a:p>
        </p:txBody>
      </p:sp>
      <p:pic>
        <p:nvPicPr>
          <p:cNvPr id="34" name="Picture 33">
            <a:extLst>
              <a:ext uri="{FF2B5EF4-FFF2-40B4-BE49-F238E27FC236}">
                <a16:creationId xmlns:a16="http://schemas.microsoft.com/office/drawing/2014/main" id="{4919550F-45A1-4A23-9570-F42B4D5069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863" t="43948" r="55959" b="30371"/>
          <a:stretch/>
        </p:blipFill>
        <p:spPr>
          <a:xfrm rot="5400000">
            <a:off x="6633317" y="1564454"/>
            <a:ext cx="1798093" cy="2333624"/>
          </a:xfrm>
          <a:prstGeom prst="rect">
            <a:avLst/>
          </a:prstGeom>
        </p:spPr>
      </p:pic>
      <p:sp>
        <p:nvSpPr>
          <p:cNvPr id="36" name="Text Placeholder 21">
            <a:extLst>
              <a:ext uri="{FF2B5EF4-FFF2-40B4-BE49-F238E27FC236}">
                <a16:creationId xmlns:a16="http://schemas.microsoft.com/office/drawing/2014/main" id="{E6777A76-F716-4085-9B40-A37799992335}"/>
              </a:ext>
            </a:extLst>
          </p:cNvPr>
          <p:cNvSpPr>
            <a:spLocks noGrp="1"/>
          </p:cNvSpPr>
          <p:nvPr>
            <p:ph type="body" sz="quarter" idx="20" hasCustomPrompt="1"/>
          </p:nvPr>
        </p:nvSpPr>
        <p:spPr>
          <a:xfrm>
            <a:off x="9074019" y="2519087"/>
            <a:ext cx="2626132" cy="669925"/>
          </a:xfrm>
        </p:spPr>
        <p:txBody>
          <a:bodyPr lIns="0"/>
          <a:lstStyle>
            <a:lvl1pPr marL="0" indent="0">
              <a:spcAft>
                <a:spcPts val="0"/>
              </a:spcAft>
              <a:buNone/>
              <a:defRPr sz="1600">
                <a:latin typeface="Graphik Semibold" panose="020B0703030202060203" pitchFamily="34" charset="0"/>
              </a:defRPr>
            </a:lvl1pPr>
          </a:lstStyle>
          <a:p>
            <a:pPr lvl="0"/>
            <a:r>
              <a:rPr lang="en-US" dirty="0"/>
              <a:t>Place content title here</a:t>
            </a:r>
          </a:p>
        </p:txBody>
      </p:sp>
      <p:pic>
        <p:nvPicPr>
          <p:cNvPr id="38" name="Picture 37">
            <a:extLst>
              <a:ext uri="{FF2B5EF4-FFF2-40B4-BE49-F238E27FC236}">
                <a16:creationId xmlns:a16="http://schemas.microsoft.com/office/drawing/2014/main" id="{59AC625C-3169-44FC-93FC-9CF4C564B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863" t="43948" r="55959" b="30371"/>
          <a:stretch/>
        </p:blipFill>
        <p:spPr>
          <a:xfrm rot="5400000">
            <a:off x="6633317" y="3805746"/>
            <a:ext cx="1798093" cy="2333624"/>
          </a:xfrm>
          <a:prstGeom prst="rect">
            <a:avLst/>
          </a:prstGeom>
        </p:spPr>
      </p:pic>
      <p:sp>
        <p:nvSpPr>
          <p:cNvPr id="40" name="Text Placeholder 21">
            <a:extLst>
              <a:ext uri="{FF2B5EF4-FFF2-40B4-BE49-F238E27FC236}">
                <a16:creationId xmlns:a16="http://schemas.microsoft.com/office/drawing/2014/main" id="{880808AD-F551-4532-BC1F-64D9CEAFA408}"/>
              </a:ext>
            </a:extLst>
          </p:cNvPr>
          <p:cNvSpPr>
            <a:spLocks noGrp="1"/>
          </p:cNvSpPr>
          <p:nvPr>
            <p:ph type="body" sz="quarter" idx="23" hasCustomPrompt="1"/>
          </p:nvPr>
        </p:nvSpPr>
        <p:spPr>
          <a:xfrm>
            <a:off x="9074019" y="4760379"/>
            <a:ext cx="2455605" cy="669925"/>
          </a:xfrm>
        </p:spPr>
        <p:txBody>
          <a:bodyPr lIns="0"/>
          <a:lstStyle>
            <a:lvl1pPr marL="0" indent="0">
              <a:spcAft>
                <a:spcPts val="0"/>
              </a:spcAft>
              <a:buNone/>
              <a:defRPr sz="1600">
                <a:latin typeface="Graphik Semibold" panose="020B0703030202060203" pitchFamily="34" charset="0"/>
              </a:defRPr>
            </a:lvl1pPr>
          </a:lstStyle>
          <a:p>
            <a:pPr lvl="0"/>
            <a:r>
              <a:rPr lang="en-US" dirty="0"/>
              <a:t>Place content title here</a:t>
            </a:r>
          </a:p>
        </p:txBody>
      </p:sp>
      <p:pic>
        <p:nvPicPr>
          <p:cNvPr id="28" name="Picture 27" descr="A picture containing drawing, clock&#10;&#10;Description automatically generated">
            <a:extLst>
              <a:ext uri="{FF2B5EF4-FFF2-40B4-BE49-F238E27FC236}">
                <a16:creationId xmlns:a16="http://schemas.microsoft.com/office/drawing/2014/main" id="{C33741B3-BCD4-4C34-9374-791B46DA18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482516"/>
            <a:ext cx="192024" cy="202328"/>
          </a:xfrm>
          <a:prstGeom prst="rect">
            <a:avLst/>
          </a:prstGeom>
        </p:spPr>
      </p:pic>
      <p:sp>
        <p:nvSpPr>
          <p:cNvPr id="29" name="Picture Placeholder 10">
            <a:extLst>
              <a:ext uri="{FF2B5EF4-FFF2-40B4-BE49-F238E27FC236}">
                <a16:creationId xmlns:a16="http://schemas.microsoft.com/office/drawing/2014/main" id="{29C6D5C2-15BB-41F1-91F9-5CE59389F093}"/>
              </a:ext>
            </a:extLst>
          </p:cNvPr>
          <p:cNvSpPr>
            <a:spLocks noGrp="1"/>
          </p:cNvSpPr>
          <p:nvPr>
            <p:ph type="pic" sz="quarter" idx="12" hasCustomPrompt="1"/>
          </p:nvPr>
        </p:nvSpPr>
        <p:spPr>
          <a:xfrm>
            <a:off x="723067" y="2031814"/>
            <a:ext cx="2286000" cy="1371600"/>
          </a:xfrm>
          <a:prstGeom prst="rect">
            <a:avLst/>
          </a:prstGeom>
          <a:solidFill>
            <a:schemeClr val="bg1">
              <a:lumMod val="85000"/>
            </a:schemeClr>
          </a:solidFill>
        </p:spPr>
        <p:txBody>
          <a:bodyPr anchor="t"/>
          <a:lstStyle>
            <a:lvl1pPr marL="0" indent="0" algn="ctr">
              <a:buNone/>
              <a:defRPr sz="1000">
                <a:solidFill>
                  <a:schemeClr val="bg1">
                    <a:lumMod val="50000"/>
                  </a:schemeClr>
                </a:solidFill>
              </a:defRPr>
            </a:lvl1pPr>
          </a:lstStyle>
          <a:p>
            <a:r>
              <a:rPr lang="en-US" dirty="0"/>
              <a:t>Add image</a:t>
            </a:r>
          </a:p>
        </p:txBody>
      </p:sp>
      <p:sp>
        <p:nvSpPr>
          <p:cNvPr id="43" name="Picture Placeholder 10">
            <a:extLst>
              <a:ext uri="{FF2B5EF4-FFF2-40B4-BE49-F238E27FC236}">
                <a16:creationId xmlns:a16="http://schemas.microsoft.com/office/drawing/2014/main" id="{E45686C2-48D5-43CA-B394-A748555AE572}"/>
              </a:ext>
            </a:extLst>
          </p:cNvPr>
          <p:cNvSpPr>
            <a:spLocks noGrp="1"/>
          </p:cNvSpPr>
          <p:nvPr>
            <p:ph type="pic" sz="quarter" idx="16" hasCustomPrompt="1"/>
          </p:nvPr>
        </p:nvSpPr>
        <p:spPr>
          <a:xfrm>
            <a:off x="723067" y="4273106"/>
            <a:ext cx="2286000" cy="1371600"/>
          </a:xfrm>
          <a:prstGeom prst="rect">
            <a:avLst/>
          </a:prstGeom>
          <a:solidFill>
            <a:schemeClr val="bg1">
              <a:lumMod val="85000"/>
            </a:schemeClr>
          </a:solidFill>
        </p:spPr>
        <p:txBody>
          <a:bodyPr anchor="t"/>
          <a:lstStyle>
            <a:lvl1pPr marL="0" indent="0" algn="ctr">
              <a:buNone/>
              <a:defRPr sz="1000">
                <a:solidFill>
                  <a:schemeClr val="bg1">
                    <a:lumMod val="50000"/>
                  </a:schemeClr>
                </a:solidFill>
              </a:defRPr>
            </a:lvl1pPr>
          </a:lstStyle>
          <a:p>
            <a:r>
              <a:rPr lang="en-US"/>
              <a:t>Add image</a:t>
            </a:r>
          </a:p>
        </p:txBody>
      </p:sp>
      <p:sp>
        <p:nvSpPr>
          <p:cNvPr id="44" name="Picture Placeholder 10">
            <a:extLst>
              <a:ext uri="{FF2B5EF4-FFF2-40B4-BE49-F238E27FC236}">
                <a16:creationId xmlns:a16="http://schemas.microsoft.com/office/drawing/2014/main" id="{E8EDC2D9-51DA-4D76-A9F3-694A8946D1FE}"/>
              </a:ext>
            </a:extLst>
          </p:cNvPr>
          <p:cNvSpPr>
            <a:spLocks noGrp="1"/>
          </p:cNvSpPr>
          <p:nvPr>
            <p:ph type="pic" sz="quarter" idx="19" hasCustomPrompt="1"/>
          </p:nvPr>
        </p:nvSpPr>
        <p:spPr>
          <a:xfrm>
            <a:off x="6563091" y="2045466"/>
            <a:ext cx="2286000" cy="1371600"/>
          </a:xfrm>
          <a:prstGeom prst="rect">
            <a:avLst/>
          </a:prstGeom>
          <a:solidFill>
            <a:schemeClr val="bg1">
              <a:lumMod val="85000"/>
            </a:schemeClr>
          </a:solidFill>
        </p:spPr>
        <p:txBody>
          <a:bodyPr anchor="t"/>
          <a:lstStyle>
            <a:lvl1pPr marL="0" indent="0" algn="ctr">
              <a:buNone/>
              <a:defRPr sz="1000">
                <a:solidFill>
                  <a:schemeClr val="bg1">
                    <a:lumMod val="50000"/>
                  </a:schemeClr>
                </a:solidFill>
              </a:defRPr>
            </a:lvl1pPr>
          </a:lstStyle>
          <a:p>
            <a:r>
              <a:rPr lang="en-US"/>
              <a:t>Add image</a:t>
            </a:r>
          </a:p>
        </p:txBody>
      </p:sp>
      <p:sp>
        <p:nvSpPr>
          <p:cNvPr id="45" name="Picture Placeholder 10">
            <a:extLst>
              <a:ext uri="{FF2B5EF4-FFF2-40B4-BE49-F238E27FC236}">
                <a16:creationId xmlns:a16="http://schemas.microsoft.com/office/drawing/2014/main" id="{FBF8DF04-B477-4791-BF1F-E6971C653CE7}"/>
              </a:ext>
            </a:extLst>
          </p:cNvPr>
          <p:cNvSpPr>
            <a:spLocks noGrp="1"/>
          </p:cNvSpPr>
          <p:nvPr>
            <p:ph type="pic" sz="quarter" idx="22" hasCustomPrompt="1"/>
          </p:nvPr>
        </p:nvSpPr>
        <p:spPr>
          <a:xfrm>
            <a:off x="6563091" y="4286758"/>
            <a:ext cx="2286000" cy="1371600"/>
          </a:xfrm>
          <a:prstGeom prst="rect">
            <a:avLst/>
          </a:prstGeom>
          <a:solidFill>
            <a:schemeClr val="bg1">
              <a:lumMod val="85000"/>
            </a:schemeClr>
          </a:solidFill>
        </p:spPr>
        <p:txBody>
          <a:bodyPr anchor="t"/>
          <a:lstStyle>
            <a:lvl1pPr marL="0" indent="0" algn="ctr">
              <a:buNone/>
              <a:defRPr sz="1000">
                <a:solidFill>
                  <a:schemeClr val="bg1">
                    <a:lumMod val="50000"/>
                  </a:schemeClr>
                </a:solidFill>
              </a:defRPr>
            </a:lvl1pPr>
          </a:lstStyle>
          <a:p>
            <a:r>
              <a:rPr lang="en-US"/>
              <a:t>Add image</a:t>
            </a:r>
          </a:p>
        </p:txBody>
      </p:sp>
      <p:sp>
        <p:nvSpPr>
          <p:cNvPr id="46" name="TextBox 45">
            <a:extLst>
              <a:ext uri="{FF2B5EF4-FFF2-40B4-BE49-F238E27FC236}">
                <a16:creationId xmlns:a16="http://schemas.microsoft.com/office/drawing/2014/main" id="{50456111-915A-4070-B06D-626C17B0579E}"/>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chemeClr val="bg1">
                    <a:lumMod val="65000"/>
                  </a:schemeClr>
                </a:solidFill>
                <a:effectLst/>
                <a:uLnTx/>
                <a:uFillTx/>
              </a:rPr>
              <a:t>Go to Brand Space for more imagery options</a:t>
            </a:r>
            <a:endParaRPr kumimoji="0" lang="en-US" sz="800" b="0" i="0" u="none" strike="noStrike" kern="0" cap="none" spc="0" normalizeH="0" baseline="0" noProof="0" dirty="0">
              <a:ln>
                <a:noFill/>
              </a:ln>
              <a:solidFill>
                <a:schemeClr val="bg1">
                  <a:lumMod val="65000"/>
                </a:schemeClr>
              </a:solidFill>
              <a:effectLst/>
              <a:uLnTx/>
              <a:uFillTx/>
            </a:endParaRPr>
          </a:p>
        </p:txBody>
      </p:sp>
      <p:sp>
        <p:nvSpPr>
          <p:cNvPr id="2" name="Date Placeholder 1">
            <a:extLst>
              <a:ext uri="{FF2B5EF4-FFF2-40B4-BE49-F238E27FC236}">
                <a16:creationId xmlns:a16="http://schemas.microsoft.com/office/drawing/2014/main" id="{36A492B0-FF8F-A29D-763D-8850DFE7DDE5}"/>
              </a:ext>
            </a:extLst>
          </p:cNvPr>
          <p:cNvSpPr>
            <a:spLocks noGrp="1"/>
          </p:cNvSpPr>
          <p:nvPr>
            <p:ph type="dt" sz="half" idx="24"/>
          </p:nvPr>
        </p:nvSpPr>
        <p:spPr/>
        <p:txBody>
          <a:bodyPr/>
          <a:lstStyle/>
          <a:p>
            <a:endParaRPr lang="en-US" dirty="0"/>
          </a:p>
        </p:txBody>
      </p:sp>
    </p:spTree>
    <p:extLst>
      <p:ext uri="{BB962C8B-B14F-4D97-AF65-F5344CB8AC3E}">
        <p14:creationId xmlns:p14="http://schemas.microsoft.com/office/powerpoint/2010/main" val="1109080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ith Sub">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2FCFB3D-B6BB-4E71-9125-0E2EFF93E588}"/>
              </a:ext>
            </a:extLst>
          </p:cNvPr>
          <p:cNvSpPr>
            <a:spLocks noGrp="1"/>
          </p:cNvSpPr>
          <p:nvPr>
            <p:ph type="title" hasCustomPrompt="1"/>
          </p:nvPr>
        </p:nvSpPr>
        <p:spPr>
          <a:xfrm>
            <a:off x="381000" y="447675"/>
            <a:ext cx="11430000" cy="457200"/>
          </a:xfrm>
        </p:spPr>
        <p:txBody>
          <a:bodyPr lIns="0">
            <a:noAutofit/>
          </a:bodyPr>
          <a:lstStyle>
            <a:lvl1pPr marL="0" indent="0">
              <a:buFont typeface="Arial" panose="020B0604020202020204" pitchFamily="34" charset="0"/>
              <a:buNone/>
              <a:defRPr sz="3000"/>
            </a:lvl1pPr>
          </a:lstStyle>
          <a:p>
            <a:r>
              <a:rPr lang="en-GB" dirty="0"/>
              <a:t>Place headline here</a:t>
            </a:r>
            <a:endParaRPr lang="en-US" dirty="0"/>
          </a:p>
        </p:txBody>
      </p:sp>
      <p:sp>
        <p:nvSpPr>
          <p:cNvPr id="9" name="Text Placeholder 3">
            <a:extLst>
              <a:ext uri="{FF2B5EF4-FFF2-40B4-BE49-F238E27FC236}">
                <a16:creationId xmlns:a16="http://schemas.microsoft.com/office/drawing/2014/main" id="{998BBB0A-039F-40A9-A1EE-68D371F2369E}"/>
              </a:ext>
            </a:extLst>
          </p:cNvPr>
          <p:cNvSpPr>
            <a:spLocks noGrp="1"/>
          </p:cNvSpPr>
          <p:nvPr>
            <p:ph type="body" sz="quarter" idx="10" hasCustomPrompt="1"/>
          </p:nvPr>
        </p:nvSpPr>
        <p:spPr>
          <a:xfrm>
            <a:off x="381000" y="890873"/>
            <a:ext cx="11430000" cy="457200"/>
          </a:xfrm>
        </p:spPr>
        <p:txBody>
          <a:bodyPr lIns="0"/>
          <a:lstStyle>
            <a:lvl1pPr marL="0" indent="0">
              <a:buNone/>
              <a:defRPr sz="1800">
                <a:solidFill>
                  <a:schemeClr val="accent1"/>
                </a:solidFill>
                <a:latin typeface="Graphik Semibold" panose="020B0703030202060203" pitchFamily="34" charset="0"/>
              </a:defRPr>
            </a:lvl1pPr>
            <a:lvl2pPr marL="0" indent="0">
              <a:buNone/>
              <a:defRPr/>
            </a:lvl2pPr>
          </a:lstStyle>
          <a:p>
            <a:pPr lvl="0"/>
            <a:r>
              <a:rPr lang="en-US" dirty="0"/>
              <a:t>Place sub headline here</a:t>
            </a:r>
          </a:p>
        </p:txBody>
      </p:sp>
      <p:pic>
        <p:nvPicPr>
          <p:cNvPr id="11" name="Picture 10" descr="A picture containing drawing, clock&#10;&#10;Description automatically generated">
            <a:extLst>
              <a:ext uri="{FF2B5EF4-FFF2-40B4-BE49-F238E27FC236}">
                <a16:creationId xmlns:a16="http://schemas.microsoft.com/office/drawing/2014/main" id="{155FD3AC-CB32-4A9F-8C2A-A40AEC5301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482516"/>
            <a:ext cx="192024" cy="202328"/>
          </a:xfrm>
          <a:prstGeom prst="rect">
            <a:avLst/>
          </a:prstGeom>
        </p:spPr>
      </p:pic>
      <p:sp>
        <p:nvSpPr>
          <p:cNvPr id="2" name="Date Placeholder 1">
            <a:extLst>
              <a:ext uri="{FF2B5EF4-FFF2-40B4-BE49-F238E27FC236}">
                <a16:creationId xmlns:a16="http://schemas.microsoft.com/office/drawing/2014/main" id="{1DAF611E-3AE2-8E7A-FAE5-F2DD0D7609CD}"/>
              </a:ext>
            </a:extLst>
          </p:cNvPr>
          <p:cNvSpPr>
            <a:spLocks noGrp="1"/>
          </p:cNvSpPr>
          <p:nvPr>
            <p:ph type="dt" sz="half" idx="11"/>
          </p:nvPr>
        </p:nvSpPr>
        <p:spPr/>
        <p:txBody>
          <a:bodyPr/>
          <a:lstStyle/>
          <a:p>
            <a:endParaRPr lang="en-US" dirty="0"/>
          </a:p>
        </p:txBody>
      </p:sp>
    </p:spTree>
    <p:extLst>
      <p:ext uri="{BB962C8B-B14F-4D97-AF65-F5344CB8AC3E}">
        <p14:creationId xmlns:p14="http://schemas.microsoft.com/office/powerpoint/2010/main" val="1433774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Long Headline and 1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6DB689C-7DB3-4046-A1BF-E63F8EF78419}"/>
              </a:ext>
            </a:extLst>
          </p:cNvPr>
          <p:cNvSpPr>
            <a:spLocks noGrp="1"/>
          </p:cNvSpPr>
          <p:nvPr>
            <p:ph type="title" hasCustomPrompt="1"/>
          </p:nvPr>
        </p:nvSpPr>
        <p:spPr>
          <a:xfrm>
            <a:off x="381000" y="381000"/>
            <a:ext cx="11430000" cy="990600"/>
          </a:xfrm>
        </p:spPr>
        <p:txBody>
          <a:bodyPr/>
          <a:lstStyle>
            <a:lvl1pPr>
              <a:defRPr sz="3600"/>
            </a:lvl1pPr>
          </a:lstStyle>
          <a:p>
            <a:r>
              <a:rPr lang="en-GB"/>
              <a:t>Place headline here (36pt, min 30pt)</a:t>
            </a:r>
            <a:endParaRPr lang="en-US"/>
          </a:p>
        </p:txBody>
      </p:sp>
    </p:spTree>
    <p:extLst>
      <p:ext uri="{BB962C8B-B14F-4D97-AF65-F5344CB8AC3E}">
        <p14:creationId xmlns:p14="http://schemas.microsoft.com/office/powerpoint/2010/main" val="171946681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Section Divider with Image - Gradient Dark">
    <p:bg>
      <p:bgPr>
        <a:solidFill>
          <a:schemeClr val="accent3"/>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E855F8-1FDD-47FB-9168-032859A20F0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66998" y="-2667000"/>
            <a:ext cx="6858002" cy="12192001"/>
          </a:xfrm>
          <a:prstGeom prst="rect">
            <a:avLst/>
          </a:prstGeom>
        </p:spPr>
      </p:pic>
      <p:pic>
        <p:nvPicPr>
          <p:cNvPr id="3" name="Picture Placeholder 9" descr="Background pattern&#10;&#10;Description automatically generated">
            <a:extLst>
              <a:ext uri="{FF2B5EF4-FFF2-40B4-BE49-F238E27FC236}">
                <a16:creationId xmlns:a16="http://schemas.microsoft.com/office/drawing/2014/main" id="{C90ECAD4-467F-4267-B2F1-B7FA957621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65100" y="165100"/>
            <a:ext cx="11861800" cy="6515100"/>
          </a:xfrm>
          <a:prstGeom prst="rect">
            <a:avLst/>
          </a:prstGeom>
        </p:spPr>
      </p:pic>
      <p:sp>
        <p:nvSpPr>
          <p:cNvPr id="9" name="Text Placeholder 8">
            <a:extLst>
              <a:ext uri="{FF2B5EF4-FFF2-40B4-BE49-F238E27FC236}">
                <a16:creationId xmlns:a16="http://schemas.microsoft.com/office/drawing/2014/main" id="{F961CA96-71E3-F941-B41E-52928AB91109}"/>
              </a:ext>
            </a:extLst>
          </p:cNvPr>
          <p:cNvSpPr>
            <a:spLocks noGrp="1"/>
          </p:cNvSpPr>
          <p:nvPr>
            <p:ph type="body" sz="quarter" idx="16" hasCustomPrompt="1"/>
          </p:nvPr>
        </p:nvSpPr>
        <p:spPr>
          <a:xfrm>
            <a:off x="6247186" y="3977104"/>
            <a:ext cx="5563814" cy="1474215"/>
          </a:xfrm>
          <a:prstGeom prst="rect">
            <a:avLst/>
          </a:prstGeom>
        </p:spPr>
        <p:txBody>
          <a:bodyPr lIns="0">
            <a:normAutofit/>
          </a:bodyPr>
          <a:lstStyle>
            <a:lvl1pPr marL="0" indent="0">
              <a:lnSpc>
                <a:spcPct val="90000"/>
              </a:lnSpc>
              <a:spcAft>
                <a:spcPts val="600"/>
              </a:spcAft>
              <a:buNone/>
              <a:defRPr kumimoji="0" lang="en-US" sz="2400" b="0" i="0" u="none" strike="noStrike" kern="1200" cap="none" spc="0" normalizeH="0" baseline="0" dirty="0">
                <a:ln>
                  <a:noFill/>
                </a:ln>
                <a:solidFill>
                  <a:srgbClr val="FFFFFF"/>
                </a:solidFill>
                <a:effectLst/>
                <a:uLnTx/>
                <a:uFillTx/>
                <a:latin typeface="Graphik" panose="020B0503030202060203" pitchFamily="34" charset="77"/>
                <a:ea typeface="+mn-ea"/>
                <a:cs typeface="+mn-cs"/>
              </a:defRPr>
            </a:lvl1pPr>
            <a:lvl2pPr marL="0" indent="0">
              <a:spcAft>
                <a:spcPts val="600"/>
              </a:spcAft>
              <a:buNone/>
              <a:defRPr sz="2400">
                <a:latin typeface="GT Sectra Fine" pitchFamily="2" charset="77"/>
              </a:defRPr>
            </a:lvl2pPr>
            <a:lvl3pPr marL="0" indent="0">
              <a:spcAft>
                <a:spcPts val="600"/>
              </a:spcAft>
              <a:buNone/>
              <a:defRPr sz="2400">
                <a:latin typeface="GT Sectra Fine" pitchFamily="2" charset="77"/>
              </a:defRPr>
            </a:lvl3pPr>
            <a:lvl4pPr marL="0" indent="0">
              <a:spcAft>
                <a:spcPts val="600"/>
              </a:spcAft>
              <a:buNone/>
              <a:defRPr sz="2400">
                <a:latin typeface="GT Sectra Fine" pitchFamily="2" charset="77"/>
              </a:defRPr>
            </a:lvl4pPr>
            <a:lvl5pPr marL="0" indent="0">
              <a:spcAft>
                <a:spcPts val="600"/>
              </a:spcAft>
              <a:buNone/>
              <a:defRPr sz="2400">
                <a:latin typeface="GT Sectra Fine" pitchFamily="2" charset="77"/>
              </a:defRPr>
            </a:lvl5pPr>
          </a:lstStyle>
          <a:p>
            <a:pPr marL="0" marR="0" lvl="0" indent="0" algn="l" defTabSz="2286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dirty="0"/>
              <a:t>Place subtitle here in</a:t>
            </a:r>
            <a:endParaRPr lang="en-US" dirty="0"/>
          </a:p>
        </p:txBody>
      </p:sp>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6247187" y="1491476"/>
            <a:ext cx="5563813" cy="2156105"/>
          </a:xfrm>
          <a:prstGeom prst="rect">
            <a:avLst/>
          </a:prstGeom>
        </p:spPr>
        <p:txBody>
          <a:bodyPr lIns="0" anchor="b">
            <a:normAutofit/>
          </a:bodyPr>
          <a:lstStyle>
            <a:lvl1pPr>
              <a:defRPr kumimoji="0" lang="en-US" sz="5400" b="1" i="0" u="none" strike="noStrike" kern="1200" cap="none" spc="0" normalizeH="0" baseline="0" dirty="0">
                <a:ln>
                  <a:noFill/>
                </a:ln>
                <a:solidFill>
                  <a:srgbClr val="FFFFFF"/>
                </a:solidFill>
                <a:effectLst/>
                <a:uLnTx/>
                <a:uFillTx/>
                <a:latin typeface="Graphik"/>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a:t>Title header</a:t>
            </a:r>
          </a:p>
        </p:txBody>
      </p:sp>
      <p:sp>
        <p:nvSpPr>
          <p:cNvPr id="8" name="Date Placeholder 10">
            <a:extLst>
              <a:ext uri="{FF2B5EF4-FFF2-40B4-BE49-F238E27FC236}">
                <a16:creationId xmlns:a16="http://schemas.microsoft.com/office/drawing/2014/main" id="{48D19528-95D7-734A-8974-2F9EBB1608B6}"/>
              </a:ext>
            </a:extLst>
          </p:cNvPr>
          <p:cNvSpPr>
            <a:spLocks noGrp="1"/>
          </p:cNvSpPr>
          <p:nvPr>
            <p:ph type="dt" sz="half" idx="2"/>
          </p:nvPr>
        </p:nvSpPr>
        <p:spPr>
          <a:xfrm>
            <a:off x="6247186" y="5776034"/>
            <a:ext cx="3102015" cy="245276"/>
          </a:xfrm>
          <a:prstGeom prst="rect">
            <a:avLst/>
          </a:prstGeom>
        </p:spPr>
        <p:txBody>
          <a:bodyPr vert="horz" lIns="0" tIns="0" rIns="0" bIns="0" rtlCol="0" anchor="t"/>
          <a:lstStyle>
            <a:lvl1pPr marL="0" algn="l" defTabSz="914400" rtl="0" eaLnBrk="1" latinLnBrk="0" hangingPunct="1">
              <a:defRPr lang="en-US" sz="1400" b="1" kern="1200" smtClean="0">
                <a:solidFill>
                  <a:schemeClr val="tx1"/>
                </a:solidFill>
                <a:latin typeface="+mn-lt"/>
                <a:ea typeface="+mn-ea"/>
                <a:cs typeface="+mn-cs"/>
              </a:defRPr>
            </a:lvl1pPr>
          </a:lstStyle>
          <a:p>
            <a:r>
              <a:rPr lang="en-IN" dirty="0"/>
              <a:t>Date</a:t>
            </a:r>
          </a:p>
        </p:txBody>
      </p:sp>
      <p:sp>
        <p:nvSpPr>
          <p:cNvPr id="10" name="Text Placeholder 16">
            <a:extLst>
              <a:ext uri="{FF2B5EF4-FFF2-40B4-BE49-F238E27FC236}">
                <a16:creationId xmlns:a16="http://schemas.microsoft.com/office/drawing/2014/main" id="{1F2DC02C-2152-7B45-883E-6FFFE7315EAA}"/>
              </a:ext>
            </a:extLst>
          </p:cNvPr>
          <p:cNvSpPr>
            <a:spLocks noGrp="1"/>
          </p:cNvSpPr>
          <p:nvPr>
            <p:ph type="body" sz="quarter" idx="12" hasCustomPrompt="1"/>
          </p:nvPr>
        </p:nvSpPr>
        <p:spPr>
          <a:xfrm>
            <a:off x="6247186" y="6068932"/>
            <a:ext cx="3102015" cy="245276"/>
          </a:xfrm>
        </p:spPr>
        <p:txBody>
          <a:bodyPr lIns="0"/>
          <a:lstStyle>
            <a:lvl1pPr marL="0" indent="0" algn="l"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dirty="0"/>
              <a:t>Presenter</a:t>
            </a:r>
          </a:p>
        </p:txBody>
      </p:sp>
      <p:sp>
        <p:nvSpPr>
          <p:cNvPr id="11" name="TextBox 10">
            <a:extLst>
              <a:ext uri="{FF2B5EF4-FFF2-40B4-BE49-F238E27FC236}">
                <a16:creationId xmlns:a16="http://schemas.microsoft.com/office/drawing/2014/main" id="{6A21F3D1-765F-4AED-97E5-F846DF40F704}"/>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chemeClr val="bg2"/>
                </a:solidFill>
                <a:effectLst/>
                <a:uLnTx/>
                <a:uFillTx/>
              </a:rPr>
              <a:t>Go to Brand Space for more cover options</a:t>
            </a:r>
            <a:endParaRPr kumimoji="0" lang="en-US" sz="800" b="0" i="0" u="none" strike="noStrike" kern="0" cap="none" spc="0" normalizeH="0" baseline="0" noProof="0" dirty="0">
              <a:ln>
                <a:noFill/>
              </a:ln>
              <a:solidFill>
                <a:schemeClr val="bg2"/>
              </a:solidFill>
              <a:effectLst/>
              <a:uLnTx/>
              <a:uFillTx/>
            </a:endParaRPr>
          </a:p>
        </p:txBody>
      </p:sp>
    </p:spTree>
    <p:extLst>
      <p:ext uri="{BB962C8B-B14F-4D97-AF65-F5344CB8AC3E}">
        <p14:creationId xmlns:p14="http://schemas.microsoft.com/office/powerpoint/2010/main" val="18828500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20">
          <p15:clr>
            <a:srgbClr val="5ACBF0"/>
          </p15:clr>
        </p15:guide>
        <p15:guide id="2" orient="horz" pos="2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Greetings + Greater Than L">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7882D0-879F-974F-B35F-EE91948B7F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2DF26BFD-3D15-48EA-A458-43E2274B938D}"/>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22800" y="0"/>
            <a:ext cx="7188200" cy="6858000"/>
          </a:xfrm>
          <a:prstGeom prst="rect">
            <a:avLst/>
          </a:prstGeom>
        </p:spPr>
      </p:pic>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380999" y="2318273"/>
            <a:ext cx="7040753" cy="2221454"/>
          </a:xfrm>
        </p:spPr>
        <p:txBody>
          <a:bodyPr anchor="ctr"/>
          <a:lstStyle>
            <a:lvl1pPr algn="l">
              <a:defRPr sz="7200">
                <a:solidFill>
                  <a:schemeClr val="tx1"/>
                </a:solidFill>
              </a:defRPr>
            </a:lvl1pPr>
          </a:lstStyle>
          <a:p>
            <a:r>
              <a:rPr lang="en-GB" dirty="0"/>
              <a:t>Thank you</a:t>
            </a:r>
            <a:endParaRPr lang="en-US" dirty="0"/>
          </a:p>
        </p:txBody>
      </p:sp>
      <p:sp>
        <p:nvSpPr>
          <p:cNvPr id="3" name="TextBox 2">
            <a:extLst>
              <a:ext uri="{FF2B5EF4-FFF2-40B4-BE49-F238E27FC236}">
                <a16:creationId xmlns:a16="http://schemas.microsoft.com/office/drawing/2014/main" id="{B87AD433-4B77-E741-930C-11F17D433B19}"/>
              </a:ext>
            </a:extLst>
          </p:cNvPr>
          <p:cNvSpPr txBox="1"/>
          <p:nvPr userDrawn="1"/>
        </p:nvSpPr>
        <p:spPr>
          <a:xfrm>
            <a:off x="4490720" y="3606800"/>
            <a:ext cx="0" cy="0"/>
          </a:xfrm>
          <a:prstGeom prst="rect">
            <a:avLst/>
          </a:prstGeom>
          <a:noFill/>
        </p:spPr>
        <p:txBody>
          <a:bodyPr wrap="none" lIns="0" tIns="0" rIns="0" bIns="0" rtlCol="0">
            <a:noAutofit/>
          </a:bodyPr>
          <a:lstStyle/>
          <a:p>
            <a:pPr algn="l" defTabSz="228600">
              <a:spcAft>
                <a:spcPts val="1200"/>
              </a:spcAft>
            </a:pPr>
            <a:endParaRPr lang="en-US" b="0" i="0" noProof="0" dirty="0">
              <a:latin typeface="Graphik Light" panose="020B0403030202060203" pitchFamily="34" charset="77"/>
            </a:endParaRPr>
          </a:p>
        </p:txBody>
      </p:sp>
    </p:spTree>
    <p:extLst>
      <p:ext uri="{BB962C8B-B14F-4D97-AF65-F5344CB8AC3E}">
        <p14:creationId xmlns:p14="http://schemas.microsoft.com/office/powerpoint/2010/main" val="357157838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ong Headlin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8546ADE-103C-4652-A344-9C0C8C49EC1E}"/>
              </a:ext>
            </a:extLst>
          </p:cNvPr>
          <p:cNvSpPr>
            <a:spLocks noGrp="1"/>
          </p:cNvSpPr>
          <p:nvPr>
            <p:ph type="title" hasCustomPrompt="1"/>
          </p:nvPr>
        </p:nvSpPr>
        <p:spPr>
          <a:xfrm>
            <a:off x="381000" y="368847"/>
            <a:ext cx="11430000" cy="454292"/>
          </a:xfrm>
        </p:spPr>
        <p:txBody>
          <a:bodyPr anchor="ctr" anchorCtr="0">
            <a:spAutoFit/>
          </a:bodyPr>
          <a:lstStyle>
            <a:lvl1pPr>
              <a:defRPr sz="3600"/>
            </a:lvl1pPr>
          </a:lstStyle>
          <a:p>
            <a:r>
              <a:rPr lang="en-GB"/>
              <a:t>Place headline here (36pt, min 30pt)</a:t>
            </a:r>
            <a:endParaRPr lang="en-US"/>
          </a:p>
        </p:txBody>
      </p:sp>
      <p:sp>
        <p:nvSpPr>
          <p:cNvPr id="2" name="Slide Number Placeholder 1">
            <a:extLst>
              <a:ext uri="{FF2B5EF4-FFF2-40B4-BE49-F238E27FC236}">
                <a16:creationId xmlns:a16="http://schemas.microsoft.com/office/drawing/2014/main" id="{D20A237C-DB73-401B-BD5B-B8B91332335E}"/>
              </a:ext>
            </a:extLst>
          </p:cNvPr>
          <p:cNvSpPr>
            <a:spLocks noGrp="1"/>
          </p:cNvSpPr>
          <p:nvPr>
            <p:ph type="sldNum" sz="quarter" idx="10"/>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320596171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37DA-877B-4969-92F3-D62917753DD1}"/>
              </a:ext>
            </a:extLst>
          </p:cNvPr>
          <p:cNvSpPr>
            <a:spLocks noGrp="1"/>
          </p:cNvSpPr>
          <p:nvPr>
            <p:ph type="ctrTitle" hasCustomPrompt="1"/>
          </p:nvPr>
        </p:nvSpPr>
        <p:spPr bwMode="black">
          <a:xfrm>
            <a:off x="381000" y="1862316"/>
            <a:ext cx="5791201" cy="1769720"/>
          </a:xfrm>
          <a:prstGeom prst="rect">
            <a:avLst/>
          </a:prstGeom>
        </p:spPr>
        <p:txBody>
          <a:bodyPr lIns="0" anchor="b"/>
          <a:lstStyle>
            <a:lvl1pPr algn="l">
              <a:lnSpc>
                <a:spcPct val="90000"/>
              </a:lnSpc>
              <a:defRPr sz="5400" b="0" i="0">
                <a:solidFill>
                  <a:schemeClr val="tx1"/>
                </a:solidFill>
                <a:latin typeface="+mj-lt"/>
              </a:defRPr>
            </a:lvl1pPr>
          </a:lstStyle>
          <a:p>
            <a:r>
              <a:rPr lang="en-US"/>
              <a:t>Insert title</a:t>
            </a:r>
            <a:br>
              <a:rPr lang="en-US"/>
            </a:br>
            <a:r>
              <a:rPr lang="en-US"/>
              <a:t>here at 54pt</a:t>
            </a:r>
          </a:p>
        </p:txBody>
      </p:sp>
      <p:sp>
        <p:nvSpPr>
          <p:cNvPr id="3" name="Subtitle 2">
            <a:extLst>
              <a:ext uri="{FF2B5EF4-FFF2-40B4-BE49-F238E27FC236}">
                <a16:creationId xmlns:a16="http://schemas.microsoft.com/office/drawing/2014/main" id="{99BBB33C-A0EF-4DAE-96F6-5E528C0ED201}"/>
              </a:ext>
            </a:extLst>
          </p:cNvPr>
          <p:cNvSpPr>
            <a:spLocks noGrp="1"/>
          </p:cNvSpPr>
          <p:nvPr>
            <p:ph type="subTitle" idx="1" hasCustomPrompt="1"/>
          </p:nvPr>
        </p:nvSpPr>
        <p:spPr bwMode="black">
          <a:xfrm>
            <a:off x="381000" y="3872359"/>
            <a:ext cx="4377369" cy="1092845"/>
          </a:xfrm>
          <a:prstGeom prst="rect">
            <a:avLst/>
          </a:prstGeom>
        </p:spPr>
        <p:txBody>
          <a:bodyPr lIns="0"/>
          <a:lstStyle>
            <a:lvl1pPr marL="0" indent="0" algn="l">
              <a:lnSpc>
                <a:spcPct val="90000"/>
              </a:lnSpc>
              <a:spcAft>
                <a:spcPts val="0"/>
              </a:spcAft>
              <a:buNone/>
              <a:defRPr sz="2400" b="0" i="0" spc="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Place subtitle here, </a:t>
            </a:r>
            <a:br>
              <a:rPr lang="en-GB"/>
            </a:br>
            <a:r>
              <a:rPr lang="en-GB" err="1"/>
              <a:t>Graphik</a:t>
            </a:r>
            <a:r>
              <a:rPr lang="en-GB"/>
              <a:t> Regular 24pt</a:t>
            </a:r>
            <a:endParaRPr lang="en-US"/>
          </a:p>
        </p:txBody>
      </p:sp>
      <p:sp>
        <p:nvSpPr>
          <p:cNvPr id="11" name="Text Placeholder 16">
            <a:extLst>
              <a:ext uri="{FF2B5EF4-FFF2-40B4-BE49-F238E27FC236}">
                <a16:creationId xmlns:a16="http://schemas.microsoft.com/office/drawing/2014/main" id="{B2BDB7F4-6E1D-4904-AD31-0A33E91A2E6D}"/>
              </a:ext>
            </a:extLst>
          </p:cNvPr>
          <p:cNvSpPr>
            <a:spLocks noGrp="1"/>
          </p:cNvSpPr>
          <p:nvPr>
            <p:ph type="body" sz="quarter" idx="12" hasCustomPrompt="1"/>
          </p:nvPr>
        </p:nvSpPr>
        <p:spPr bwMode="black">
          <a:xfrm>
            <a:off x="381001" y="6040362"/>
            <a:ext cx="3329354" cy="327498"/>
          </a:xfrm>
          <a:prstGeom prst="rect">
            <a:avLst/>
          </a:prstGeom>
        </p:spPr>
        <p:txBody>
          <a:bodyPr lIns="0" anchor="b"/>
          <a:lstStyle>
            <a:lvl1pPr marL="0" indent="0" algn="l" defTabSz="914400" rtl="0" eaLnBrk="1" latinLnBrk="0" hangingPunct="1">
              <a:spcAft>
                <a:spcPts val="0"/>
              </a:spcAft>
              <a:buNone/>
              <a:defRPr lang="en-US" sz="2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dirty="0"/>
              <a:t>Presenter</a:t>
            </a:r>
          </a:p>
        </p:txBody>
      </p:sp>
      <p:sp>
        <p:nvSpPr>
          <p:cNvPr id="7" name="TextBox 6">
            <a:extLst>
              <a:ext uri="{FF2B5EF4-FFF2-40B4-BE49-F238E27FC236}">
                <a16:creationId xmlns:a16="http://schemas.microsoft.com/office/drawing/2014/main" id="{3D4FDAF7-8252-437F-B6E9-018FB7E72948}"/>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cover options</a:t>
            </a:r>
            <a:endParaRPr kumimoji="0" lang="en-US" sz="800" b="0" i="0" u="none" strike="noStrike" kern="0" cap="none" spc="0" normalizeH="0" baseline="0" noProof="0">
              <a:ln>
                <a:noFill/>
              </a:ln>
              <a:solidFill>
                <a:schemeClr val="bg2"/>
              </a:solidFill>
              <a:effectLst/>
              <a:uLnTx/>
              <a:uFillTx/>
            </a:endParaRPr>
          </a:p>
        </p:txBody>
      </p:sp>
      <p:sp>
        <p:nvSpPr>
          <p:cNvPr id="5" name="GTS_WH">
            <a:extLst>
              <a:ext uri="{FF2B5EF4-FFF2-40B4-BE49-F238E27FC236}">
                <a16:creationId xmlns:a16="http://schemas.microsoft.com/office/drawing/2014/main" id="{369B91A7-6B98-B279-3E0F-98134EDB3D62}"/>
              </a:ext>
              <a:ext uri="{C183D7F6-B498-43B3-948B-1728B52AA6E4}">
                <adec:decorative xmlns:adec="http://schemas.microsoft.com/office/drawing/2017/decorative" val="1"/>
              </a:ext>
            </a:extLst>
          </p:cNvPr>
          <p:cNvSpPr>
            <a:spLocks noChangeAspect="1"/>
          </p:cNvSpPr>
          <p:nvPr userDrawn="1"/>
        </p:nvSpPr>
        <p:spPr bwMode="auto">
          <a:xfrm>
            <a:off x="381000" y="483660"/>
            <a:ext cx="641531" cy="70408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Acc_StratConst_Logo_WH" descr="Accenture Strategy &amp; Consulting word mark">
            <a:extLst>
              <a:ext uri="{FF2B5EF4-FFF2-40B4-BE49-F238E27FC236}">
                <a16:creationId xmlns:a16="http://schemas.microsoft.com/office/drawing/2014/main" id="{D90F2D67-BEE1-82FC-331A-24BF5B6333CB}"/>
              </a:ext>
            </a:extLst>
          </p:cNvPr>
          <p:cNvSpPr>
            <a:spLocks noChangeAspect="1" noEditPoints="1"/>
          </p:cNvSpPr>
          <p:nvPr userDrawn="1"/>
        </p:nvSpPr>
        <p:spPr bwMode="auto">
          <a:xfrm>
            <a:off x="7946501" y="6107596"/>
            <a:ext cx="3849692" cy="244800"/>
          </a:xfrm>
          <a:custGeom>
            <a:avLst/>
            <a:gdLst>
              <a:gd name="T0" fmla="*/ 6060 w 6092"/>
              <a:gd name="T1" fmla="*/ 201 h 386"/>
              <a:gd name="T2" fmla="*/ 5893 w 6092"/>
              <a:gd name="T3" fmla="*/ 203 h 386"/>
              <a:gd name="T4" fmla="*/ 5992 w 6092"/>
              <a:gd name="T5" fmla="*/ 386 h 386"/>
              <a:gd name="T6" fmla="*/ 5843 w 6092"/>
              <a:gd name="T7" fmla="*/ 309 h 386"/>
              <a:gd name="T8" fmla="*/ 5669 w 6092"/>
              <a:gd name="T9" fmla="*/ 100 h 386"/>
              <a:gd name="T10" fmla="*/ 5584 w 6092"/>
              <a:gd name="T11" fmla="*/ 12 h 386"/>
              <a:gd name="T12" fmla="*/ 5402 w 6092"/>
              <a:gd name="T13" fmla="*/ 100 h 386"/>
              <a:gd name="T14" fmla="*/ 5466 w 6092"/>
              <a:gd name="T15" fmla="*/ 128 h 386"/>
              <a:gd name="T16" fmla="*/ 5324 w 6092"/>
              <a:gd name="T17" fmla="*/ 0 h 386"/>
              <a:gd name="T18" fmla="*/ 5116 w 6092"/>
              <a:gd name="T19" fmla="*/ 100 h 386"/>
              <a:gd name="T20" fmla="*/ 5222 w 6092"/>
              <a:gd name="T21" fmla="*/ 309 h 386"/>
              <a:gd name="T22" fmla="*/ 5003 w 6092"/>
              <a:gd name="T23" fmla="*/ 252 h 386"/>
              <a:gd name="T24" fmla="*/ 4912 w 6092"/>
              <a:gd name="T25" fmla="*/ 154 h 386"/>
              <a:gd name="T26" fmla="*/ 4687 w 6092"/>
              <a:gd name="T27" fmla="*/ 133 h 386"/>
              <a:gd name="T28" fmla="*/ 4687 w 6092"/>
              <a:gd name="T29" fmla="*/ 182 h 386"/>
              <a:gd name="T30" fmla="*/ 4431 w 6092"/>
              <a:gd name="T31" fmla="*/ 203 h 386"/>
              <a:gd name="T32" fmla="*/ 4602 w 6092"/>
              <a:gd name="T33" fmla="*/ 203 h 386"/>
              <a:gd name="T34" fmla="*/ 4359 w 6092"/>
              <a:gd name="T35" fmla="*/ 112 h 386"/>
              <a:gd name="T36" fmla="*/ 4362 w 6092"/>
              <a:gd name="T37" fmla="*/ 214 h 386"/>
              <a:gd name="T38" fmla="*/ 3860 w 6092"/>
              <a:gd name="T39" fmla="*/ 136 h 386"/>
              <a:gd name="T40" fmla="*/ 4001 w 6092"/>
              <a:gd name="T41" fmla="*/ 309 h 386"/>
              <a:gd name="T42" fmla="*/ 3873 w 6092"/>
              <a:gd name="T43" fmla="*/ 22 h 386"/>
              <a:gd name="T44" fmla="*/ 3553 w 6092"/>
              <a:gd name="T45" fmla="*/ 288 h 386"/>
              <a:gd name="T46" fmla="*/ 3513 w 6092"/>
              <a:gd name="T47" fmla="*/ 382 h 386"/>
              <a:gd name="T48" fmla="*/ 3327 w 6092"/>
              <a:gd name="T49" fmla="*/ 275 h 386"/>
              <a:gd name="T50" fmla="*/ 3323 w 6092"/>
              <a:gd name="T51" fmla="*/ 302 h 386"/>
              <a:gd name="T52" fmla="*/ 3427 w 6092"/>
              <a:gd name="T53" fmla="*/ 295 h 386"/>
              <a:gd name="T54" fmla="*/ 3001 w 6092"/>
              <a:gd name="T55" fmla="*/ 207 h 386"/>
              <a:gd name="T56" fmla="*/ 3158 w 6092"/>
              <a:gd name="T57" fmla="*/ 249 h 386"/>
              <a:gd name="T58" fmla="*/ 2852 w 6092"/>
              <a:gd name="T59" fmla="*/ 100 h 386"/>
              <a:gd name="T60" fmla="*/ 2915 w 6092"/>
              <a:gd name="T61" fmla="*/ 128 h 386"/>
              <a:gd name="T62" fmla="*/ 2776 w 6092"/>
              <a:gd name="T63" fmla="*/ 236 h 386"/>
              <a:gd name="T64" fmla="*/ 2746 w 6092"/>
              <a:gd name="T65" fmla="*/ 186 h 386"/>
              <a:gd name="T66" fmla="*/ 2809 w 6092"/>
              <a:gd name="T67" fmla="*/ 171 h 386"/>
              <a:gd name="T68" fmla="*/ 2543 w 6092"/>
              <a:gd name="T69" fmla="*/ 100 h 386"/>
              <a:gd name="T70" fmla="*/ 2510 w 6092"/>
              <a:gd name="T71" fmla="*/ 100 h 386"/>
              <a:gd name="T72" fmla="*/ 2408 w 6092"/>
              <a:gd name="T73" fmla="*/ 52 h 386"/>
              <a:gd name="T74" fmla="*/ 2460 w 6092"/>
              <a:gd name="T75" fmla="*/ 280 h 386"/>
              <a:gd name="T76" fmla="*/ 2277 w 6092"/>
              <a:gd name="T77" fmla="*/ 231 h 386"/>
              <a:gd name="T78" fmla="*/ 2145 w 6092"/>
              <a:gd name="T79" fmla="*/ 94 h 386"/>
              <a:gd name="T80" fmla="*/ 1844 w 6092"/>
              <a:gd name="T81" fmla="*/ 182 h 386"/>
              <a:gd name="T82" fmla="*/ 1844 w 6092"/>
              <a:gd name="T83" fmla="*/ 218 h 386"/>
              <a:gd name="T84" fmla="*/ 1696 w 6092"/>
              <a:gd name="T85" fmla="*/ 100 h 386"/>
              <a:gd name="T86" fmla="*/ 1638 w 6092"/>
              <a:gd name="T87" fmla="*/ 100 h 386"/>
              <a:gd name="T88" fmla="*/ 1529 w 6092"/>
              <a:gd name="T89" fmla="*/ 100 h 386"/>
              <a:gd name="T90" fmla="*/ 1251 w 6092"/>
              <a:gd name="T91" fmla="*/ 247 h 386"/>
              <a:gd name="T92" fmla="*/ 1309 w 6092"/>
              <a:gd name="T93" fmla="*/ 100 h 386"/>
              <a:gd name="T94" fmla="*/ 1354 w 6092"/>
              <a:gd name="T95" fmla="*/ 308 h 386"/>
              <a:gd name="T96" fmla="*/ 1193 w 6092"/>
              <a:gd name="T97" fmla="*/ 176 h 386"/>
              <a:gd name="T98" fmla="*/ 996 w 6092"/>
              <a:gd name="T99" fmla="*/ 309 h 386"/>
              <a:gd name="T100" fmla="*/ 749 w 6092"/>
              <a:gd name="T101" fmla="*/ 204 h 386"/>
              <a:gd name="T102" fmla="*/ 958 w 6092"/>
              <a:gd name="T103" fmla="*/ 243 h 386"/>
              <a:gd name="T104" fmla="*/ 669 w 6092"/>
              <a:gd name="T105" fmla="*/ 176 h 386"/>
              <a:gd name="T106" fmla="*/ 625 w 6092"/>
              <a:gd name="T107" fmla="*/ 314 h 386"/>
              <a:gd name="T108" fmla="*/ 396 w 6092"/>
              <a:gd name="T109" fmla="*/ 141 h 386"/>
              <a:gd name="T110" fmla="*/ 286 w 6092"/>
              <a:gd name="T111" fmla="*/ 207 h 386"/>
              <a:gd name="T112" fmla="*/ 271 w 6092"/>
              <a:gd name="T113" fmla="*/ 309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2" h="386">
                <a:moveTo>
                  <a:pt x="6060" y="201"/>
                </a:moveTo>
                <a:lnTo>
                  <a:pt x="6060" y="198"/>
                </a:lnTo>
                <a:cubicBezTo>
                  <a:pt x="6060" y="151"/>
                  <a:pt x="6034" y="124"/>
                  <a:pt x="5994" y="124"/>
                </a:cubicBezTo>
                <a:cubicBezTo>
                  <a:pt x="5952" y="124"/>
                  <a:pt x="5927" y="155"/>
                  <a:pt x="5927" y="199"/>
                </a:cubicBezTo>
                <a:lnTo>
                  <a:pt x="5927" y="202"/>
                </a:lnTo>
                <a:cubicBezTo>
                  <a:pt x="5927" y="248"/>
                  <a:pt x="5956" y="275"/>
                  <a:pt x="5992" y="275"/>
                </a:cubicBezTo>
                <a:cubicBezTo>
                  <a:pt x="6030" y="275"/>
                  <a:pt x="6060" y="248"/>
                  <a:pt x="6060" y="201"/>
                </a:cubicBezTo>
                <a:close/>
                <a:moveTo>
                  <a:pt x="5897" y="321"/>
                </a:moveTo>
                <a:lnTo>
                  <a:pt x="5931" y="321"/>
                </a:lnTo>
                <a:cubicBezTo>
                  <a:pt x="5936" y="345"/>
                  <a:pt x="5956" y="358"/>
                  <a:pt x="5992" y="358"/>
                </a:cubicBezTo>
                <a:cubicBezTo>
                  <a:pt x="6033" y="358"/>
                  <a:pt x="6059" y="338"/>
                  <a:pt x="6059" y="293"/>
                </a:cubicBezTo>
                <a:lnTo>
                  <a:pt x="6059" y="263"/>
                </a:lnTo>
                <a:cubicBezTo>
                  <a:pt x="6047" y="283"/>
                  <a:pt x="6018" y="302"/>
                  <a:pt x="5988" y="302"/>
                </a:cubicBezTo>
                <a:cubicBezTo>
                  <a:pt x="5933" y="302"/>
                  <a:pt x="5893" y="261"/>
                  <a:pt x="5893" y="203"/>
                </a:cubicBezTo>
                <a:lnTo>
                  <a:pt x="5893" y="200"/>
                </a:lnTo>
                <a:cubicBezTo>
                  <a:pt x="5893" y="144"/>
                  <a:pt x="5933" y="96"/>
                  <a:pt x="5990" y="96"/>
                </a:cubicBezTo>
                <a:cubicBezTo>
                  <a:pt x="6025" y="96"/>
                  <a:pt x="6047" y="113"/>
                  <a:pt x="6059" y="134"/>
                </a:cubicBezTo>
                <a:lnTo>
                  <a:pt x="6059" y="100"/>
                </a:lnTo>
                <a:lnTo>
                  <a:pt x="6092" y="100"/>
                </a:lnTo>
                <a:lnTo>
                  <a:pt x="6092" y="295"/>
                </a:lnTo>
                <a:cubicBezTo>
                  <a:pt x="6092" y="356"/>
                  <a:pt x="6050" y="386"/>
                  <a:pt x="5992" y="386"/>
                </a:cubicBezTo>
                <a:cubicBezTo>
                  <a:pt x="5930" y="386"/>
                  <a:pt x="5903" y="356"/>
                  <a:pt x="5897" y="321"/>
                </a:cubicBezTo>
                <a:close/>
                <a:moveTo>
                  <a:pt x="5669" y="100"/>
                </a:moveTo>
                <a:lnTo>
                  <a:pt x="5702" y="100"/>
                </a:lnTo>
                <a:lnTo>
                  <a:pt x="5702" y="133"/>
                </a:lnTo>
                <a:cubicBezTo>
                  <a:pt x="5712" y="114"/>
                  <a:pt x="5735" y="96"/>
                  <a:pt x="5770" y="96"/>
                </a:cubicBezTo>
                <a:cubicBezTo>
                  <a:pt x="5813" y="96"/>
                  <a:pt x="5843" y="120"/>
                  <a:pt x="5843" y="181"/>
                </a:cubicBezTo>
                <a:lnTo>
                  <a:pt x="5843" y="309"/>
                </a:lnTo>
                <a:lnTo>
                  <a:pt x="5810" y="309"/>
                </a:lnTo>
                <a:lnTo>
                  <a:pt x="5810" y="178"/>
                </a:lnTo>
                <a:cubicBezTo>
                  <a:pt x="5810" y="142"/>
                  <a:pt x="5794" y="125"/>
                  <a:pt x="5761" y="125"/>
                </a:cubicBezTo>
                <a:cubicBezTo>
                  <a:pt x="5730" y="125"/>
                  <a:pt x="5702" y="145"/>
                  <a:pt x="5702" y="182"/>
                </a:cubicBezTo>
                <a:lnTo>
                  <a:pt x="5702" y="309"/>
                </a:lnTo>
                <a:lnTo>
                  <a:pt x="5669" y="309"/>
                </a:lnTo>
                <a:lnTo>
                  <a:pt x="5669" y="100"/>
                </a:lnTo>
                <a:close/>
                <a:moveTo>
                  <a:pt x="5568" y="100"/>
                </a:moveTo>
                <a:lnTo>
                  <a:pt x="5601" y="100"/>
                </a:lnTo>
                <a:lnTo>
                  <a:pt x="5601" y="309"/>
                </a:lnTo>
                <a:lnTo>
                  <a:pt x="5568" y="309"/>
                </a:lnTo>
                <a:lnTo>
                  <a:pt x="5568" y="100"/>
                </a:lnTo>
                <a:close/>
                <a:moveTo>
                  <a:pt x="5562" y="34"/>
                </a:moveTo>
                <a:cubicBezTo>
                  <a:pt x="5562" y="22"/>
                  <a:pt x="5572" y="12"/>
                  <a:pt x="5584" y="12"/>
                </a:cubicBezTo>
                <a:cubicBezTo>
                  <a:pt x="5596" y="12"/>
                  <a:pt x="5606" y="22"/>
                  <a:pt x="5606" y="34"/>
                </a:cubicBezTo>
                <a:cubicBezTo>
                  <a:pt x="5606" y="46"/>
                  <a:pt x="5596" y="56"/>
                  <a:pt x="5584" y="56"/>
                </a:cubicBezTo>
                <a:cubicBezTo>
                  <a:pt x="5572" y="56"/>
                  <a:pt x="5562" y="46"/>
                  <a:pt x="5562" y="34"/>
                </a:cubicBezTo>
                <a:close/>
                <a:moveTo>
                  <a:pt x="5432" y="257"/>
                </a:moveTo>
                <a:lnTo>
                  <a:pt x="5432" y="128"/>
                </a:lnTo>
                <a:lnTo>
                  <a:pt x="5402" y="128"/>
                </a:lnTo>
                <a:lnTo>
                  <a:pt x="5402" y="100"/>
                </a:lnTo>
                <a:lnTo>
                  <a:pt x="5432" y="100"/>
                </a:lnTo>
                <a:lnTo>
                  <a:pt x="5432" y="52"/>
                </a:lnTo>
                <a:lnTo>
                  <a:pt x="5466" y="52"/>
                </a:lnTo>
                <a:lnTo>
                  <a:pt x="5466" y="100"/>
                </a:lnTo>
                <a:lnTo>
                  <a:pt x="5514" y="100"/>
                </a:lnTo>
                <a:lnTo>
                  <a:pt x="5514" y="128"/>
                </a:lnTo>
                <a:lnTo>
                  <a:pt x="5466" y="128"/>
                </a:lnTo>
                <a:lnTo>
                  <a:pt x="5466" y="254"/>
                </a:lnTo>
                <a:cubicBezTo>
                  <a:pt x="5466" y="274"/>
                  <a:pt x="5475" y="284"/>
                  <a:pt x="5492" y="284"/>
                </a:cubicBezTo>
                <a:cubicBezTo>
                  <a:pt x="5502" y="284"/>
                  <a:pt x="5510" y="282"/>
                  <a:pt x="5517" y="280"/>
                </a:cubicBezTo>
                <a:lnTo>
                  <a:pt x="5517" y="308"/>
                </a:lnTo>
                <a:cubicBezTo>
                  <a:pt x="5510" y="310"/>
                  <a:pt x="5502" y="312"/>
                  <a:pt x="5489" y="312"/>
                </a:cubicBezTo>
                <a:cubicBezTo>
                  <a:pt x="5451" y="312"/>
                  <a:pt x="5432" y="290"/>
                  <a:pt x="5432" y="257"/>
                </a:cubicBezTo>
                <a:close/>
                <a:moveTo>
                  <a:pt x="5324" y="0"/>
                </a:moveTo>
                <a:lnTo>
                  <a:pt x="5357" y="0"/>
                </a:lnTo>
                <a:lnTo>
                  <a:pt x="5357" y="309"/>
                </a:lnTo>
                <a:lnTo>
                  <a:pt x="5324" y="309"/>
                </a:lnTo>
                <a:lnTo>
                  <a:pt x="5324" y="0"/>
                </a:lnTo>
                <a:close/>
                <a:moveTo>
                  <a:pt x="5083" y="232"/>
                </a:moveTo>
                <a:lnTo>
                  <a:pt x="5083" y="100"/>
                </a:lnTo>
                <a:lnTo>
                  <a:pt x="5116" y="100"/>
                </a:lnTo>
                <a:lnTo>
                  <a:pt x="5116" y="231"/>
                </a:lnTo>
                <a:cubicBezTo>
                  <a:pt x="5116" y="268"/>
                  <a:pt x="5132" y="284"/>
                  <a:pt x="5165" y="284"/>
                </a:cubicBezTo>
                <a:cubicBezTo>
                  <a:pt x="5194" y="284"/>
                  <a:pt x="5222" y="264"/>
                  <a:pt x="5222" y="227"/>
                </a:cubicBezTo>
                <a:lnTo>
                  <a:pt x="5222" y="100"/>
                </a:lnTo>
                <a:lnTo>
                  <a:pt x="5256" y="100"/>
                </a:lnTo>
                <a:lnTo>
                  <a:pt x="5256" y="309"/>
                </a:lnTo>
                <a:lnTo>
                  <a:pt x="5222" y="309"/>
                </a:lnTo>
                <a:lnTo>
                  <a:pt x="5222" y="276"/>
                </a:lnTo>
                <a:cubicBezTo>
                  <a:pt x="5213" y="296"/>
                  <a:pt x="5190" y="313"/>
                  <a:pt x="5156" y="313"/>
                </a:cubicBezTo>
                <a:cubicBezTo>
                  <a:pt x="5114" y="313"/>
                  <a:pt x="5083" y="290"/>
                  <a:pt x="5083" y="232"/>
                </a:cubicBezTo>
                <a:close/>
                <a:moveTo>
                  <a:pt x="4876" y="245"/>
                </a:moveTo>
                <a:lnTo>
                  <a:pt x="4908" y="245"/>
                </a:lnTo>
                <a:cubicBezTo>
                  <a:pt x="4911" y="270"/>
                  <a:pt x="4924" y="285"/>
                  <a:pt x="4958" y="285"/>
                </a:cubicBezTo>
                <a:cubicBezTo>
                  <a:pt x="4989" y="285"/>
                  <a:pt x="5003" y="274"/>
                  <a:pt x="5003" y="252"/>
                </a:cubicBezTo>
                <a:cubicBezTo>
                  <a:pt x="5003" y="230"/>
                  <a:pt x="4987" y="223"/>
                  <a:pt x="4954" y="217"/>
                </a:cubicBezTo>
                <a:cubicBezTo>
                  <a:pt x="4900" y="207"/>
                  <a:pt x="4882" y="192"/>
                  <a:pt x="4882" y="155"/>
                </a:cubicBezTo>
                <a:cubicBezTo>
                  <a:pt x="4882" y="116"/>
                  <a:pt x="4920" y="96"/>
                  <a:pt x="4952" y="96"/>
                </a:cubicBezTo>
                <a:cubicBezTo>
                  <a:pt x="4990" y="96"/>
                  <a:pt x="5022" y="112"/>
                  <a:pt x="5028" y="157"/>
                </a:cubicBezTo>
                <a:lnTo>
                  <a:pt x="4996" y="157"/>
                </a:lnTo>
                <a:cubicBezTo>
                  <a:pt x="4991" y="134"/>
                  <a:pt x="4978" y="124"/>
                  <a:pt x="4952" y="124"/>
                </a:cubicBezTo>
                <a:cubicBezTo>
                  <a:pt x="4928" y="124"/>
                  <a:pt x="4912" y="136"/>
                  <a:pt x="4912" y="154"/>
                </a:cubicBezTo>
                <a:cubicBezTo>
                  <a:pt x="4912" y="173"/>
                  <a:pt x="4923" y="180"/>
                  <a:pt x="4961" y="187"/>
                </a:cubicBezTo>
                <a:cubicBezTo>
                  <a:pt x="5004" y="195"/>
                  <a:pt x="5035" y="205"/>
                  <a:pt x="5035" y="249"/>
                </a:cubicBezTo>
                <a:cubicBezTo>
                  <a:pt x="5035" y="287"/>
                  <a:pt x="5009" y="313"/>
                  <a:pt x="4958" y="313"/>
                </a:cubicBezTo>
                <a:cubicBezTo>
                  <a:pt x="4908" y="313"/>
                  <a:pt x="4878" y="288"/>
                  <a:pt x="4876" y="245"/>
                </a:cubicBezTo>
                <a:moveTo>
                  <a:pt x="4654" y="100"/>
                </a:moveTo>
                <a:lnTo>
                  <a:pt x="4687" y="100"/>
                </a:lnTo>
                <a:lnTo>
                  <a:pt x="4687" y="133"/>
                </a:lnTo>
                <a:cubicBezTo>
                  <a:pt x="4697" y="114"/>
                  <a:pt x="4720" y="96"/>
                  <a:pt x="4754" y="96"/>
                </a:cubicBezTo>
                <a:cubicBezTo>
                  <a:pt x="4798" y="96"/>
                  <a:pt x="4828" y="120"/>
                  <a:pt x="4828" y="181"/>
                </a:cubicBezTo>
                <a:lnTo>
                  <a:pt x="4828" y="309"/>
                </a:lnTo>
                <a:lnTo>
                  <a:pt x="4795" y="309"/>
                </a:lnTo>
                <a:lnTo>
                  <a:pt x="4795" y="178"/>
                </a:lnTo>
                <a:cubicBezTo>
                  <a:pt x="4795" y="142"/>
                  <a:pt x="4779" y="125"/>
                  <a:pt x="4746" y="125"/>
                </a:cubicBezTo>
                <a:cubicBezTo>
                  <a:pt x="4715" y="125"/>
                  <a:pt x="4687" y="145"/>
                  <a:pt x="4687" y="182"/>
                </a:cubicBezTo>
                <a:lnTo>
                  <a:pt x="4687" y="309"/>
                </a:lnTo>
                <a:lnTo>
                  <a:pt x="4654" y="309"/>
                </a:lnTo>
                <a:lnTo>
                  <a:pt x="4654" y="100"/>
                </a:lnTo>
                <a:close/>
                <a:moveTo>
                  <a:pt x="4568" y="206"/>
                </a:moveTo>
                <a:lnTo>
                  <a:pt x="4568" y="204"/>
                </a:lnTo>
                <a:cubicBezTo>
                  <a:pt x="4568" y="155"/>
                  <a:pt x="4541" y="124"/>
                  <a:pt x="4500" y="124"/>
                </a:cubicBezTo>
                <a:cubicBezTo>
                  <a:pt x="4458" y="124"/>
                  <a:pt x="4431" y="155"/>
                  <a:pt x="4431" y="203"/>
                </a:cubicBezTo>
                <a:lnTo>
                  <a:pt x="4431" y="206"/>
                </a:lnTo>
                <a:cubicBezTo>
                  <a:pt x="4431" y="254"/>
                  <a:pt x="4457" y="285"/>
                  <a:pt x="4500" y="285"/>
                </a:cubicBezTo>
                <a:cubicBezTo>
                  <a:pt x="4542" y="285"/>
                  <a:pt x="4568" y="254"/>
                  <a:pt x="4568" y="206"/>
                </a:cubicBezTo>
                <a:close/>
                <a:moveTo>
                  <a:pt x="4397" y="206"/>
                </a:moveTo>
                <a:lnTo>
                  <a:pt x="4397" y="203"/>
                </a:lnTo>
                <a:cubicBezTo>
                  <a:pt x="4397" y="140"/>
                  <a:pt x="4440" y="96"/>
                  <a:pt x="4500" y="96"/>
                </a:cubicBezTo>
                <a:cubicBezTo>
                  <a:pt x="4559" y="96"/>
                  <a:pt x="4602" y="140"/>
                  <a:pt x="4602" y="203"/>
                </a:cubicBezTo>
                <a:lnTo>
                  <a:pt x="4602" y="206"/>
                </a:lnTo>
                <a:cubicBezTo>
                  <a:pt x="4602" y="269"/>
                  <a:pt x="4559" y="313"/>
                  <a:pt x="4499" y="313"/>
                </a:cubicBezTo>
                <a:cubicBezTo>
                  <a:pt x="4440" y="313"/>
                  <a:pt x="4397" y="268"/>
                  <a:pt x="4397" y="206"/>
                </a:cubicBezTo>
                <a:moveTo>
                  <a:pt x="4109" y="168"/>
                </a:moveTo>
                <a:lnTo>
                  <a:pt x="4109" y="165"/>
                </a:lnTo>
                <a:cubicBezTo>
                  <a:pt x="4109" y="80"/>
                  <a:pt x="4166" y="19"/>
                  <a:pt x="4243" y="19"/>
                </a:cubicBezTo>
                <a:cubicBezTo>
                  <a:pt x="4303" y="19"/>
                  <a:pt x="4353" y="50"/>
                  <a:pt x="4359" y="112"/>
                </a:cubicBezTo>
                <a:lnTo>
                  <a:pt x="4325" y="112"/>
                </a:lnTo>
                <a:cubicBezTo>
                  <a:pt x="4318" y="69"/>
                  <a:pt x="4292" y="46"/>
                  <a:pt x="4244" y="46"/>
                </a:cubicBezTo>
                <a:cubicBezTo>
                  <a:pt x="4184" y="46"/>
                  <a:pt x="4145" y="92"/>
                  <a:pt x="4145" y="164"/>
                </a:cubicBezTo>
                <a:lnTo>
                  <a:pt x="4145" y="168"/>
                </a:lnTo>
                <a:cubicBezTo>
                  <a:pt x="4145" y="240"/>
                  <a:pt x="4182" y="284"/>
                  <a:pt x="4243" y="284"/>
                </a:cubicBezTo>
                <a:cubicBezTo>
                  <a:pt x="4290" y="284"/>
                  <a:pt x="4322" y="261"/>
                  <a:pt x="4330" y="214"/>
                </a:cubicBezTo>
                <a:lnTo>
                  <a:pt x="4362" y="214"/>
                </a:lnTo>
                <a:cubicBezTo>
                  <a:pt x="4352" y="280"/>
                  <a:pt x="4306" y="313"/>
                  <a:pt x="4242" y="313"/>
                </a:cubicBezTo>
                <a:cubicBezTo>
                  <a:pt x="4160" y="313"/>
                  <a:pt x="4109" y="256"/>
                  <a:pt x="4109" y="168"/>
                </a:cubicBezTo>
                <a:moveTo>
                  <a:pt x="3860" y="136"/>
                </a:moveTo>
                <a:cubicBezTo>
                  <a:pt x="3892" y="122"/>
                  <a:pt x="3904" y="107"/>
                  <a:pt x="3904" y="80"/>
                </a:cubicBezTo>
                <a:cubicBezTo>
                  <a:pt x="3904" y="61"/>
                  <a:pt x="3891" y="48"/>
                  <a:pt x="3872" y="48"/>
                </a:cubicBezTo>
                <a:cubicBezTo>
                  <a:pt x="3852" y="48"/>
                  <a:pt x="3835" y="60"/>
                  <a:pt x="3835" y="88"/>
                </a:cubicBezTo>
                <a:cubicBezTo>
                  <a:pt x="3835" y="102"/>
                  <a:pt x="3844" y="116"/>
                  <a:pt x="3860" y="136"/>
                </a:cubicBezTo>
                <a:moveTo>
                  <a:pt x="3915" y="254"/>
                </a:moveTo>
                <a:lnTo>
                  <a:pt x="3844" y="167"/>
                </a:lnTo>
                <a:cubicBezTo>
                  <a:pt x="3816" y="180"/>
                  <a:pt x="3796" y="197"/>
                  <a:pt x="3796" y="230"/>
                </a:cubicBezTo>
                <a:cubicBezTo>
                  <a:pt x="3796" y="265"/>
                  <a:pt x="3818" y="285"/>
                  <a:pt x="3854" y="285"/>
                </a:cubicBezTo>
                <a:cubicBezTo>
                  <a:pt x="3877" y="285"/>
                  <a:pt x="3898" y="274"/>
                  <a:pt x="3915" y="254"/>
                </a:cubicBezTo>
                <a:close/>
                <a:moveTo>
                  <a:pt x="3953" y="251"/>
                </a:moveTo>
                <a:lnTo>
                  <a:pt x="4001" y="309"/>
                </a:lnTo>
                <a:lnTo>
                  <a:pt x="3961" y="309"/>
                </a:lnTo>
                <a:lnTo>
                  <a:pt x="3932" y="275"/>
                </a:lnTo>
                <a:cubicBezTo>
                  <a:pt x="3914" y="296"/>
                  <a:pt x="3889" y="312"/>
                  <a:pt x="3853" y="312"/>
                </a:cubicBezTo>
                <a:cubicBezTo>
                  <a:pt x="3801" y="312"/>
                  <a:pt x="3763" y="281"/>
                  <a:pt x="3763" y="234"/>
                </a:cubicBezTo>
                <a:cubicBezTo>
                  <a:pt x="3763" y="188"/>
                  <a:pt x="3792" y="166"/>
                  <a:pt x="3828" y="148"/>
                </a:cubicBezTo>
                <a:cubicBezTo>
                  <a:pt x="3812" y="126"/>
                  <a:pt x="3803" y="106"/>
                  <a:pt x="3803" y="87"/>
                </a:cubicBezTo>
                <a:cubicBezTo>
                  <a:pt x="3803" y="44"/>
                  <a:pt x="3837" y="22"/>
                  <a:pt x="3873" y="22"/>
                </a:cubicBezTo>
                <a:cubicBezTo>
                  <a:pt x="3908" y="22"/>
                  <a:pt x="3936" y="46"/>
                  <a:pt x="3936" y="80"/>
                </a:cubicBezTo>
                <a:cubicBezTo>
                  <a:pt x="3936" y="115"/>
                  <a:pt x="3911" y="139"/>
                  <a:pt x="3874" y="154"/>
                </a:cubicBezTo>
                <a:lnTo>
                  <a:pt x="3934" y="228"/>
                </a:lnTo>
                <a:lnTo>
                  <a:pt x="3969" y="162"/>
                </a:lnTo>
                <a:lnTo>
                  <a:pt x="4000" y="162"/>
                </a:lnTo>
                <a:lnTo>
                  <a:pt x="3953" y="251"/>
                </a:lnTo>
                <a:close/>
                <a:moveTo>
                  <a:pt x="3553" y="288"/>
                </a:moveTo>
                <a:lnTo>
                  <a:pt x="3471" y="100"/>
                </a:lnTo>
                <a:lnTo>
                  <a:pt x="3506" y="100"/>
                </a:lnTo>
                <a:lnTo>
                  <a:pt x="3570" y="250"/>
                </a:lnTo>
                <a:lnTo>
                  <a:pt x="3628" y="100"/>
                </a:lnTo>
                <a:lnTo>
                  <a:pt x="3662" y="100"/>
                </a:lnTo>
                <a:lnTo>
                  <a:pt x="3547" y="382"/>
                </a:lnTo>
                <a:lnTo>
                  <a:pt x="3513" y="382"/>
                </a:lnTo>
                <a:lnTo>
                  <a:pt x="3553" y="288"/>
                </a:lnTo>
                <a:close/>
                <a:moveTo>
                  <a:pt x="3395" y="201"/>
                </a:moveTo>
                <a:lnTo>
                  <a:pt x="3395" y="198"/>
                </a:lnTo>
                <a:cubicBezTo>
                  <a:pt x="3395" y="151"/>
                  <a:pt x="3370" y="124"/>
                  <a:pt x="3329" y="124"/>
                </a:cubicBezTo>
                <a:cubicBezTo>
                  <a:pt x="3287" y="124"/>
                  <a:pt x="3262" y="155"/>
                  <a:pt x="3262" y="199"/>
                </a:cubicBezTo>
                <a:lnTo>
                  <a:pt x="3262" y="202"/>
                </a:lnTo>
                <a:cubicBezTo>
                  <a:pt x="3262" y="248"/>
                  <a:pt x="3292" y="275"/>
                  <a:pt x="3327" y="275"/>
                </a:cubicBezTo>
                <a:cubicBezTo>
                  <a:pt x="3366" y="275"/>
                  <a:pt x="3395" y="248"/>
                  <a:pt x="3395" y="201"/>
                </a:cubicBezTo>
                <a:close/>
                <a:moveTo>
                  <a:pt x="3232" y="321"/>
                </a:moveTo>
                <a:lnTo>
                  <a:pt x="3266" y="321"/>
                </a:lnTo>
                <a:cubicBezTo>
                  <a:pt x="3271" y="345"/>
                  <a:pt x="3291" y="358"/>
                  <a:pt x="3327" y="358"/>
                </a:cubicBezTo>
                <a:cubicBezTo>
                  <a:pt x="3368" y="358"/>
                  <a:pt x="3394" y="338"/>
                  <a:pt x="3394" y="293"/>
                </a:cubicBezTo>
                <a:lnTo>
                  <a:pt x="3394" y="263"/>
                </a:lnTo>
                <a:cubicBezTo>
                  <a:pt x="3382" y="283"/>
                  <a:pt x="3354" y="302"/>
                  <a:pt x="3323" y="302"/>
                </a:cubicBezTo>
                <a:cubicBezTo>
                  <a:pt x="3268" y="302"/>
                  <a:pt x="3228" y="261"/>
                  <a:pt x="3228" y="203"/>
                </a:cubicBezTo>
                <a:lnTo>
                  <a:pt x="3228" y="200"/>
                </a:lnTo>
                <a:cubicBezTo>
                  <a:pt x="3228" y="144"/>
                  <a:pt x="3268" y="96"/>
                  <a:pt x="3326" y="96"/>
                </a:cubicBezTo>
                <a:cubicBezTo>
                  <a:pt x="3360" y="96"/>
                  <a:pt x="3382" y="113"/>
                  <a:pt x="3394" y="134"/>
                </a:cubicBezTo>
                <a:lnTo>
                  <a:pt x="3394" y="100"/>
                </a:lnTo>
                <a:lnTo>
                  <a:pt x="3427" y="100"/>
                </a:lnTo>
                <a:lnTo>
                  <a:pt x="3427" y="295"/>
                </a:lnTo>
                <a:cubicBezTo>
                  <a:pt x="3427" y="356"/>
                  <a:pt x="3386" y="386"/>
                  <a:pt x="3327" y="386"/>
                </a:cubicBezTo>
                <a:cubicBezTo>
                  <a:pt x="3265" y="386"/>
                  <a:pt x="3238" y="356"/>
                  <a:pt x="3232" y="321"/>
                </a:cubicBezTo>
                <a:close/>
                <a:moveTo>
                  <a:pt x="3159" y="184"/>
                </a:moveTo>
                <a:cubicBezTo>
                  <a:pt x="3156" y="141"/>
                  <a:pt x="3133" y="124"/>
                  <a:pt x="3099" y="124"/>
                </a:cubicBezTo>
                <a:cubicBezTo>
                  <a:pt x="3065" y="124"/>
                  <a:pt x="3042" y="147"/>
                  <a:pt x="3036" y="184"/>
                </a:cubicBezTo>
                <a:lnTo>
                  <a:pt x="3159" y="184"/>
                </a:lnTo>
                <a:close/>
                <a:moveTo>
                  <a:pt x="3001" y="207"/>
                </a:moveTo>
                <a:lnTo>
                  <a:pt x="3001" y="204"/>
                </a:lnTo>
                <a:cubicBezTo>
                  <a:pt x="3001" y="140"/>
                  <a:pt x="3041" y="96"/>
                  <a:pt x="3099" y="96"/>
                </a:cubicBezTo>
                <a:cubicBezTo>
                  <a:pt x="3147" y="96"/>
                  <a:pt x="3193" y="126"/>
                  <a:pt x="3193" y="200"/>
                </a:cubicBezTo>
                <a:lnTo>
                  <a:pt x="3193" y="211"/>
                </a:lnTo>
                <a:lnTo>
                  <a:pt x="3035" y="211"/>
                </a:lnTo>
                <a:cubicBezTo>
                  <a:pt x="3037" y="259"/>
                  <a:pt x="3060" y="285"/>
                  <a:pt x="3102" y="285"/>
                </a:cubicBezTo>
                <a:cubicBezTo>
                  <a:pt x="3135" y="285"/>
                  <a:pt x="3154" y="273"/>
                  <a:pt x="3158" y="249"/>
                </a:cubicBezTo>
                <a:lnTo>
                  <a:pt x="3191" y="249"/>
                </a:lnTo>
                <a:cubicBezTo>
                  <a:pt x="3184" y="291"/>
                  <a:pt x="3149" y="313"/>
                  <a:pt x="3102" y="313"/>
                </a:cubicBezTo>
                <a:cubicBezTo>
                  <a:pt x="3043" y="313"/>
                  <a:pt x="3001" y="271"/>
                  <a:pt x="3001" y="207"/>
                </a:cubicBezTo>
                <a:close/>
                <a:moveTo>
                  <a:pt x="2882" y="257"/>
                </a:moveTo>
                <a:lnTo>
                  <a:pt x="2882" y="128"/>
                </a:lnTo>
                <a:lnTo>
                  <a:pt x="2852" y="128"/>
                </a:lnTo>
                <a:lnTo>
                  <a:pt x="2852" y="100"/>
                </a:lnTo>
                <a:lnTo>
                  <a:pt x="2882" y="100"/>
                </a:lnTo>
                <a:lnTo>
                  <a:pt x="2882" y="52"/>
                </a:lnTo>
                <a:lnTo>
                  <a:pt x="2915" y="52"/>
                </a:lnTo>
                <a:lnTo>
                  <a:pt x="2915" y="100"/>
                </a:lnTo>
                <a:lnTo>
                  <a:pt x="2964" y="100"/>
                </a:lnTo>
                <a:lnTo>
                  <a:pt x="2964" y="128"/>
                </a:lnTo>
                <a:lnTo>
                  <a:pt x="2915" y="128"/>
                </a:lnTo>
                <a:lnTo>
                  <a:pt x="2915" y="254"/>
                </a:lnTo>
                <a:cubicBezTo>
                  <a:pt x="2915" y="274"/>
                  <a:pt x="2924" y="284"/>
                  <a:pt x="2941" y="284"/>
                </a:cubicBezTo>
                <a:cubicBezTo>
                  <a:pt x="2951" y="284"/>
                  <a:pt x="2959" y="282"/>
                  <a:pt x="2966" y="280"/>
                </a:cubicBezTo>
                <a:lnTo>
                  <a:pt x="2966" y="308"/>
                </a:lnTo>
                <a:cubicBezTo>
                  <a:pt x="2960" y="310"/>
                  <a:pt x="2952" y="312"/>
                  <a:pt x="2938" y="312"/>
                </a:cubicBezTo>
                <a:cubicBezTo>
                  <a:pt x="2900" y="312"/>
                  <a:pt x="2882" y="290"/>
                  <a:pt x="2882" y="257"/>
                </a:cubicBezTo>
                <a:close/>
                <a:moveTo>
                  <a:pt x="2776" y="236"/>
                </a:moveTo>
                <a:lnTo>
                  <a:pt x="2776" y="210"/>
                </a:lnTo>
                <a:lnTo>
                  <a:pt x="2747" y="210"/>
                </a:lnTo>
                <a:cubicBezTo>
                  <a:pt x="2705" y="210"/>
                  <a:pt x="2674" y="220"/>
                  <a:pt x="2674" y="251"/>
                </a:cubicBezTo>
                <a:cubicBezTo>
                  <a:pt x="2674" y="273"/>
                  <a:pt x="2685" y="286"/>
                  <a:pt x="2714" y="286"/>
                </a:cubicBezTo>
                <a:cubicBezTo>
                  <a:pt x="2749" y="286"/>
                  <a:pt x="2776" y="268"/>
                  <a:pt x="2776" y="236"/>
                </a:cubicBezTo>
                <a:close/>
                <a:moveTo>
                  <a:pt x="2641" y="251"/>
                </a:moveTo>
                <a:cubicBezTo>
                  <a:pt x="2641" y="203"/>
                  <a:pt x="2692" y="186"/>
                  <a:pt x="2746" y="186"/>
                </a:cubicBezTo>
                <a:lnTo>
                  <a:pt x="2776" y="186"/>
                </a:lnTo>
                <a:lnTo>
                  <a:pt x="2776" y="171"/>
                </a:lnTo>
                <a:cubicBezTo>
                  <a:pt x="2776" y="138"/>
                  <a:pt x="2763" y="124"/>
                  <a:pt x="2731" y="124"/>
                </a:cubicBezTo>
                <a:cubicBezTo>
                  <a:pt x="2702" y="124"/>
                  <a:pt x="2686" y="136"/>
                  <a:pt x="2683" y="162"/>
                </a:cubicBezTo>
                <a:lnTo>
                  <a:pt x="2650" y="162"/>
                </a:lnTo>
                <a:cubicBezTo>
                  <a:pt x="2654" y="114"/>
                  <a:pt x="2692" y="96"/>
                  <a:pt x="2733" y="96"/>
                </a:cubicBezTo>
                <a:cubicBezTo>
                  <a:pt x="2773" y="96"/>
                  <a:pt x="2809" y="113"/>
                  <a:pt x="2809" y="171"/>
                </a:cubicBezTo>
                <a:lnTo>
                  <a:pt x="2809" y="309"/>
                </a:lnTo>
                <a:lnTo>
                  <a:pt x="2776" y="309"/>
                </a:lnTo>
                <a:lnTo>
                  <a:pt x="2776" y="283"/>
                </a:lnTo>
                <a:cubicBezTo>
                  <a:pt x="2760" y="302"/>
                  <a:pt x="2742" y="313"/>
                  <a:pt x="2711" y="313"/>
                </a:cubicBezTo>
                <a:cubicBezTo>
                  <a:pt x="2672" y="313"/>
                  <a:pt x="2641" y="294"/>
                  <a:pt x="2641" y="251"/>
                </a:cubicBezTo>
                <a:moveTo>
                  <a:pt x="2510" y="100"/>
                </a:moveTo>
                <a:lnTo>
                  <a:pt x="2543" y="100"/>
                </a:lnTo>
                <a:lnTo>
                  <a:pt x="2543" y="138"/>
                </a:lnTo>
                <a:cubicBezTo>
                  <a:pt x="2556" y="114"/>
                  <a:pt x="2574" y="98"/>
                  <a:pt x="2612" y="96"/>
                </a:cubicBezTo>
                <a:lnTo>
                  <a:pt x="2612" y="128"/>
                </a:lnTo>
                <a:cubicBezTo>
                  <a:pt x="2570" y="130"/>
                  <a:pt x="2543" y="143"/>
                  <a:pt x="2543" y="194"/>
                </a:cubicBezTo>
                <a:lnTo>
                  <a:pt x="2543" y="309"/>
                </a:lnTo>
                <a:lnTo>
                  <a:pt x="2510" y="309"/>
                </a:lnTo>
                <a:lnTo>
                  <a:pt x="2510" y="100"/>
                </a:lnTo>
                <a:close/>
                <a:moveTo>
                  <a:pt x="2375" y="257"/>
                </a:moveTo>
                <a:lnTo>
                  <a:pt x="2375" y="128"/>
                </a:lnTo>
                <a:lnTo>
                  <a:pt x="2345" y="128"/>
                </a:lnTo>
                <a:lnTo>
                  <a:pt x="2345" y="100"/>
                </a:lnTo>
                <a:lnTo>
                  <a:pt x="2375" y="100"/>
                </a:lnTo>
                <a:lnTo>
                  <a:pt x="2375" y="52"/>
                </a:lnTo>
                <a:lnTo>
                  <a:pt x="2408" y="52"/>
                </a:lnTo>
                <a:lnTo>
                  <a:pt x="2408" y="100"/>
                </a:lnTo>
                <a:lnTo>
                  <a:pt x="2457" y="100"/>
                </a:lnTo>
                <a:lnTo>
                  <a:pt x="2457" y="128"/>
                </a:lnTo>
                <a:lnTo>
                  <a:pt x="2408" y="128"/>
                </a:lnTo>
                <a:lnTo>
                  <a:pt x="2408" y="254"/>
                </a:lnTo>
                <a:cubicBezTo>
                  <a:pt x="2408" y="274"/>
                  <a:pt x="2418" y="284"/>
                  <a:pt x="2434" y="284"/>
                </a:cubicBezTo>
                <a:cubicBezTo>
                  <a:pt x="2445" y="284"/>
                  <a:pt x="2453" y="282"/>
                  <a:pt x="2460" y="280"/>
                </a:cubicBezTo>
                <a:lnTo>
                  <a:pt x="2460" y="308"/>
                </a:lnTo>
                <a:cubicBezTo>
                  <a:pt x="2453" y="310"/>
                  <a:pt x="2445" y="312"/>
                  <a:pt x="2432" y="312"/>
                </a:cubicBezTo>
                <a:cubicBezTo>
                  <a:pt x="2394" y="312"/>
                  <a:pt x="2375" y="290"/>
                  <a:pt x="2375" y="257"/>
                </a:cubicBezTo>
                <a:moveTo>
                  <a:pt x="2103" y="222"/>
                </a:moveTo>
                <a:lnTo>
                  <a:pt x="2136" y="222"/>
                </a:lnTo>
                <a:cubicBezTo>
                  <a:pt x="2141" y="256"/>
                  <a:pt x="2154" y="285"/>
                  <a:pt x="2212" y="285"/>
                </a:cubicBezTo>
                <a:cubicBezTo>
                  <a:pt x="2249" y="285"/>
                  <a:pt x="2277" y="263"/>
                  <a:pt x="2277" y="231"/>
                </a:cubicBezTo>
                <a:cubicBezTo>
                  <a:pt x="2277" y="198"/>
                  <a:pt x="2262" y="185"/>
                  <a:pt x="2208" y="176"/>
                </a:cubicBezTo>
                <a:cubicBezTo>
                  <a:pt x="2148" y="167"/>
                  <a:pt x="2112" y="148"/>
                  <a:pt x="2112" y="97"/>
                </a:cubicBezTo>
                <a:cubicBezTo>
                  <a:pt x="2112" y="53"/>
                  <a:pt x="2150" y="20"/>
                  <a:pt x="2204" y="20"/>
                </a:cubicBezTo>
                <a:cubicBezTo>
                  <a:pt x="2262" y="20"/>
                  <a:pt x="2297" y="48"/>
                  <a:pt x="2303" y="98"/>
                </a:cubicBezTo>
                <a:lnTo>
                  <a:pt x="2272" y="98"/>
                </a:lnTo>
                <a:cubicBezTo>
                  <a:pt x="2265" y="62"/>
                  <a:pt x="2244" y="48"/>
                  <a:pt x="2204" y="48"/>
                </a:cubicBezTo>
                <a:cubicBezTo>
                  <a:pt x="2165" y="48"/>
                  <a:pt x="2145" y="67"/>
                  <a:pt x="2145" y="94"/>
                </a:cubicBezTo>
                <a:cubicBezTo>
                  <a:pt x="2145" y="122"/>
                  <a:pt x="2155" y="136"/>
                  <a:pt x="2214" y="145"/>
                </a:cubicBezTo>
                <a:cubicBezTo>
                  <a:pt x="2277" y="155"/>
                  <a:pt x="2311" y="174"/>
                  <a:pt x="2311" y="228"/>
                </a:cubicBezTo>
                <a:cubicBezTo>
                  <a:pt x="2311" y="276"/>
                  <a:pt x="2269" y="313"/>
                  <a:pt x="2212" y="313"/>
                </a:cubicBezTo>
                <a:cubicBezTo>
                  <a:pt x="2136" y="313"/>
                  <a:pt x="2108" y="271"/>
                  <a:pt x="2103" y="222"/>
                </a:cubicBezTo>
                <a:moveTo>
                  <a:pt x="1938" y="182"/>
                </a:moveTo>
                <a:cubicBezTo>
                  <a:pt x="1936" y="150"/>
                  <a:pt x="1920" y="135"/>
                  <a:pt x="1892" y="135"/>
                </a:cubicBezTo>
                <a:cubicBezTo>
                  <a:pt x="1866" y="135"/>
                  <a:pt x="1849" y="152"/>
                  <a:pt x="1844" y="182"/>
                </a:cubicBezTo>
                <a:lnTo>
                  <a:pt x="1938" y="182"/>
                </a:lnTo>
                <a:close/>
                <a:moveTo>
                  <a:pt x="1785" y="207"/>
                </a:moveTo>
                <a:lnTo>
                  <a:pt x="1785" y="204"/>
                </a:lnTo>
                <a:cubicBezTo>
                  <a:pt x="1785" y="138"/>
                  <a:pt x="1832" y="95"/>
                  <a:pt x="1892" y="95"/>
                </a:cubicBezTo>
                <a:cubicBezTo>
                  <a:pt x="1946" y="95"/>
                  <a:pt x="1994" y="127"/>
                  <a:pt x="1994" y="202"/>
                </a:cubicBezTo>
                <a:lnTo>
                  <a:pt x="1994" y="218"/>
                </a:lnTo>
                <a:lnTo>
                  <a:pt x="1844" y="218"/>
                </a:lnTo>
                <a:cubicBezTo>
                  <a:pt x="1845" y="252"/>
                  <a:pt x="1864" y="272"/>
                  <a:pt x="1896" y="272"/>
                </a:cubicBezTo>
                <a:cubicBezTo>
                  <a:pt x="1922" y="272"/>
                  <a:pt x="1936" y="261"/>
                  <a:pt x="1939" y="243"/>
                </a:cubicBezTo>
                <a:lnTo>
                  <a:pt x="1994" y="243"/>
                </a:lnTo>
                <a:cubicBezTo>
                  <a:pt x="1987" y="288"/>
                  <a:pt x="1951" y="314"/>
                  <a:pt x="1894" y="314"/>
                </a:cubicBezTo>
                <a:cubicBezTo>
                  <a:pt x="1831" y="314"/>
                  <a:pt x="1785" y="274"/>
                  <a:pt x="1785" y="207"/>
                </a:cubicBezTo>
                <a:close/>
                <a:moveTo>
                  <a:pt x="1638" y="100"/>
                </a:moveTo>
                <a:lnTo>
                  <a:pt x="1696" y="100"/>
                </a:lnTo>
                <a:lnTo>
                  <a:pt x="1696" y="140"/>
                </a:lnTo>
                <a:cubicBezTo>
                  <a:pt x="1709" y="112"/>
                  <a:pt x="1730" y="97"/>
                  <a:pt x="1764" y="97"/>
                </a:cubicBezTo>
                <a:lnTo>
                  <a:pt x="1764" y="151"/>
                </a:lnTo>
                <a:cubicBezTo>
                  <a:pt x="1721" y="150"/>
                  <a:pt x="1696" y="164"/>
                  <a:pt x="1696" y="204"/>
                </a:cubicBezTo>
                <a:lnTo>
                  <a:pt x="1696" y="309"/>
                </a:lnTo>
                <a:lnTo>
                  <a:pt x="1638" y="309"/>
                </a:lnTo>
                <a:lnTo>
                  <a:pt x="1638" y="100"/>
                </a:lnTo>
                <a:close/>
                <a:moveTo>
                  <a:pt x="1392" y="235"/>
                </a:moveTo>
                <a:lnTo>
                  <a:pt x="1392" y="100"/>
                </a:lnTo>
                <a:lnTo>
                  <a:pt x="1449" y="100"/>
                </a:lnTo>
                <a:lnTo>
                  <a:pt x="1449" y="227"/>
                </a:lnTo>
                <a:cubicBezTo>
                  <a:pt x="1449" y="255"/>
                  <a:pt x="1461" y="269"/>
                  <a:pt x="1486" y="269"/>
                </a:cubicBezTo>
                <a:cubicBezTo>
                  <a:pt x="1510" y="269"/>
                  <a:pt x="1529" y="254"/>
                  <a:pt x="1529" y="223"/>
                </a:cubicBezTo>
                <a:lnTo>
                  <a:pt x="1529" y="100"/>
                </a:lnTo>
                <a:lnTo>
                  <a:pt x="1587" y="100"/>
                </a:lnTo>
                <a:lnTo>
                  <a:pt x="1587" y="309"/>
                </a:lnTo>
                <a:lnTo>
                  <a:pt x="1529" y="309"/>
                </a:lnTo>
                <a:lnTo>
                  <a:pt x="1529" y="276"/>
                </a:lnTo>
                <a:cubicBezTo>
                  <a:pt x="1518" y="298"/>
                  <a:pt x="1497" y="314"/>
                  <a:pt x="1463" y="314"/>
                </a:cubicBezTo>
                <a:cubicBezTo>
                  <a:pt x="1422" y="314"/>
                  <a:pt x="1392" y="290"/>
                  <a:pt x="1392" y="235"/>
                </a:cubicBezTo>
                <a:moveTo>
                  <a:pt x="1251" y="247"/>
                </a:moveTo>
                <a:lnTo>
                  <a:pt x="1251" y="141"/>
                </a:lnTo>
                <a:lnTo>
                  <a:pt x="1224" y="141"/>
                </a:lnTo>
                <a:lnTo>
                  <a:pt x="1224" y="100"/>
                </a:lnTo>
                <a:lnTo>
                  <a:pt x="1251" y="100"/>
                </a:lnTo>
                <a:lnTo>
                  <a:pt x="1251" y="55"/>
                </a:lnTo>
                <a:lnTo>
                  <a:pt x="1309" y="55"/>
                </a:lnTo>
                <a:lnTo>
                  <a:pt x="1309" y="100"/>
                </a:lnTo>
                <a:lnTo>
                  <a:pt x="1353" y="100"/>
                </a:lnTo>
                <a:lnTo>
                  <a:pt x="1353" y="141"/>
                </a:lnTo>
                <a:lnTo>
                  <a:pt x="1309" y="141"/>
                </a:lnTo>
                <a:lnTo>
                  <a:pt x="1309" y="242"/>
                </a:lnTo>
                <a:cubicBezTo>
                  <a:pt x="1309" y="259"/>
                  <a:pt x="1317" y="267"/>
                  <a:pt x="1332" y="267"/>
                </a:cubicBezTo>
                <a:cubicBezTo>
                  <a:pt x="1341" y="267"/>
                  <a:pt x="1347" y="266"/>
                  <a:pt x="1354" y="263"/>
                </a:cubicBezTo>
                <a:lnTo>
                  <a:pt x="1354" y="308"/>
                </a:lnTo>
                <a:cubicBezTo>
                  <a:pt x="1346" y="310"/>
                  <a:pt x="1334" y="313"/>
                  <a:pt x="1319" y="313"/>
                </a:cubicBezTo>
                <a:cubicBezTo>
                  <a:pt x="1275" y="313"/>
                  <a:pt x="1251" y="291"/>
                  <a:pt x="1251" y="247"/>
                </a:cubicBezTo>
                <a:moveTo>
                  <a:pt x="996" y="100"/>
                </a:moveTo>
                <a:lnTo>
                  <a:pt x="1054" y="100"/>
                </a:lnTo>
                <a:lnTo>
                  <a:pt x="1054" y="133"/>
                </a:lnTo>
                <a:cubicBezTo>
                  <a:pt x="1065" y="112"/>
                  <a:pt x="1088" y="95"/>
                  <a:pt x="1122" y="95"/>
                </a:cubicBezTo>
                <a:cubicBezTo>
                  <a:pt x="1164" y="95"/>
                  <a:pt x="1193" y="120"/>
                  <a:pt x="1193" y="176"/>
                </a:cubicBezTo>
                <a:lnTo>
                  <a:pt x="1193" y="309"/>
                </a:lnTo>
                <a:lnTo>
                  <a:pt x="1135" y="309"/>
                </a:lnTo>
                <a:lnTo>
                  <a:pt x="1135" y="184"/>
                </a:lnTo>
                <a:cubicBezTo>
                  <a:pt x="1135" y="156"/>
                  <a:pt x="1124" y="142"/>
                  <a:pt x="1098" y="142"/>
                </a:cubicBezTo>
                <a:cubicBezTo>
                  <a:pt x="1073" y="142"/>
                  <a:pt x="1054" y="158"/>
                  <a:pt x="1054" y="188"/>
                </a:cubicBezTo>
                <a:lnTo>
                  <a:pt x="1054" y="309"/>
                </a:lnTo>
                <a:lnTo>
                  <a:pt x="996" y="309"/>
                </a:lnTo>
                <a:lnTo>
                  <a:pt x="996" y="100"/>
                </a:lnTo>
                <a:close/>
                <a:moveTo>
                  <a:pt x="902" y="182"/>
                </a:moveTo>
                <a:cubicBezTo>
                  <a:pt x="900" y="150"/>
                  <a:pt x="884" y="135"/>
                  <a:pt x="856" y="135"/>
                </a:cubicBezTo>
                <a:cubicBezTo>
                  <a:pt x="830" y="135"/>
                  <a:pt x="813" y="152"/>
                  <a:pt x="808" y="182"/>
                </a:cubicBezTo>
                <a:lnTo>
                  <a:pt x="902" y="182"/>
                </a:lnTo>
                <a:close/>
                <a:moveTo>
                  <a:pt x="749" y="207"/>
                </a:moveTo>
                <a:lnTo>
                  <a:pt x="749" y="204"/>
                </a:lnTo>
                <a:cubicBezTo>
                  <a:pt x="749" y="138"/>
                  <a:pt x="796" y="95"/>
                  <a:pt x="856" y="95"/>
                </a:cubicBezTo>
                <a:cubicBezTo>
                  <a:pt x="910" y="95"/>
                  <a:pt x="958" y="127"/>
                  <a:pt x="958" y="202"/>
                </a:cubicBezTo>
                <a:lnTo>
                  <a:pt x="958" y="218"/>
                </a:lnTo>
                <a:lnTo>
                  <a:pt x="808" y="218"/>
                </a:lnTo>
                <a:cubicBezTo>
                  <a:pt x="809" y="252"/>
                  <a:pt x="828" y="272"/>
                  <a:pt x="860" y="272"/>
                </a:cubicBezTo>
                <a:cubicBezTo>
                  <a:pt x="886" y="272"/>
                  <a:pt x="900" y="261"/>
                  <a:pt x="903" y="243"/>
                </a:cubicBezTo>
                <a:lnTo>
                  <a:pt x="958" y="243"/>
                </a:lnTo>
                <a:cubicBezTo>
                  <a:pt x="951" y="288"/>
                  <a:pt x="915" y="314"/>
                  <a:pt x="858" y="314"/>
                </a:cubicBezTo>
                <a:cubicBezTo>
                  <a:pt x="795" y="314"/>
                  <a:pt x="749" y="274"/>
                  <a:pt x="749" y="207"/>
                </a:cubicBezTo>
                <a:close/>
                <a:moveTo>
                  <a:pt x="518" y="207"/>
                </a:moveTo>
                <a:lnTo>
                  <a:pt x="518" y="204"/>
                </a:lnTo>
                <a:cubicBezTo>
                  <a:pt x="518" y="136"/>
                  <a:pt x="566" y="95"/>
                  <a:pt x="626" y="95"/>
                </a:cubicBezTo>
                <a:cubicBezTo>
                  <a:pt x="674" y="95"/>
                  <a:pt x="719" y="116"/>
                  <a:pt x="724" y="176"/>
                </a:cubicBezTo>
                <a:lnTo>
                  <a:pt x="669" y="176"/>
                </a:lnTo>
                <a:cubicBezTo>
                  <a:pt x="665" y="152"/>
                  <a:pt x="650" y="141"/>
                  <a:pt x="627" y="141"/>
                </a:cubicBezTo>
                <a:cubicBezTo>
                  <a:pt x="597" y="141"/>
                  <a:pt x="577" y="163"/>
                  <a:pt x="577" y="203"/>
                </a:cubicBezTo>
                <a:lnTo>
                  <a:pt x="577" y="206"/>
                </a:lnTo>
                <a:cubicBezTo>
                  <a:pt x="577" y="248"/>
                  <a:pt x="596" y="270"/>
                  <a:pt x="628" y="270"/>
                </a:cubicBezTo>
                <a:cubicBezTo>
                  <a:pt x="651" y="270"/>
                  <a:pt x="670" y="256"/>
                  <a:pt x="673" y="230"/>
                </a:cubicBezTo>
                <a:lnTo>
                  <a:pt x="725" y="230"/>
                </a:lnTo>
                <a:cubicBezTo>
                  <a:pt x="722" y="279"/>
                  <a:pt x="686" y="314"/>
                  <a:pt x="625" y="314"/>
                </a:cubicBezTo>
                <a:cubicBezTo>
                  <a:pt x="564" y="314"/>
                  <a:pt x="518" y="276"/>
                  <a:pt x="518" y="207"/>
                </a:cubicBezTo>
                <a:moveTo>
                  <a:pt x="286" y="207"/>
                </a:moveTo>
                <a:lnTo>
                  <a:pt x="286" y="204"/>
                </a:lnTo>
                <a:cubicBezTo>
                  <a:pt x="286" y="136"/>
                  <a:pt x="335" y="95"/>
                  <a:pt x="394" y="95"/>
                </a:cubicBezTo>
                <a:cubicBezTo>
                  <a:pt x="443" y="95"/>
                  <a:pt x="488" y="116"/>
                  <a:pt x="493" y="176"/>
                </a:cubicBezTo>
                <a:lnTo>
                  <a:pt x="438" y="176"/>
                </a:lnTo>
                <a:cubicBezTo>
                  <a:pt x="434" y="152"/>
                  <a:pt x="419" y="141"/>
                  <a:pt x="396" y="141"/>
                </a:cubicBezTo>
                <a:cubicBezTo>
                  <a:pt x="366" y="141"/>
                  <a:pt x="346" y="163"/>
                  <a:pt x="346" y="203"/>
                </a:cubicBezTo>
                <a:lnTo>
                  <a:pt x="346" y="206"/>
                </a:lnTo>
                <a:cubicBezTo>
                  <a:pt x="346" y="248"/>
                  <a:pt x="364" y="270"/>
                  <a:pt x="397" y="270"/>
                </a:cubicBezTo>
                <a:cubicBezTo>
                  <a:pt x="420" y="270"/>
                  <a:pt x="439" y="256"/>
                  <a:pt x="442" y="230"/>
                </a:cubicBezTo>
                <a:lnTo>
                  <a:pt x="494" y="230"/>
                </a:lnTo>
                <a:cubicBezTo>
                  <a:pt x="491" y="279"/>
                  <a:pt x="455" y="314"/>
                  <a:pt x="394" y="314"/>
                </a:cubicBezTo>
                <a:cubicBezTo>
                  <a:pt x="333" y="314"/>
                  <a:pt x="286" y="276"/>
                  <a:pt x="286" y="207"/>
                </a:cubicBezTo>
                <a:moveTo>
                  <a:pt x="94" y="200"/>
                </a:moveTo>
                <a:lnTo>
                  <a:pt x="170" y="200"/>
                </a:lnTo>
                <a:lnTo>
                  <a:pt x="132" y="76"/>
                </a:lnTo>
                <a:lnTo>
                  <a:pt x="94" y="200"/>
                </a:lnTo>
                <a:close/>
                <a:moveTo>
                  <a:pt x="94" y="23"/>
                </a:moveTo>
                <a:lnTo>
                  <a:pt x="178" y="23"/>
                </a:lnTo>
                <a:lnTo>
                  <a:pt x="271" y="309"/>
                </a:lnTo>
                <a:lnTo>
                  <a:pt x="204" y="309"/>
                </a:lnTo>
                <a:lnTo>
                  <a:pt x="184" y="246"/>
                </a:lnTo>
                <a:lnTo>
                  <a:pt x="80" y="246"/>
                </a:lnTo>
                <a:lnTo>
                  <a:pt x="61" y="309"/>
                </a:lnTo>
                <a:lnTo>
                  <a:pt x="0" y="309"/>
                </a:lnTo>
                <a:lnTo>
                  <a:pt x="94" y="2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306908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2575624" y="2318273"/>
            <a:ext cx="7040753" cy="2221454"/>
          </a:xfrm>
          <a:prstGeom prst="rect">
            <a:avLst/>
          </a:prstGeom>
        </p:spPr>
        <p:txBody>
          <a:bodyPr anchor="ctr"/>
          <a:lstStyle>
            <a:lvl1pPr algn="ctr">
              <a:defRPr sz="6000" b="0" i="0">
                <a:solidFill>
                  <a:schemeClr val="tx1"/>
                </a:solidFill>
                <a:latin typeface="+mj-lt"/>
              </a:defRPr>
            </a:lvl1pPr>
          </a:lstStyle>
          <a:p>
            <a:r>
              <a:rPr lang="en-GB"/>
              <a:t>Insert Salutation</a:t>
            </a:r>
            <a:endParaRPr lang="en-US"/>
          </a:p>
        </p:txBody>
      </p:sp>
      <p:sp>
        <p:nvSpPr>
          <p:cNvPr id="10" name="GTS_WH" descr="Accenture Greater Than symbol in white">
            <a:extLst>
              <a:ext uri="{FF2B5EF4-FFF2-40B4-BE49-F238E27FC236}">
                <a16:creationId xmlns:a16="http://schemas.microsoft.com/office/drawing/2014/main" id="{494AA491-F1F8-4D38-B722-DB2F38B198B8}"/>
              </a:ext>
            </a:extLst>
          </p:cNvPr>
          <p:cNvSpPr>
            <a:spLocks noChangeAspect="1"/>
          </p:cNvSpPr>
          <p:nvPr userDrawn="1"/>
        </p:nvSpPr>
        <p:spPr bwMode="black">
          <a:xfrm>
            <a:off x="5779386" y="914400"/>
            <a:ext cx="641531" cy="70408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Acc_StratConst_Logo_WH" descr="Accenture Strategy &amp; Consulting wordmark in white">
            <a:extLst>
              <a:ext uri="{FF2B5EF4-FFF2-40B4-BE49-F238E27FC236}">
                <a16:creationId xmlns:a16="http://schemas.microsoft.com/office/drawing/2014/main" id="{7BCAF9E7-39B8-ADB5-AA86-5E274C6E21A1}"/>
              </a:ext>
            </a:extLst>
          </p:cNvPr>
          <p:cNvSpPr>
            <a:spLocks noChangeAspect="1" noEditPoints="1"/>
          </p:cNvSpPr>
          <p:nvPr userDrawn="1"/>
        </p:nvSpPr>
        <p:spPr bwMode="auto">
          <a:xfrm>
            <a:off x="3933444" y="5934934"/>
            <a:ext cx="4325112" cy="275032"/>
          </a:xfrm>
          <a:custGeom>
            <a:avLst/>
            <a:gdLst>
              <a:gd name="T0" fmla="*/ 6060 w 6092"/>
              <a:gd name="T1" fmla="*/ 201 h 386"/>
              <a:gd name="T2" fmla="*/ 5893 w 6092"/>
              <a:gd name="T3" fmla="*/ 203 h 386"/>
              <a:gd name="T4" fmla="*/ 5992 w 6092"/>
              <a:gd name="T5" fmla="*/ 386 h 386"/>
              <a:gd name="T6" fmla="*/ 5843 w 6092"/>
              <a:gd name="T7" fmla="*/ 309 h 386"/>
              <a:gd name="T8" fmla="*/ 5669 w 6092"/>
              <a:gd name="T9" fmla="*/ 100 h 386"/>
              <a:gd name="T10" fmla="*/ 5584 w 6092"/>
              <a:gd name="T11" fmla="*/ 12 h 386"/>
              <a:gd name="T12" fmla="*/ 5402 w 6092"/>
              <a:gd name="T13" fmla="*/ 100 h 386"/>
              <a:gd name="T14" fmla="*/ 5466 w 6092"/>
              <a:gd name="T15" fmla="*/ 128 h 386"/>
              <a:gd name="T16" fmla="*/ 5324 w 6092"/>
              <a:gd name="T17" fmla="*/ 0 h 386"/>
              <a:gd name="T18" fmla="*/ 5116 w 6092"/>
              <a:gd name="T19" fmla="*/ 100 h 386"/>
              <a:gd name="T20" fmla="*/ 5222 w 6092"/>
              <a:gd name="T21" fmla="*/ 309 h 386"/>
              <a:gd name="T22" fmla="*/ 5003 w 6092"/>
              <a:gd name="T23" fmla="*/ 252 h 386"/>
              <a:gd name="T24" fmla="*/ 4912 w 6092"/>
              <a:gd name="T25" fmla="*/ 154 h 386"/>
              <a:gd name="T26" fmla="*/ 4687 w 6092"/>
              <a:gd name="T27" fmla="*/ 133 h 386"/>
              <a:gd name="T28" fmla="*/ 4687 w 6092"/>
              <a:gd name="T29" fmla="*/ 182 h 386"/>
              <a:gd name="T30" fmla="*/ 4431 w 6092"/>
              <a:gd name="T31" fmla="*/ 203 h 386"/>
              <a:gd name="T32" fmla="*/ 4602 w 6092"/>
              <a:gd name="T33" fmla="*/ 203 h 386"/>
              <a:gd name="T34" fmla="*/ 4359 w 6092"/>
              <a:gd name="T35" fmla="*/ 112 h 386"/>
              <a:gd name="T36" fmla="*/ 4362 w 6092"/>
              <a:gd name="T37" fmla="*/ 214 h 386"/>
              <a:gd name="T38" fmla="*/ 3860 w 6092"/>
              <a:gd name="T39" fmla="*/ 136 h 386"/>
              <a:gd name="T40" fmla="*/ 4001 w 6092"/>
              <a:gd name="T41" fmla="*/ 309 h 386"/>
              <a:gd name="T42" fmla="*/ 3873 w 6092"/>
              <a:gd name="T43" fmla="*/ 22 h 386"/>
              <a:gd name="T44" fmla="*/ 3553 w 6092"/>
              <a:gd name="T45" fmla="*/ 288 h 386"/>
              <a:gd name="T46" fmla="*/ 3513 w 6092"/>
              <a:gd name="T47" fmla="*/ 382 h 386"/>
              <a:gd name="T48" fmla="*/ 3327 w 6092"/>
              <a:gd name="T49" fmla="*/ 275 h 386"/>
              <a:gd name="T50" fmla="*/ 3323 w 6092"/>
              <a:gd name="T51" fmla="*/ 302 h 386"/>
              <a:gd name="T52" fmla="*/ 3427 w 6092"/>
              <a:gd name="T53" fmla="*/ 295 h 386"/>
              <a:gd name="T54" fmla="*/ 3001 w 6092"/>
              <a:gd name="T55" fmla="*/ 207 h 386"/>
              <a:gd name="T56" fmla="*/ 3158 w 6092"/>
              <a:gd name="T57" fmla="*/ 249 h 386"/>
              <a:gd name="T58" fmla="*/ 2852 w 6092"/>
              <a:gd name="T59" fmla="*/ 100 h 386"/>
              <a:gd name="T60" fmla="*/ 2915 w 6092"/>
              <a:gd name="T61" fmla="*/ 128 h 386"/>
              <a:gd name="T62" fmla="*/ 2776 w 6092"/>
              <a:gd name="T63" fmla="*/ 236 h 386"/>
              <a:gd name="T64" fmla="*/ 2746 w 6092"/>
              <a:gd name="T65" fmla="*/ 186 h 386"/>
              <a:gd name="T66" fmla="*/ 2809 w 6092"/>
              <a:gd name="T67" fmla="*/ 171 h 386"/>
              <a:gd name="T68" fmla="*/ 2543 w 6092"/>
              <a:gd name="T69" fmla="*/ 100 h 386"/>
              <a:gd name="T70" fmla="*/ 2510 w 6092"/>
              <a:gd name="T71" fmla="*/ 100 h 386"/>
              <a:gd name="T72" fmla="*/ 2408 w 6092"/>
              <a:gd name="T73" fmla="*/ 52 h 386"/>
              <a:gd name="T74" fmla="*/ 2460 w 6092"/>
              <a:gd name="T75" fmla="*/ 280 h 386"/>
              <a:gd name="T76" fmla="*/ 2277 w 6092"/>
              <a:gd name="T77" fmla="*/ 231 h 386"/>
              <a:gd name="T78" fmla="*/ 2145 w 6092"/>
              <a:gd name="T79" fmla="*/ 94 h 386"/>
              <a:gd name="T80" fmla="*/ 1844 w 6092"/>
              <a:gd name="T81" fmla="*/ 182 h 386"/>
              <a:gd name="T82" fmla="*/ 1844 w 6092"/>
              <a:gd name="T83" fmla="*/ 218 h 386"/>
              <a:gd name="T84" fmla="*/ 1696 w 6092"/>
              <a:gd name="T85" fmla="*/ 100 h 386"/>
              <a:gd name="T86" fmla="*/ 1638 w 6092"/>
              <a:gd name="T87" fmla="*/ 100 h 386"/>
              <a:gd name="T88" fmla="*/ 1529 w 6092"/>
              <a:gd name="T89" fmla="*/ 100 h 386"/>
              <a:gd name="T90" fmla="*/ 1251 w 6092"/>
              <a:gd name="T91" fmla="*/ 247 h 386"/>
              <a:gd name="T92" fmla="*/ 1309 w 6092"/>
              <a:gd name="T93" fmla="*/ 100 h 386"/>
              <a:gd name="T94" fmla="*/ 1354 w 6092"/>
              <a:gd name="T95" fmla="*/ 308 h 386"/>
              <a:gd name="T96" fmla="*/ 1193 w 6092"/>
              <a:gd name="T97" fmla="*/ 176 h 386"/>
              <a:gd name="T98" fmla="*/ 996 w 6092"/>
              <a:gd name="T99" fmla="*/ 309 h 386"/>
              <a:gd name="T100" fmla="*/ 749 w 6092"/>
              <a:gd name="T101" fmla="*/ 204 h 386"/>
              <a:gd name="T102" fmla="*/ 958 w 6092"/>
              <a:gd name="T103" fmla="*/ 243 h 386"/>
              <a:gd name="T104" fmla="*/ 669 w 6092"/>
              <a:gd name="T105" fmla="*/ 176 h 386"/>
              <a:gd name="T106" fmla="*/ 625 w 6092"/>
              <a:gd name="T107" fmla="*/ 314 h 386"/>
              <a:gd name="T108" fmla="*/ 396 w 6092"/>
              <a:gd name="T109" fmla="*/ 141 h 386"/>
              <a:gd name="T110" fmla="*/ 286 w 6092"/>
              <a:gd name="T111" fmla="*/ 207 h 386"/>
              <a:gd name="T112" fmla="*/ 271 w 6092"/>
              <a:gd name="T113" fmla="*/ 309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2" h="386">
                <a:moveTo>
                  <a:pt x="6060" y="201"/>
                </a:moveTo>
                <a:lnTo>
                  <a:pt x="6060" y="198"/>
                </a:lnTo>
                <a:cubicBezTo>
                  <a:pt x="6060" y="151"/>
                  <a:pt x="6034" y="124"/>
                  <a:pt x="5994" y="124"/>
                </a:cubicBezTo>
                <a:cubicBezTo>
                  <a:pt x="5952" y="124"/>
                  <a:pt x="5927" y="155"/>
                  <a:pt x="5927" y="199"/>
                </a:cubicBezTo>
                <a:lnTo>
                  <a:pt x="5927" y="202"/>
                </a:lnTo>
                <a:cubicBezTo>
                  <a:pt x="5927" y="248"/>
                  <a:pt x="5956" y="275"/>
                  <a:pt x="5992" y="275"/>
                </a:cubicBezTo>
                <a:cubicBezTo>
                  <a:pt x="6030" y="275"/>
                  <a:pt x="6060" y="248"/>
                  <a:pt x="6060" y="201"/>
                </a:cubicBezTo>
                <a:close/>
                <a:moveTo>
                  <a:pt x="5897" y="321"/>
                </a:moveTo>
                <a:lnTo>
                  <a:pt x="5931" y="321"/>
                </a:lnTo>
                <a:cubicBezTo>
                  <a:pt x="5936" y="345"/>
                  <a:pt x="5956" y="358"/>
                  <a:pt x="5992" y="358"/>
                </a:cubicBezTo>
                <a:cubicBezTo>
                  <a:pt x="6033" y="358"/>
                  <a:pt x="6059" y="338"/>
                  <a:pt x="6059" y="293"/>
                </a:cubicBezTo>
                <a:lnTo>
                  <a:pt x="6059" y="263"/>
                </a:lnTo>
                <a:cubicBezTo>
                  <a:pt x="6047" y="283"/>
                  <a:pt x="6018" y="302"/>
                  <a:pt x="5988" y="302"/>
                </a:cubicBezTo>
                <a:cubicBezTo>
                  <a:pt x="5933" y="302"/>
                  <a:pt x="5893" y="261"/>
                  <a:pt x="5893" y="203"/>
                </a:cubicBezTo>
                <a:lnTo>
                  <a:pt x="5893" y="200"/>
                </a:lnTo>
                <a:cubicBezTo>
                  <a:pt x="5893" y="144"/>
                  <a:pt x="5933" y="96"/>
                  <a:pt x="5990" y="96"/>
                </a:cubicBezTo>
                <a:cubicBezTo>
                  <a:pt x="6025" y="96"/>
                  <a:pt x="6047" y="113"/>
                  <a:pt x="6059" y="134"/>
                </a:cubicBezTo>
                <a:lnTo>
                  <a:pt x="6059" y="100"/>
                </a:lnTo>
                <a:lnTo>
                  <a:pt x="6092" y="100"/>
                </a:lnTo>
                <a:lnTo>
                  <a:pt x="6092" y="295"/>
                </a:lnTo>
                <a:cubicBezTo>
                  <a:pt x="6092" y="356"/>
                  <a:pt x="6050" y="386"/>
                  <a:pt x="5992" y="386"/>
                </a:cubicBezTo>
                <a:cubicBezTo>
                  <a:pt x="5930" y="386"/>
                  <a:pt x="5903" y="356"/>
                  <a:pt x="5897" y="321"/>
                </a:cubicBezTo>
                <a:close/>
                <a:moveTo>
                  <a:pt x="5669" y="100"/>
                </a:moveTo>
                <a:lnTo>
                  <a:pt x="5702" y="100"/>
                </a:lnTo>
                <a:lnTo>
                  <a:pt x="5702" y="133"/>
                </a:lnTo>
                <a:cubicBezTo>
                  <a:pt x="5712" y="114"/>
                  <a:pt x="5735" y="96"/>
                  <a:pt x="5770" y="96"/>
                </a:cubicBezTo>
                <a:cubicBezTo>
                  <a:pt x="5813" y="96"/>
                  <a:pt x="5843" y="120"/>
                  <a:pt x="5843" y="181"/>
                </a:cubicBezTo>
                <a:lnTo>
                  <a:pt x="5843" y="309"/>
                </a:lnTo>
                <a:lnTo>
                  <a:pt x="5810" y="309"/>
                </a:lnTo>
                <a:lnTo>
                  <a:pt x="5810" y="178"/>
                </a:lnTo>
                <a:cubicBezTo>
                  <a:pt x="5810" y="142"/>
                  <a:pt x="5794" y="125"/>
                  <a:pt x="5761" y="125"/>
                </a:cubicBezTo>
                <a:cubicBezTo>
                  <a:pt x="5730" y="125"/>
                  <a:pt x="5702" y="145"/>
                  <a:pt x="5702" y="182"/>
                </a:cubicBezTo>
                <a:lnTo>
                  <a:pt x="5702" y="309"/>
                </a:lnTo>
                <a:lnTo>
                  <a:pt x="5669" y="309"/>
                </a:lnTo>
                <a:lnTo>
                  <a:pt x="5669" y="100"/>
                </a:lnTo>
                <a:close/>
                <a:moveTo>
                  <a:pt x="5568" y="100"/>
                </a:moveTo>
                <a:lnTo>
                  <a:pt x="5601" y="100"/>
                </a:lnTo>
                <a:lnTo>
                  <a:pt x="5601" y="309"/>
                </a:lnTo>
                <a:lnTo>
                  <a:pt x="5568" y="309"/>
                </a:lnTo>
                <a:lnTo>
                  <a:pt x="5568" y="100"/>
                </a:lnTo>
                <a:close/>
                <a:moveTo>
                  <a:pt x="5562" y="34"/>
                </a:moveTo>
                <a:cubicBezTo>
                  <a:pt x="5562" y="22"/>
                  <a:pt x="5572" y="12"/>
                  <a:pt x="5584" y="12"/>
                </a:cubicBezTo>
                <a:cubicBezTo>
                  <a:pt x="5596" y="12"/>
                  <a:pt x="5606" y="22"/>
                  <a:pt x="5606" y="34"/>
                </a:cubicBezTo>
                <a:cubicBezTo>
                  <a:pt x="5606" y="46"/>
                  <a:pt x="5596" y="56"/>
                  <a:pt x="5584" y="56"/>
                </a:cubicBezTo>
                <a:cubicBezTo>
                  <a:pt x="5572" y="56"/>
                  <a:pt x="5562" y="46"/>
                  <a:pt x="5562" y="34"/>
                </a:cubicBezTo>
                <a:close/>
                <a:moveTo>
                  <a:pt x="5432" y="257"/>
                </a:moveTo>
                <a:lnTo>
                  <a:pt x="5432" y="128"/>
                </a:lnTo>
                <a:lnTo>
                  <a:pt x="5402" y="128"/>
                </a:lnTo>
                <a:lnTo>
                  <a:pt x="5402" y="100"/>
                </a:lnTo>
                <a:lnTo>
                  <a:pt x="5432" y="100"/>
                </a:lnTo>
                <a:lnTo>
                  <a:pt x="5432" y="52"/>
                </a:lnTo>
                <a:lnTo>
                  <a:pt x="5466" y="52"/>
                </a:lnTo>
                <a:lnTo>
                  <a:pt x="5466" y="100"/>
                </a:lnTo>
                <a:lnTo>
                  <a:pt x="5514" y="100"/>
                </a:lnTo>
                <a:lnTo>
                  <a:pt x="5514" y="128"/>
                </a:lnTo>
                <a:lnTo>
                  <a:pt x="5466" y="128"/>
                </a:lnTo>
                <a:lnTo>
                  <a:pt x="5466" y="254"/>
                </a:lnTo>
                <a:cubicBezTo>
                  <a:pt x="5466" y="274"/>
                  <a:pt x="5475" y="284"/>
                  <a:pt x="5492" y="284"/>
                </a:cubicBezTo>
                <a:cubicBezTo>
                  <a:pt x="5502" y="284"/>
                  <a:pt x="5510" y="282"/>
                  <a:pt x="5517" y="280"/>
                </a:cubicBezTo>
                <a:lnTo>
                  <a:pt x="5517" y="308"/>
                </a:lnTo>
                <a:cubicBezTo>
                  <a:pt x="5510" y="310"/>
                  <a:pt x="5502" y="312"/>
                  <a:pt x="5489" y="312"/>
                </a:cubicBezTo>
                <a:cubicBezTo>
                  <a:pt x="5451" y="312"/>
                  <a:pt x="5432" y="290"/>
                  <a:pt x="5432" y="257"/>
                </a:cubicBezTo>
                <a:close/>
                <a:moveTo>
                  <a:pt x="5324" y="0"/>
                </a:moveTo>
                <a:lnTo>
                  <a:pt x="5357" y="0"/>
                </a:lnTo>
                <a:lnTo>
                  <a:pt x="5357" y="309"/>
                </a:lnTo>
                <a:lnTo>
                  <a:pt x="5324" y="309"/>
                </a:lnTo>
                <a:lnTo>
                  <a:pt x="5324" y="0"/>
                </a:lnTo>
                <a:close/>
                <a:moveTo>
                  <a:pt x="5083" y="232"/>
                </a:moveTo>
                <a:lnTo>
                  <a:pt x="5083" y="100"/>
                </a:lnTo>
                <a:lnTo>
                  <a:pt x="5116" y="100"/>
                </a:lnTo>
                <a:lnTo>
                  <a:pt x="5116" y="231"/>
                </a:lnTo>
                <a:cubicBezTo>
                  <a:pt x="5116" y="268"/>
                  <a:pt x="5132" y="284"/>
                  <a:pt x="5165" y="284"/>
                </a:cubicBezTo>
                <a:cubicBezTo>
                  <a:pt x="5194" y="284"/>
                  <a:pt x="5222" y="264"/>
                  <a:pt x="5222" y="227"/>
                </a:cubicBezTo>
                <a:lnTo>
                  <a:pt x="5222" y="100"/>
                </a:lnTo>
                <a:lnTo>
                  <a:pt x="5256" y="100"/>
                </a:lnTo>
                <a:lnTo>
                  <a:pt x="5256" y="309"/>
                </a:lnTo>
                <a:lnTo>
                  <a:pt x="5222" y="309"/>
                </a:lnTo>
                <a:lnTo>
                  <a:pt x="5222" y="276"/>
                </a:lnTo>
                <a:cubicBezTo>
                  <a:pt x="5213" y="296"/>
                  <a:pt x="5190" y="313"/>
                  <a:pt x="5156" y="313"/>
                </a:cubicBezTo>
                <a:cubicBezTo>
                  <a:pt x="5114" y="313"/>
                  <a:pt x="5083" y="290"/>
                  <a:pt x="5083" y="232"/>
                </a:cubicBezTo>
                <a:close/>
                <a:moveTo>
                  <a:pt x="4876" y="245"/>
                </a:moveTo>
                <a:lnTo>
                  <a:pt x="4908" y="245"/>
                </a:lnTo>
                <a:cubicBezTo>
                  <a:pt x="4911" y="270"/>
                  <a:pt x="4924" y="285"/>
                  <a:pt x="4958" y="285"/>
                </a:cubicBezTo>
                <a:cubicBezTo>
                  <a:pt x="4989" y="285"/>
                  <a:pt x="5003" y="274"/>
                  <a:pt x="5003" y="252"/>
                </a:cubicBezTo>
                <a:cubicBezTo>
                  <a:pt x="5003" y="230"/>
                  <a:pt x="4987" y="223"/>
                  <a:pt x="4954" y="217"/>
                </a:cubicBezTo>
                <a:cubicBezTo>
                  <a:pt x="4900" y="207"/>
                  <a:pt x="4882" y="192"/>
                  <a:pt x="4882" y="155"/>
                </a:cubicBezTo>
                <a:cubicBezTo>
                  <a:pt x="4882" y="116"/>
                  <a:pt x="4920" y="96"/>
                  <a:pt x="4952" y="96"/>
                </a:cubicBezTo>
                <a:cubicBezTo>
                  <a:pt x="4990" y="96"/>
                  <a:pt x="5022" y="112"/>
                  <a:pt x="5028" y="157"/>
                </a:cubicBezTo>
                <a:lnTo>
                  <a:pt x="4996" y="157"/>
                </a:lnTo>
                <a:cubicBezTo>
                  <a:pt x="4991" y="134"/>
                  <a:pt x="4978" y="124"/>
                  <a:pt x="4952" y="124"/>
                </a:cubicBezTo>
                <a:cubicBezTo>
                  <a:pt x="4928" y="124"/>
                  <a:pt x="4912" y="136"/>
                  <a:pt x="4912" y="154"/>
                </a:cubicBezTo>
                <a:cubicBezTo>
                  <a:pt x="4912" y="173"/>
                  <a:pt x="4923" y="180"/>
                  <a:pt x="4961" y="187"/>
                </a:cubicBezTo>
                <a:cubicBezTo>
                  <a:pt x="5004" y="195"/>
                  <a:pt x="5035" y="205"/>
                  <a:pt x="5035" y="249"/>
                </a:cubicBezTo>
                <a:cubicBezTo>
                  <a:pt x="5035" y="287"/>
                  <a:pt x="5009" y="313"/>
                  <a:pt x="4958" y="313"/>
                </a:cubicBezTo>
                <a:cubicBezTo>
                  <a:pt x="4908" y="313"/>
                  <a:pt x="4878" y="288"/>
                  <a:pt x="4876" y="245"/>
                </a:cubicBezTo>
                <a:moveTo>
                  <a:pt x="4654" y="100"/>
                </a:moveTo>
                <a:lnTo>
                  <a:pt x="4687" y="100"/>
                </a:lnTo>
                <a:lnTo>
                  <a:pt x="4687" y="133"/>
                </a:lnTo>
                <a:cubicBezTo>
                  <a:pt x="4697" y="114"/>
                  <a:pt x="4720" y="96"/>
                  <a:pt x="4754" y="96"/>
                </a:cubicBezTo>
                <a:cubicBezTo>
                  <a:pt x="4798" y="96"/>
                  <a:pt x="4828" y="120"/>
                  <a:pt x="4828" y="181"/>
                </a:cubicBezTo>
                <a:lnTo>
                  <a:pt x="4828" y="309"/>
                </a:lnTo>
                <a:lnTo>
                  <a:pt x="4795" y="309"/>
                </a:lnTo>
                <a:lnTo>
                  <a:pt x="4795" y="178"/>
                </a:lnTo>
                <a:cubicBezTo>
                  <a:pt x="4795" y="142"/>
                  <a:pt x="4779" y="125"/>
                  <a:pt x="4746" y="125"/>
                </a:cubicBezTo>
                <a:cubicBezTo>
                  <a:pt x="4715" y="125"/>
                  <a:pt x="4687" y="145"/>
                  <a:pt x="4687" y="182"/>
                </a:cubicBezTo>
                <a:lnTo>
                  <a:pt x="4687" y="309"/>
                </a:lnTo>
                <a:lnTo>
                  <a:pt x="4654" y="309"/>
                </a:lnTo>
                <a:lnTo>
                  <a:pt x="4654" y="100"/>
                </a:lnTo>
                <a:close/>
                <a:moveTo>
                  <a:pt x="4568" y="206"/>
                </a:moveTo>
                <a:lnTo>
                  <a:pt x="4568" y="204"/>
                </a:lnTo>
                <a:cubicBezTo>
                  <a:pt x="4568" y="155"/>
                  <a:pt x="4541" y="124"/>
                  <a:pt x="4500" y="124"/>
                </a:cubicBezTo>
                <a:cubicBezTo>
                  <a:pt x="4458" y="124"/>
                  <a:pt x="4431" y="155"/>
                  <a:pt x="4431" y="203"/>
                </a:cubicBezTo>
                <a:lnTo>
                  <a:pt x="4431" y="206"/>
                </a:lnTo>
                <a:cubicBezTo>
                  <a:pt x="4431" y="254"/>
                  <a:pt x="4457" y="285"/>
                  <a:pt x="4500" y="285"/>
                </a:cubicBezTo>
                <a:cubicBezTo>
                  <a:pt x="4542" y="285"/>
                  <a:pt x="4568" y="254"/>
                  <a:pt x="4568" y="206"/>
                </a:cubicBezTo>
                <a:close/>
                <a:moveTo>
                  <a:pt x="4397" y="206"/>
                </a:moveTo>
                <a:lnTo>
                  <a:pt x="4397" y="203"/>
                </a:lnTo>
                <a:cubicBezTo>
                  <a:pt x="4397" y="140"/>
                  <a:pt x="4440" y="96"/>
                  <a:pt x="4500" y="96"/>
                </a:cubicBezTo>
                <a:cubicBezTo>
                  <a:pt x="4559" y="96"/>
                  <a:pt x="4602" y="140"/>
                  <a:pt x="4602" y="203"/>
                </a:cubicBezTo>
                <a:lnTo>
                  <a:pt x="4602" y="206"/>
                </a:lnTo>
                <a:cubicBezTo>
                  <a:pt x="4602" y="269"/>
                  <a:pt x="4559" y="313"/>
                  <a:pt x="4499" y="313"/>
                </a:cubicBezTo>
                <a:cubicBezTo>
                  <a:pt x="4440" y="313"/>
                  <a:pt x="4397" y="268"/>
                  <a:pt x="4397" y="206"/>
                </a:cubicBezTo>
                <a:moveTo>
                  <a:pt x="4109" y="168"/>
                </a:moveTo>
                <a:lnTo>
                  <a:pt x="4109" y="165"/>
                </a:lnTo>
                <a:cubicBezTo>
                  <a:pt x="4109" y="80"/>
                  <a:pt x="4166" y="19"/>
                  <a:pt x="4243" y="19"/>
                </a:cubicBezTo>
                <a:cubicBezTo>
                  <a:pt x="4303" y="19"/>
                  <a:pt x="4353" y="50"/>
                  <a:pt x="4359" y="112"/>
                </a:cubicBezTo>
                <a:lnTo>
                  <a:pt x="4325" y="112"/>
                </a:lnTo>
                <a:cubicBezTo>
                  <a:pt x="4318" y="69"/>
                  <a:pt x="4292" y="46"/>
                  <a:pt x="4244" y="46"/>
                </a:cubicBezTo>
                <a:cubicBezTo>
                  <a:pt x="4184" y="46"/>
                  <a:pt x="4145" y="92"/>
                  <a:pt x="4145" y="164"/>
                </a:cubicBezTo>
                <a:lnTo>
                  <a:pt x="4145" y="168"/>
                </a:lnTo>
                <a:cubicBezTo>
                  <a:pt x="4145" y="240"/>
                  <a:pt x="4182" y="284"/>
                  <a:pt x="4243" y="284"/>
                </a:cubicBezTo>
                <a:cubicBezTo>
                  <a:pt x="4290" y="284"/>
                  <a:pt x="4322" y="261"/>
                  <a:pt x="4330" y="214"/>
                </a:cubicBezTo>
                <a:lnTo>
                  <a:pt x="4362" y="214"/>
                </a:lnTo>
                <a:cubicBezTo>
                  <a:pt x="4352" y="280"/>
                  <a:pt x="4306" y="313"/>
                  <a:pt x="4242" y="313"/>
                </a:cubicBezTo>
                <a:cubicBezTo>
                  <a:pt x="4160" y="313"/>
                  <a:pt x="4109" y="256"/>
                  <a:pt x="4109" y="168"/>
                </a:cubicBezTo>
                <a:moveTo>
                  <a:pt x="3860" y="136"/>
                </a:moveTo>
                <a:cubicBezTo>
                  <a:pt x="3892" y="122"/>
                  <a:pt x="3904" y="107"/>
                  <a:pt x="3904" y="80"/>
                </a:cubicBezTo>
                <a:cubicBezTo>
                  <a:pt x="3904" y="61"/>
                  <a:pt x="3891" y="48"/>
                  <a:pt x="3872" y="48"/>
                </a:cubicBezTo>
                <a:cubicBezTo>
                  <a:pt x="3852" y="48"/>
                  <a:pt x="3835" y="60"/>
                  <a:pt x="3835" y="88"/>
                </a:cubicBezTo>
                <a:cubicBezTo>
                  <a:pt x="3835" y="102"/>
                  <a:pt x="3844" y="116"/>
                  <a:pt x="3860" y="136"/>
                </a:cubicBezTo>
                <a:moveTo>
                  <a:pt x="3915" y="254"/>
                </a:moveTo>
                <a:lnTo>
                  <a:pt x="3844" y="167"/>
                </a:lnTo>
                <a:cubicBezTo>
                  <a:pt x="3816" y="180"/>
                  <a:pt x="3796" y="197"/>
                  <a:pt x="3796" y="230"/>
                </a:cubicBezTo>
                <a:cubicBezTo>
                  <a:pt x="3796" y="265"/>
                  <a:pt x="3818" y="285"/>
                  <a:pt x="3854" y="285"/>
                </a:cubicBezTo>
                <a:cubicBezTo>
                  <a:pt x="3877" y="285"/>
                  <a:pt x="3898" y="274"/>
                  <a:pt x="3915" y="254"/>
                </a:cubicBezTo>
                <a:close/>
                <a:moveTo>
                  <a:pt x="3953" y="251"/>
                </a:moveTo>
                <a:lnTo>
                  <a:pt x="4001" y="309"/>
                </a:lnTo>
                <a:lnTo>
                  <a:pt x="3961" y="309"/>
                </a:lnTo>
                <a:lnTo>
                  <a:pt x="3932" y="275"/>
                </a:lnTo>
                <a:cubicBezTo>
                  <a:pt x="3914" y="296"/>
                  <a:pt x="3889" y="312"/>
                  <a:pt x="3853" y="312"/>
                </a:cubicBezTo>
                <a:cubicBezTo>
                  <a:pt x="3801" y="312"/>
                  <a:pt x="3763" y="281"/>
                  <a:pt x="3763" y="234"/>
                </a:cubicBezTo>
                <a:cubicBezTo>
                  <a:pt x="3763" y="188"/>
                  <a:pt x="3792" y="166"/>
                  <a:pt x="3828" y="148"/>
                </a:cubicBezTo>
                <a:cubicBezTo>
                  <a:pt x="3812" y="126"/>
                  <a:pt x="3803" y="106"/>
                  <a:pt x="3803" y="87"/>
                </a:cubicBezTo>
                <a:cubicBezTo>
                  <a:pt x="3803" y="44"/>
                  <a:pt x="3837" y="22"/>
                  <a:pt x="3873" y="22"/>
                </a:cubicBezTo>
                <a:cubicBezTo>
                  <a:pt x="3908" y="22"/>
                  <a:pt x="3936" y="46"/>
                  <a:pt x="3936" y="80"/>
                </a:cubicBezTo>
                <a:cubicBezTo>
                  <a:pt x="3936" y="115"/>
                  <a:pt x="3911" y="139"/>
                  <a:pt x="3874" y="154"/>
                </a:cubicBezTo>
                <a:lnTo>
                  <a:pt x="3934" y="228"/>
                </a:lnTo>
                <a:lnTo>
                  <a:pt x="3969" y="162"/>
                </a:lnTo>
                <a:lnTo>
                  <a:pt x="4000" y="162"/>
                </a:lnTo>
                <a:lnTo>
                  <a:pt x="3953" y="251"/>
                </a:lnTo>
                <a:close/>
                <a:moveTo>
                  <a:pt x="3553" y="288"/>
                </a:moveTo>
                <a:lnTo>
                  <a:pt x="3471" y="100"/>
                </a:lnTo>
                <a:lnTo>
                  <a:pt x="3506" y="100"/>
                </a:lnTo>
                <a:lnTo>
                  <a:pt x="3570" y="250"/>
                </a:lnTo>
                <a:lnTo>
                  <a:pt x="3628" y="100"/>
                </a:lnTo>
                <a:lnTo>
                  <a:pt x="3662" y="100"/>
                </a:lnTo>
                <a:lnTo>
                  <a:pt x="3547" y="382"/>
                </a:lnTo>
                <a:lnTo>
                  <a:pt x="3513" y="382"/>
                </a:lnTo>
                <a:lnTo>
                  <a:pt x="3553" y="288"/>
                </a:lnTo>
                <a:close/>
                <a:moveTo>
                  <a:pt x="3395" y="201"/>
                </a:moveTo>
                <a:lnTo>
                  <a:pt x="3395" y="198"/>
                </a:lnTo>
                <a:cubicBezTo>
                  <a:pt x="3395" y="151"/>
                  <a:pt x="3370" y="124"/>
                  <a:pt x="3329" y="124"/>
                </a:cubicBezTo>
                <a:cubicBezTo>
                  <a:pt x="3287" y="124"/>
                  <a:pt x="3262" y="155"/>
                  <a:pt x="3262" y="199"/>
                </a:cubicBezTo>
                <a:lnTo>
                  <a:pt x="3262" y="202"/>
                </a:lnTo>
                <a:cubicBezTo>
                  <a:pt x="3262" y="248"/>
                  <a:pt x="3292" y="275"/>
                  <a:pt x="3327" y="275"/>
                </a:cubicBezTo>
                <a:cubicBezTo>
                  <a:pt x="3366" y="275"/>
                  <a:pt x="3395" y="248"/>
                  <a:pt x="3395" y="201"/>
                </a:cubicBezTo>
                <a:close/>
                <a:moveTo>
                  <a:pt x="3232" y="321"/>
                </a:moveTo>
                <a:lnTo>
                  <a:pt x="3266" y="321"/>
                </a:lnTo>
                <a:cubicBezTo>
                  <a:pt x="3271" y="345"/>
                  <a:pt x="3291" y="358"/>
                  <a:pt x="3327" y="358"/>
                </a:cubicBezTo>
                <a:cubicBezTo>
                  <a:pt x="3368" y="358"/>
                  <a:pt x="3394" y="338"/>
                  <a:pt x="3394" y="293"/>
                </a:cubicBezTo>
                <a:lnTo>
                  <a:pt x="3394" y="263"/>
                </a:lnTo>
                <a:cubicBezTo>
                  <a:pt x="3382" y="283"/>
                  <a:pt x="3354" y="302"/>
                  <a:pt x="3323" y="302"/>
                </a:cubicBezTo>
                <a:cubicBezTo>
                  <a:pt x="3268" y="302"/>
                  <a:pt x="3228" y="261"/>
                  <a:pt x="3228" y="203"/>
                </a:cubicBezTo>
                <a:lnTo>
                  <a:pt x="3228" y="200"/>
                </a:lnTo>
                <a:cubicBezTo>
                  <a:pt x="3228" y="144"/>
                  <a:pt x="3268" y="96"/>
                  <a:pt x="3326" y="96"/>
                </a:cubicBezTo>
                <a:cubicBezTo>
                  <a:pt x="3360" y="96"/>
                  <a:pt x="3382" y="113"/>
                  <a:pt x="3394" y="134"/>
                </a:cubicBezTo>
                <a:lnTo>
                  <a:pt x="3394" y="100"/>
                </a:lnTo>
                <a:lnTo>
                  <a:pt x="3427" y="100"/>
                </a:lnTo>
                <a:lnTo>
                  <a:pt x="3427" y="295"/>
                </a:lnTo>
                <a:cubicBezTo>
                  <a:pt x="3427" y="356"/>
                  <a:pt x="3386" y="386"/>
                  <a:pt x="3327" y="386"/>
                </a:cubicBezTo>
                <a:cubicBezTo>
                  <a:pt x="3265" y="386"/>
                  <a:pt x="3238" y="356"/>
                  <a:pt x="3232" y="321"/>
                </a:cubicBezTo>
                <a:close/>
                <a:moveTo>
                  <a:pt x="3159" y="184"/>
                </a:moveTo>
                <a:cubicBezTo>
                  <a:pt x="3156" y="141"/>
                  <a:pt x="3133" y="124"/>
                  <a:pt x="3099" y="124"/>
                </a:cubicBezTo>
                <a:cubicBezTo>
                  <a:pt x="3065" y="124"/>
                  <a:pt x="3042" y="147"/>
                  <a:pt x="3036" y="184"/>
                </a:cubicBezTo>
                <a:lnTo>
                  <a:pt x="3159" y="184"/>
                </a:lnTo>
                <a:close/>
                <a:moveTo>
                  <a:pt x="3001" y="207"/>
                </a:moveTo>
                <a:lnTo>
                  <a:pt x="3001" y="204"/>
                </a:lnTo>
                <a:cubicBezTo>
                  <a:pt x="3001" y="140"/>
                  <a:pt x="3041" y="96"/>
                  <a:pt x="3099" y="96"/>
                </a:cubicBezTo>
                <a:cubicBezTo>
                  <a:pt x="3147" y="96"/>
                  <a:pt x="3193" y="126"/>
                  <a:pt x="3193" y="200"/>
                </a:cubicBezTo>
                <a:lnTo>
                  <a:pt x="3193" y="211"/>
                </a:lnTo>
                <a:lnTo>
                  <a:pt x="3035" y="211"/>
                </a:lnTo>
                <a:cubicBezTo>
                  <a:pt x="3037" y="259"/>
                  <a:pt x="3060" y="285"/>
                  <a:pt x="3102" y="285"/>
                </a:cubicBezTo>
                <a:cubicBezTo>
                  <a:pt x="3135" y="285"/>
                  <a:pt x="3154" y="273"/>
                  <a:pt x="3158" y="249"/>
                </a:cubicBezTo>
                <a:lnTo>
                  <a:pt x="3191" y="249"/>
                </a:lnTo>
                <a:cubicBezTo>
                  <a:pt x="3184" y="291"/>
                  <a:pt x="3149" y="313"/>
                  <a:pt x="3102" y="313"/>
                </a:cubicBezTo>
                <a:cubicBezTo>
                  <a:pt x="3043" y="313"/>
                  <a:pt x="3001" y="271"/>
                  <a:pt x="3001" y="207"/>
                </a:cubicBezTo>
                <a:close/>
                <a:moveTo>
                  <a:pt x="2882" y="257"/>
                </a:moveTo>
                <a:lnTo>
                  <a:pt x="2882" y="128"/>
                </a:lnTo>
                <a:lnTo>
                  <a:pt x="2852" y="128"/>
                </a:lnTo>
                <a:lnTo>
                  <a:pt x="2852" y="100"/>
                </a:lnTo>
                <a:lnTo>
                  <a:pt x="2882" y="100"/>
                </a:lnTo>
                <a:lnTo>
                  <a:pt x="2882" y="52"/>
                </a:lnTo>
                <a:lnTo>
                  <a:pt x="2915" y="52"/>
                </a:lnTo>
                <a:lnTo>
                  <a:pt x="2915" y="100"/>
                </a:lnTo>
                <a:lnTo>
                  <a:pt x="2964" y="100"/>
                </a:lnTo>
                <a:lnTo>
                  <a:pt x="2964" y="128"/>
                </a:lnTo>
                <a:lnTo>
                  <a:pt x="2915" y="128"/>
                </a:lnTo>
                <a:lnTo>
                  <a:pt x="2915" y="254"/>
                </a:lnTo>
                <a:cubicBezTo>
                  <a:pt x="2915" y="274"/>
                  <a:pt x="2924" y="284"/>
                  <a:pt x="2941" y="284"/>
                </a:cubicBezTo>
                <a:cubicBezTo>
                  <a:pt x="2951" y="284"/>
                  <a:pt x="2959" y="282"/>
                  <a:pt x="2966" y="280"/>
                </a:cubicBezTo>
                <a:lnTo>
                  <a:pt x="2966" y="308"/>
                </a:lnTo>
                <a:cubicBezTo>
                  <a:pt x="2960" y="310"/>
                  <a:pt x="2952" y="312"/>
                  <a:pt x="2938" y="312"/>
                </a:cubicBezTo>
                <a:cubicBezTo>
                  <a:pt x="2900" y="312"/>
                  <a:pt x="2882" y="290"/>
                  <a:pt x="2882" y="257"/>
                </a:cubicBezTo>
                <a:close/>
                <a:moveTo>
                  <a:pt x="2776" y="236"/>
                </a:moveTo>
                <a:lnTo>
                  <a:pt x="2776" y="210"/>
                </a:lnTo>
                <a:lnTo>
                  <a:pt x="2747" y="210"/>
                </a:lnTo>
                <a:cubicBezTo>
                  <a:pt x="2705" y="210"/>
                  <a:pt x="2674" y="220"/>
                  <a:pt x="2674" y="251"/>
                </a:cubicBezTo>
                <a:cubicBezTo>
                  <a:pt x="2674" y="273"/>
                  <a:pt x="2685" y="286"/>
                  <a:pt x="2714" y="286"/>
                </a:cubicBezTo>
                <a:cubicBezTo>
                  <a:pt x="2749" y="286"/>
                  <a:pt x="2776" y="268"/>
                  <a:pt x="2776" y="236"/>
                </a:cubicBezTo>
                <a:close/>
                <a:moveTo>
                  <a:pt x="2641" y="251"/>
                </a:moveTo>
                <a:cubicBezTo>
                  <a:pt x="2641" y="203"/>
                  <a:pt x="2692" y="186"/>
                  <a:pt x="2746" y="186"/>
                </a:cubicBezTo>
                <a:lnTo>
                  <a:pt x="2776" y="186"/>
                </a:lnTo>
                <a:lnTo>
                  <a:pt x="2776" y="171"/>
                </a:lnTo>
                <a:cubicBezTo>
                  <a:pt x="2776" y="138"/>
                  <a:pt x="2763" y="124"/>
                  <a:pt x="2731" y="124"/>
                </a:cubicBezTo>
                <a:cubicBezTo>
                  <a:pt x="2702" y="124"/>
                  <a:pt x="2686" y="136"/>
                  <a:pt x="2683" y="162"/>
                </a:cubicBezTo>
                <a:lnTo>
                  <a:pt x="2650" y="162"/>
                </a:lnTo>
                <a:cubicBezTo>
                  <a:pt x="2654" y="114"/>
                  <a:pt x="2692" y="96"/>
                  <a:pt x="2733" y="96"/>
                </a:cubicBezTo>
                <a:cubicBezTo>
                  <a:pt x="2773" y="96"/>
                  <a:pt x="2809" y="113"/>
                  <a:pt x="2809" y="171"/>
                </a:cubicBezTo>
                <a:lnTo>
                  <a:pt x="2809" y="309"/>
                </a:lnTo>
                <a:lnTo>
                  <a:pt x="2776" y="309"/>
                </a:lnTo>
                <a:lnTo>
                  <a:pt x="2776" y="283"/>
                </a:lnTo>
                <a:cubicBezTo>
                  <a:pt x="2760" y="302"/>
                  <a:pt x="2742" y="313"/>
                  <a:pt x="2711" y="313"/>
                </a:cubicBezTo>
                <a:cubicBezTo>
                  <a:pt x="2672" y="313"/>
                  <a:pt x="2641" y="294"/>
                  <a:pt x="2641" y="251"/>
                </a:cubicBezTo>
                <a:moveTo>
                  <a:pt x="2510" y="100"/>
                </a:moveTo>
                <a:lnTo>
                  <a:pt x="2543" y="100"/>
                </a:lnTo>
                <a:lnTo>
                  <a:pt x="2543" y="138"/>
                </a:lnTo>
                <a:cubicBezTo>
                  <a:pt x="2556" y="114"/>
                  <a:pt x="2574" y="98"/>
                  <a:pt x="2612" y="96"/>
                </a:cubicBezTo>
                <a:lnTo>
                  <a:pt x="2612" y="128"/>
                </a:lnTo>
                <a:cubicBezTo>
                  <a:pt x="2570" y="130"/>
                  <a:pt x="2543" y="143"/>
                  <a:pt x="2543" y="194"/>
                </a:cubicBezTo>
                <a:lnTo>
                  <a:pt x="2543" y="309"/>
                </a:lnTo>
                <a:lnTo>
                  <a:pt x="2510" y="309"/>
                </a:lnTo>
                <a:lnTo>
                  <a:pt x="2510" y="100"/>
                </a:lnTo>
                <a:close/>
                <a:moveTo>
                  <a:pt x="2375" y="257"/>
                </a:moveTo>
                <a:lnTo>
                  <a:pt x="2375" y="128"/>
                </a:lnTo>
                <a:lnTo>
                  <a:pt x="2345" y="128"/>
                </a:lnTo>
                <a:lnTo>
                  <a:pt x="2345" y="100"/>
                </a:lnTo>
                <a:lnTo>
                  <a:pt x="2375" y="100"/>
                </a:lnTo>
                <a:lnTo>
                  <a:pt x="2375" y="52"/>
                </a:lnTo>
                <a:lnTo>
                  <a:pt x="2408" y="52"/>
                </a:lnTo>
                <a:lnTo>
                  <a:pt x="2408" y="100"/>
                </a:lnTo>
                <a:lnTo>
                  <a:pt x="2457" y="100"/>
                </a:lnTo>
                <a:lnTo>
                  <a:pt x="2457" y="128"/>
                </a:lnTo>
                <a:lnTo>
                  <a:pt x="2408" y="128"/>
                </a:lnTo>
                <a:lnTo>
                  <a:pt x="2408" y="254"/>
                </a:lnTo>
                <a:cubicBezTo>
                  <a:pt x="2408" y="274"/>
                  <a:pt x="2418" y="284"/>
                  <a:pt x="2434" y="284"/>
                </a:cubicBezTo>
                <a:cubicBezTo>
                  <a:pt x="2445" y="284"/>
                  <a:pt x="2453" y="282"/>
                  <a:pt x="2460" y="280"/>
                </a:cubicBezTo>
                <a:lnTo>
                  <a:pt x="2460" y="308"/>
                </a:lnTo>
                <a:cubicBezTo>
                  <a:pt x="2453" y="310"/>
                  <a:pt x="2445" y="312"/>
                  <a:pt x="2432" y="312"/>
                </a:cubicBezTo>
                <a:cubicBezTo>
                  <a:pt x="2394" y="312"/>
                  <a:pt x="2375" y="290"/>
                  <a:pt x="2375" y="257"/>
                </a:cubicBezTo>
                <a:moveTo>
                  <a:pt x="2103" y="222"/>
                </a:moveTo>
                <a:lnTo>
                  <a:pt x="2136" y="222"/>
                </a:lnTo>
                <a:cubicBezTo>
                  <a:pt x="2141" y="256"/>
                  <a:pt x="2154" y="285"/>
                  <a:pt x="2212" y="285"/>
                </a:cubicBezTo>
                <a:cubicBezTo>
                  <a:pt x="2249" y="285"/>
                  <a:pt x="2277" y="263"/>
                  <a:pt x="2277" y="231"/>
                </a:cubicBezTo>
                <a:cubicBezTo>
                  <a:pt x="2277" y="198"/>
                  <a:pt x="2262" y="185"/>
                  <a:pt x="2208" y="176"/>
                </a:cubicBezTo>
                <a:cubicBezTo>
                  <a:pt x="2148" y="167"/>
                  <a:pt x="2112" y="148"/>
                  <a:pt x="2112" y="97"/>
                </a:cubicBezTo>
                <a:cubicBezTo>
                  <a:pt x="2112" y="53"/>
                  <a:pt x="2150" y="20"/>
                  <a:pt x="2204" y="20"/>
                </a:cubicBezTo>
                <a:cubicBezTo>
                  <a:pt x="2262" y="20"/>
                  <a:pt x="2297" y="48"/>
                  <a:pt x="2303" y="98"/>
                </a:cubicBezTo>
                <a:lnTo>
                  <a:pt x="2272" y="98"/>
                </a:lnTo>
                <a:cubicBezTo>
                  <a:pt x="2265" y="62"/>
                  <a:pt x="2244" y="48"/>
                  <a:pt x="2204" y="48"/>
                </a:cubicBezTo>
                <a:cubicBezTo>
                  <a:pt x="2165" y="48"/>
                  <a:pt x="2145" y="67"/>
                  <a:pt x="2145" y="94"/>
                </a:cubicBezTo>
                <a:cubicBezTo>
                  <a:pt x="2145" y="122"/>
                  <a:pt x="2155" y="136"/>
                  <a:pt x="2214" y="145"/>
                </a:cubicBezTo>
                <a:cubicBezTo>
                  <a:pt x="2277" y="155"/>
                  <a:pt x="2311" y="174"/>
                  <a:pt x="2311" y="228"/>
                </a:cubicBezTo>
                <a:cubicBezTo>
                  <a:pt x="2311" y="276"/>
                  <a:pt x="2269" y="313"/>
                  <a:pt x="2212" y="313"/>
                </a:cubicBezTo>
                <a:cubicBezTo>
                  <a:pt x="2136" y="313"/>
                  <a:pt x="2108" y="271"/>
                  <a:pt x="2103" y="222"/>
                </a:cubicBezTo>
                <a:moveTo>
                  <a:pt x="1938" y="182"/>
                </a:moveTo>
                <a:cubicBezTo>
                  <a:pt x="1936" y="150"/>
                  <a:pt x="1920" y="135"/>
                  <a:pt x="1892" y="135"/>
                </a:cubicBezTo>
                <a:cubicBezTo>
                  <a:pt x="1866" y="135"/>
                  <a:pt x="1849" y="152"/>
                  <a:pt x="1844" y="182"/>
                </a:cubicBezTo>
                <a:lnTo>
                  <a:pt x="1938" y="182"/>
                </a:lnTo>
                <a:close/>
                <a:moveTo>
                  <a:pt x="1785" y="207"/>
                </a:moveTo>
                <a:lnTo>
                  <a:pt x="1785" y="204"/>
                </a:lnTo>
                <a:cubicBezTo>
                  <a:pt x="1785" y="138"/>
                  <a:pt x="1832" y="95"/>
                  <a:pt x="1892" y="95"/>
                </a:cubicBezTo>
                <a:cubicBezTo>
                  <a:pt x="1946" y="95"/>
                  <a:pt x="1994" y="127"/>
                  <a:pt x="1994" y="202"/>
                </a:cubicBezTo>
                <a:lnTo>
                  <a:pt x="1994" y="218"/>
                </a:lnTo>
                <a:lnTo>
                  <a:pt x="1844" y="218"/>
                </a:lnTo>
                <a:cubicBezTo>
                  <a:pt x="1845" y="252"/>
                  <a:pt x="1864" y="272"/>
                  <a:pt x="1896" y="272"/>
                </a:cubicBezTo>
                <a:cubicBezTo>
                  <a:pt x="1922" y="272"/>
                  <a:pt x="1936" y="261"/>
                  <a:pt x="1939" y="243"/>
                </a:cubicBezTo>
                <a:lnTo>
                  <a:pt x="1994" y="243"/>
                </a:lnTo>
                <a:cubicBezTo>
                  <a:pt x="1987" y="288"/>
                  <a:pt x="1951" y="314"/>
                  <a:pt x="1894" y="314"/>
                </a:cubicBezTo>
                <a:cubicBezTo>
                  <a:pt x="1831" y="314"/>
                  <a:pt x="1785" y="274"/>
                  <a:pt x="1785" y="207"/>
                </a:cubicBezTo>
                <a:close/>
                <a:moveTo>
                  <a:pt x="1638" y="100"/>
                </a:moveTo>
                <a:lnTo>
                  <a:pt x="1696" y="100"/>
                </a:lnTo>
                <a:lnTo>
                  <a:pt x="1696" y="140"/>
                </a:lnTo>
                <a:cubicBezTo>
                  <a:pt x="1709" y="112"/>
                  <a:pt x="1730" y="97"/>
                  <a:pt x="1764" y="97"/>
                </a:cubicBezTo>
                <a:lnTo>
                  <a:pt x="1764" y="151"/>
                </a:lnTo>
                <a:cubicBezTo>
                  <a:pt x="1721" y="150"/>
                  <a:pt x="1696" y="164"/>
                  <a:pt x="1696" y="204"/>
                </a:cubicBezTo>
                <a:lnTo>
                  <a:pt x="1696" y="309"/>
                </a:lnTo>
                <a:lnTo>
                  <a:pt x="1638" y="309"/>
                </a:lnTo>
                <a:lnTo>
                  <a:pt x="1638" y="100"/>
                </a:lnTo>
                <a:close/>
                <a:moveTo>
                  <a:pt x="1392" y="235"/>
                </a:moveTo>
                <a:lnTo>
                  <a:pt x="1392" y="100"/>
                </a:lnTo>
                <a:lnTo>
                  <a:pt x="1449" y="100"/>
                </a:lnTo>
                <a:lnTo>
                  <a:pt x="1449" y="227"/>
                </a:lnTo>
                <a:cubicBezTo>
                  <a:pt x="1449" y="255"/>
                  <a:pt x="1461" y="269"/>
                  <a:pt x="1486" y="269"/>
                </a:cubicBezTo>
                <a:cubicBezTo>
                  <a:pt x="1510" y="269"/>
                  <a:pt x="1529" y="254"/>
                  <a:pt x="1529" y="223"/>
                </a:cubicBezTo>
                <a:lnTo>
                  <a:pt x="1529" y="100"/>
                </a:lnTo>
                <a:lnTo>
                  <a:pt x="1587" y="100"/>
                </a:lnTo>
                <a:lnTo>
                  <a:pt x="1587" y="309"/>
                </a:lnTo>
                <a:lnTo>
                  <a:pt x="1529" y="309"/>
                </a:lnTo>
                <a:lnTo>
                  <a:pt x="1529" y="276"/>
                </a:lnTo>
                <a:cubicBezTo>
                  <a:pt x="1518" y="298"/>
                  <a:pt x="1497" y="314"/>
                  <a:pt x="1463" y="314"/>
                </a:cubicBezTo>
                <a:cubicBezTo>
                  <a:pt x="1422" y="314"/>
                  <a:pt x="1392" y="290"/>
                  <a:pt x="1392" y="235"/>
                </a:cubicBezTo>
                <a:moveTo>
                  <a:pt x="1251" y="247"/>
                </a:moveTo>
                <a:lnTo>
                  <a:pt x="1251" y="141"/>
                </a:lnTo>
                <a:lnTo>
                  <a:pt x="1224" y="141"/>
                </a:lnTo>
                <a:lnTo>
                  <a:pt x="1224" y="100"/>
                </a:lnTo>
                <a:lnTo>
                  <a:pt x="1251" y="100"/>
                </a:lnTo>
                <a:lnTo>
                  <a:pt x="1251" y="55"/>
                </a:lnTo>
                <a:lnTo>
                  <a:pt x="1309" y="55"/>
                </a:lnTo>
                <a:lnTo>
                  <a:pt x="1309" y="100"/>
                </a:lnTo>
                <a:lnTo>
                  <a:pt x="1353" y="100"/>
                </a:lnTo>
                <a:lnTo>
                  <a:pt x="1353" y="141"/>
                </a:lnTo>
                <a:lnTo>
                  <a:pt x="1309" y="141"/>
                </a:lnTo>
                <a:lnTo>
                  <a:pt x="1309" y="242"/>
                </a:lnTo>
                <a:cubicBezTo>
                  <a:pt x="1309" y="259"/>
                  <a:pt x="1317" y="267"/>
                  <a:pt x="1332" y="267"/>
                </a:cubicBezTo>
                <a:cubicBezTo>
                  <a:pt x="1341" y="267"/>
                  <a:pt x="1347" y="266"/>
                  <a:pt x="1354" y="263"/>
                </a:cubicBezTo>
                <a:lnTo>
                  <a:pt x="1354" y="308"/>
                </a:lnTo>
                <a:cubicBezTo>
                  <a:pt x="1346" y="310"/>
                  <a:pt x="1334" y="313"/>
                  <a:pt x="1319" y="313"/>
                </a:cubicBezTo>
                <a:cubicBezTo>
                  <a:pt x="1275" y="313"/>
                  <a:pt x="1251" y="291"/>
                  <a:pt x="1251" y="247"/>
                </a:cubicBezTo>
                <a:moveTo>
                  <a:pt x="996" y="100"/>
                </a:moveTo>
                <a:lnTo>
                  <a:pt x="1054" y="100"/>
                </a:lnTo>
                <a:lnTo>
                  <a:pt x="1054" y="133"/>
                </a:lnTo>
                <a:cubicBezTo>
                  <a:pt x="1065" y="112"/>
                  <a:pt x="1088" y="95"/>
                  <a:pt x="1122" y="95"/>
                </a:cubicBezTo>
                <a:cubicBezTo>
                  <a:pt x="1164" y="95"/>
                  <a:pt x="1193" y="120"/>
                  <a:pt x="1193" y="176"/>
                </a:cubicBezTo>
                <a:lnTo>
                  <a:pt x="1193" y="309"/>
                </a:lnTo>
                <a:lnTo>
                  <a:pt x="1135" y="309"/>
                </a:lnTo>
                <a:lnTo>
                  <a:pt x="1135" y="184"/>
                </a:lnTo>
                <a:cubicBezTo>
                  <a:pt x="1135" y="156"/>
                  <a:pt x="1124" y="142"/>
                  <a:pt x="1098" y="142"/>
                </a:cubicBezTo>
                <a:cubicBezTo>
                  <a:pt x="1073" y="142"/>
                  <a:pt x="1054" y="158"/>
                  <a:pt x="1054" y="188"/>
                </a:cubicBezTo>
                <a:lnTo>
                  <a:pt x="1054" y="309"/>
                </a:lnTo>
                <a:lnTo>
                  <a:pt x="996" y="309"/>
                </a:lnTo>
                <a:lnTo>
                  <a:pt x="996" y="100"/>
                </a:lnTo>
                <a:close/>
                <a:moveTo>
                  <a:pt x="902" y="182"/>
                </a:moveTo>
                <a:cubicBezTo>
                  <a:pt x="900" y="150"/>
                  <a:pt x="884" y="135"/>
                  <a:pt x="856" y="135"/>
                </a:cubicBezTo>
                <a:cubicBezTo>
                  <a:pt x="830" y="135"/>
                  <a:pt x="813" y="152"/>
                  <a:pt x="808" y="182"/>
                </a:cubicBezTo>
                <a:lnTo>
                  <a:pt x="902" y="182"/>
                </a:lnTo>
                <a:close/>
                <a:moveTo>
                  <a:pt x="749" y="207"/>
                </a:moveTo>
                <a:lnTo>
                  <a:pt x="749" y="204"/>
                </a:lnTo>
                <a:cubicBezTo>
                  <a:pt x="749" y="138"/>
                  <a:pt x="796" y="95"/>
                  <a:pt x="856" y="95"/>
                </a:cubicBezTo>
                <a:cubicBezTo>
                  <a:pt x="910" y="95"/>
                  <a:pt x="958" y="127"/>
                  <a:pt x="958" y="202"/>
                </a:cubicBezTo>
                <a:lnTo>
                  <a:pt x="958" y="218"/>
                </a:lnTo>
                <a:lnTo>
                  <a:pt x="808" y="218"/>
                </a:lnTo>
                <a:cubicBezTo>
                  <a:pt x="809" y="252"/>
                  <a:pt x="828" y="272"/>
                  <a:pt x="860" y="272"/>
                </a:cubicBezTo>
                <a:cubicBezTo>
                  <a:pt x="886" y="272"/>
                  <a:pt x="900" y="261"/>
                  <a:pt x="903" y="243"/>
                </a:cubicBezTo>
                <a:lnTo>
                  <a:pt x="958" y="243"/>
                </a:lnTo>
                <a:cubicBezTo>
                  <a:pt x="951" y="288"/>
                  <a:pt x="915" y="314"/>
                  <a:pt x="858" y="314"/>
                </a:cubicBezTo>
                <a:cubicBezTo>
                  <a:pt x="795" y="314"/>
                  <a:pt x="749" y="274"/>
                  <a:pt x="749" y="207"/>
                </a:cubicBezTo>
                <a:close/>
                <a:moveTo>
                  <a:pt x="518" y="207"/>
                </a:moveTo>
                <a:lnTo>
                  <a:pt x="518" y="204"/>
                </a:lnTo>
                <a:cubicBezTo>
                  <a:pt x="518" y="136"/>
                  <a:pt x="566" y="95"/>
                  <a:pt x="626" y="95"/>
                </a:cubicBezTo>
                <a:cubicBezTo>
                  <a:pt x="674" y="95"/>
                  <a:pt x="719" y="116"/>
                  <a:pt x="724" y="176"/>
                </a:cubicBezTo>
                <a:lnTo>
                  <a:pt x="669" y="176"/>
                </a:lnTo>
                <a:cubicBezTo>
                  <a:pt x="665" y="152"/>
                  <a:pt x="650" y="141"/>
                  <a:pt x="627" y="141"/>
                </a:cubicBezTo>
                <a:cubicBezTo>
                  <a:pt x="597" y="141"/>
                  <a:pt x="577" y="163"/>
                  <a:pt x="577" y="203"/>
                </a:cubicBezTo>
                <a:lnTo>
                  <a:pt x="577" y="206"/>
                </a:lnTo>
                <a:cubicBezTo>
                  <a:pt x="577" y="248"/>
                  <a:pt x="596" y="270"/>
                  <a:pt x="628" y="270"/>
                </a:cubicBezTo>
                <a:cubicBezTo>
                  <a:pt x="651" y="270"/>
                  <a:pt x="670" y="256"/>
                  <a:pt x="673" y="230"/>
                </a:cubicBezTo>
                <a:lnTo>
                  <a:pt x="725" y="230"/>
                </a:lnTo>
                <a:cubicBezTo>
                  <a:pt x="722" y="279"/>
                  <a:pt x="686" y="314"/>
                  <a:pt x="625" y="314"/>
                </a:cubicBezTo>
                <a:cubicBezTo>
                  <a:pt x="564" y="314"/>
                  <a:pt x="518" y="276"/>
                  <a:pt x="518" y="207"/>
                </a:cubicBezTo>
                <a:moveTo>
                  <a:pt x="286" y="207"/>
                </a:moveTo>
                <a:lnTo>
                  <a:pt x="286" y="204"/>
                </a:lnTo>
                <a:cubicBezTo>
                  <a:pt x="286" y="136"/>
                  <a:pt x="335" y="95"/>
                  <a:pt x="394" y="95"/>
                </a:cubicBezTo>
                <a:cubicBezTo>
                  <a:pt x="443" y="95"/>
                  <a:pt x="488" y="116"/>
                  <a:pt x="493" y="176"/>
                </a:cubicBezTo>
                <a:lnTo>
                  <a:pt x="438" y="176"/>
                </a:lnTo>
                <a:cubicBezTo>
                  <a:pt x="434" y="152"/>
                  <a:pt x="419" y="141"/>
                  <a:pt x="396" y="141"/>
                </a:cubicBezTo>
                <a:cubicBezTo>
                  <a:pt x="366" y="141"/>
                  <a:pt x="346" y="163"/>
                  <a:pt x="346" y="203"/>
                </a:cubicBezTo>
                <a:lnTo>
                  <a:pt x="346" y="206"/>
                </a:lnTo>
                <a:cubicBezTo>
                  <a:pt x="346" y="248"/>
                  <a:pt x="364" y="270"/>
                  <a:pt x="397" y="270"/>
                </a:cubicBezTo>
                <a:cubicBezTo>
                  <a:pt x="420" y="270"/>
                  <a:pt x="439" y="256"/>
                  <a:pt x="442" y="230"/>
                </a:cubicBezTo>
                <a:lnTo>
                  <a:pt x="494" y="230"/>
                </a:lnTo>
                <a:cubicBezTo>
                  <a:pt x="491" y="279"/>
                  <a:pt x="455" y="314"/>
                  <a:pt x="394" y="314"/>
                </a:cubicBezTo>
                <a:cubicBezTo>
                  <a:pt x="333" y="314"/>
                  <a:pt x="286" y="276"/>
                  <a:pt x="286" y="207"/>
                </a:cubicBezTo>
                <a:moveTo>
                  <a:pt x="94" y="200"/>
                </a:moveTo>
                <a:lnTo>
                  <a:pt x="170" y="200"/>
                </a:lnTo>
                <a:lnTo>
                  <a:pt x="132" y="76"/>
                </a:lnTo>
                <a:lnTo>
                  <a:pt x="94" y="200"/>
                </a:lnTo>
                <a:close/>
                <a:moveTo>
                  <a:pt x="94" y="23"/>
                </a:moveTo>
                <a:lnTo>
                  <a:pt x="178" y="23"/>
                </a:lnTo>
                <a:lnTo>
                  <a:pt x="271" y="309"/>
                </a:lnTo>
                <a:lnTo>
                  <a:pt x="204" y="309"/>
                </a:lnTo>
                <a:lnTo>
                  <a:pt x="184" y="246"/>
                </a:lnTo>
                <a:lnTo>
                  <a:pt x="80" y="246"/>
                </a:lnTo>
                <a:lnTo>
                  <a:pt x="61" y="309"/>
                </a:lnTo>
                <a:lnTo>
                  <a:pt x="0" y="309"/>
                </a:lnTo>
                <a:lnTo>
                  <a:pt x="94" y="2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714558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8" userDrawn="1">
          <p15:clr>
            <a:srgbClr val="C35EA4"/>
          </p15:clr>
        </p15:guide>
        <p15:guide id="2" pos="3840" userDrawn="1">
          <p15:clr>
            <a:srgbClr val="C35EA4"/>
          </p15:clr>
        </p15:guide>
        <p15:guide id="3" orient="horz" pos="3880" userDrawn="1">
          <p15:clr>
            <a:srgbClr val="C35EA4"/>
          </p15:clr>
        </p15:guide>
        <p15:guide id="4" orient="horz" pos="2162" userDrawn="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alutation">
    <p:bg>
      <p:bgPr>
        <a:solidFill>
          <a:schemeClr val="accent2"/>
        </a:solidFill>
        <a:effectLst/>
      </p:bgPr>
    </p:bg>
    <p:spTree>
      <p:nvGrpSpPr>
        <p:cNvPr id="1" name=""/>
        <p:cNvGrpSpPr/>
        <p:nvPr/>
      </p:nvGrpSpPr>
      <p:grpSpPr>
        <a:xfrm>
          <a:off x="0" y="0"/>
          <a:ext cx="0" cy="0"/>
          <a:chOff x="0" y="0"/>
          <a:chExt cx="0" cy="0"/>
        </a:xfrm>
      </p:grpSpPr>
      <p:pic>
        <p:nvPicPr>
          <p:cNvPr id="9" name="Picture 8" descr="Accenture Gradient Dark">
            <a:extLst>
              <a:ext uri="{FF2B5EF4-FFF2-40B4-BE49-F238E27FC236}">
                <a16:creationId xmlns:a16="http://schemas.microsoft.com/office/drawing/2014/main" id="{EE0669A8-0AE5-4EEF-84C1-667F84B6695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pic>
        <p:nvPicPr>
          <p:cNvPr id="4" name="Graphic 3">
            <a:extLst>
              <a:ext uri="{FF2B5EF4-FFF2-40B4-BE49-F238E27FC236}">
                <a16:creationId xmlns:a16="http://schemas.microsoft.com/office/drawing/2014/main" id="{2DF26BFD-3D15-48EA-A458-43E2274B938D}"/>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4622800" y="0"/>
            <a:ext cx="7188200" cy="6858000"/>
          </a:xfrm>
          <a:prstGeom prst="rect">
            <a:avLst/>
          </a:prstGeom>
        </p:spPr>
      </p:pic>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380999" y="2318273"/>
            <a:ext cx="7040753" cy="2221454"/>
          </a:xfrm>
          <a:prstGeom prst="rect">
            <a:avLst/>
          </a:prstGeom>
        </p:spPr>
        <p:txBody>
          <a:bodyPr anchor="ctr"/>
          <a:lstStyle>
            <a:lvl1pPr algn="l">
              <a:defRPr sz="7200" b="0" i="0">
                <a:solidFill>
                  <a:schemeClr val="tx1"/>
                </a:solidFill>
                <a:latin typeface="+mj-lt"/>
              </a:defRPr>
            </a:lvl1pPr>
          </a:lstStyle>
          <a:p>
            <a:r>
              <a:rPr lang="en-GB" dirty="0"/>
              <a:t>Insert Salutation 72pt</a:t>
            </a:r>
            <a:endParaRPr lang="en-US" dirty="0"/>
          </a:p>
        </p:txBody>
      </p:sp>
      <p:sp>
        <p:nvSpPr>
          <p:cNvPr id="3" name="TextBox 2">
            <a:extLst>
              <a:ext uri="{FF2B5EF4-FFF2-40B4-BE49-F238E27FC236}">
                <a16:creationId xmlns:a16="http://schemas.microsoft.com/office/drawing/2014/main" id="{B87AD433-4B77-E741-930C-11F17D433B19}"/>
              </a:ext>
            </a:extLst>
          </p:cNvPr>
          <p:cNvSpPr txBox="1"/>
          <p:nvPr userDrawn="1"/>
        </p:nvSpPr>
        <p:spPr>
          <a:xfrm>
            <a:off x="4490720" y="3606800"/>
            <a:ext cx="0" cy="0"/>
          </a:xfrm>
          <a:prstGeom prst="rect">
            <a:avLst/>
          </a:prstGeom>
          <a:noFill/>
        </p:spPr>
        <p:txBody>
          <a:bodyPr wrap="none" lIns="0" tIns="0" rIns="0" bIns="0" rtlCol="0">
            <a:noAutofit/>
          </a:bodyPr>
          <a:lstStyle/>
          <a:p>
            <a:pPr algn="l" defTabSz="228600">
              <a:spcAft>
                <a:spcPts val="1200"/>
              </a:spcAft>
            </a:pPr>
            <a:endParaRPr lang="en-US" noProof="0"/>
          </a:p>
        </p:txBody>
      </p:sp>
    </p:spTree>
    <p:extLst>
      <p:ext uri="{BB962C8B-B14F-4D97-AF65-F5344CB8AC3E}">
        <p14:creationId xmlns:p14="http://schemas.microsoft.com/office/powerpoint/2010/main" val="18708823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C35E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A65ED5-5980-6A34-3F48-4426BC96E48F}"/>
              </a:ext>
            </a:extLst>
          </p:cNvPr>
          <p:cNvSpPr>
            <a:spLocks noGrp="1"/>
          </p:cNvSpPr>
          <p:nvPr>
            <p:ph type="title" hasCustomPrompt="1"/>
          </p:nvPr>
        </p:nvSpPr>
        <p:spPr>
          <a:xfrm>
            <a:off x="381469" y="381000"/>
            <a:ext cx="4952999" cy="3915092"/>
          </a:xfrm>
          <a:prstGeom prst="rect">
            <a:avLst/>
          </a:prstGeom>
        </p:spPr>
        <p:txBody>
          <a:bodyPr lIns="0" anchor="ctr"/>
          <a:lstStyle>
            <a:lvl1pPr>
              <a:defRPr sz="5400" b="0" i="0">
                <a:solidFill>
                  <a:schemeClr val="bg1"/>
                </a:solidFill>
                <a:latin typeface="Graphik Medium" panose="020B0503030202060203" pitchFamily="34" charset="77"/>
              </a:defRPr>
            </a:lvl1pPr>
          </a:lstStyle>
          <a:p>
            <a:r>
              <a:rPr lang="en-US" dirty="0"/>
              <a:t>Section title 54pt</a:t>
            </a:r>
          </a:p>
        </p:txBody>
      </p:sp>
      <p:sp>
        <p:nvSpPr>
          <p:cNvPr id="6" name="Text Placeholder 8">
            <a:extLst>
              <a:ext uri="{FF2B5EF4-FFF2-40B4-BE49-F238E27FC236}">
                <a16:creationId xmlns:a16="http://schemas.microsoft.com/office/drawing/2014/main" id="{AB11EC70-205F-66C4-717F-400922C78AF1}"/>
              </a:ext>
            </a:extLst>
          </p:cNvPr>
          <p:cNvSpPr>
            <a:spLocks noGrp="1"/>
          </p:cNvSpPr>
          <p:nvPr>
            <p:ph type="body" sz="quarter" idx="16" hasCustomPrompt="1"/>
          </p:nvPr>
        </p:nvSpPr>
        <p:spPr>
          <a:xfrm>
            <a:off x="381468" y="4610099"/>
            <a:ext cx="4953000" cy="1474215"/>
          </a:xfrm>
          <a:prstGeom prst="rect">
            <a:avLst/>
          </a:prstGeom>
        </p:spPr>
        <p:txBody>
          <a:bodyPr lIns="0"/>
          <a:lstStyle>
            <a:lvl1pPr marL="0" indent="0">
              <a:lnSpc>
                <a:spcPct val="90000"/>
              </a:lnSpc>
              <a:spcAft>
                <a:spcPts val="600"/>
              </a:spcAft>
              <a:buNone/>
              <a:defRPr sz="2400">
                <a:solidFill>
                  <a:schemeClr val="bg1"/>
                </a:solidFill>
                <a:latin typeface="+mn-lt"/>
              </a:defRPr>
            </a:lvl1pPr>
            <a:lvl2pPr marL="0" indent="0">
              <a:spcAft>
                <a:spcPts val="600"/>
              </a:spcAft>
              <a:buNone/>
              <a:defRPr sz="2400">
                <a:latin typeface="GT Sectra Fine Rg" pitchFamily="2" charset="77"/>
              </a:defRPr>
            </a:lvl2pPr>
            <a:lvl3pPr marL="0" indent="0">
              <a:spcAft>
                <a:spcPts val="600"/>
              </a:spcAft>
              <a:buNone/>
              <a:defRPr sz="2400">
                <a:latin typeface="GT Sectra Fine Rg" pitchFamily="2" charset="77"/>
              </a:defRPr>
            </a:lvl3pPr>
            <a:lvl4pPr marL="0" indent="0">
              <a:spcAft>
                <a:spcPts val="600"/>
              </a:spcAft>
              <a:buNone/>
              <a:defRPr sz="2400">
                <a:latin typeface="GT Sectra Fine Rg" pitchFamily="2" charset="77"/>
              </a:defRPr>
            </a:lvl4pPr>
            <a:lvl5pPr marL="0" indent="0">
              <a:spcAft>
                <a:spcPts val="600"/>
              </a:spcAft>
              <a:buNone/>
              <a:defRPr sz="2400">
                <a:latin typeface="GT Sectra Fine Rg" pitchFamily="2" charset="77"/>
              </a:defRPr>
            </a:lvl5pPr>
          </a:lstStyle>
          <a:p>
            <a:r>
              <a:rPr lang="en-GB" dirty="0"/>
              <a:t>Place subtitle here, </a:t>
            </a:r>
            <a:br>
              <a:rPr lang="en-GB" dirty="0"/>
            </a:br>
            <a:r>
              <a:rPr lang="en-GB" dirty="0" err="1"/>
              <a:t>Graphik</a:t>
            </a:r>
            <a:r>
              <a:rPr lang="en-GB" dirty="0"/>
              <a:t> Regular 24pt</a:t>
            </a:r>
            <a:endParaRPr lang="en-US" dirty="0"/>
          </a:p>
        </p:txBody>
      </p:sp>
      <p:sp>
        <p:nvSpPr>
          <p:cNvPr id="7" name="Picture Placeholder 18">
            <a:extLst>
              <a:ext uri="{FF2B5EF4-FFF2-40B4-BE49-F238E27FC236}">
                <a16:creationId xmlns:a16="http://schemas.microsoft.com/office/drawing/2014/main" id="{ECAE5E58-9348-F29D-FE20-3AEBBC027AB3}"/>
              </a:ext>
            </a:extLst>
          </p:cNvPr>
          <p:cNvSpPr>
            <a:spLocks noGrp="1"/>
          </p:cNvSpPr>
          <p:nvPr>
            <p:ph type="pic" sz="quarter" idx="13" hasCustomPrompt="1"/>
          </p:nvPr>
        </p:nvSpPr>
        <p:spPr>
          <a:xfrm>
            <a:off x="5600700" y="381000"/>
            <a:ext cx="6205780" cy="5940427"/>
          </a:xfrm>
          <a:prstGeom prst="rect">
            <a:avLst/>
          </a:prstGeom>
          <a:noFill/>
        </p:spPr>
        <p:txBody>
          <a:bodyPr tIns="274320" bIns="274320" anchor="t"/>
          <a:lstStyle>
            <a:lvl1pPr marL="0" indent="0" algn="ctr">
              <a:buNone/>
              <a:defRPr sz="1400" b="0">
                <a:solidFill>
                  <a:schemeClr val="bg1"/>
                </a:solidFill>
              </a:defRPr>
            </a:lvl1pPr>
          </a:lstStyle>
          <a:p>
            <a:r>
              <a:rPr lang="en-GB"/>
              <a:t>Drag picture to placeholder or click icon to add</a:t>
            </a:r>
            <a:endParaRPr lang="en-US"/>
          </a:p>
        </p:txBody>
      </p:sp>
      <p:sp>
        <p:nvSpPr>
          <p:cNvPr id="9" name="GTS_WH">
            <a:extLst>
              <a:ext uri="{FF2B5EF4-FFF2-40B4-BE49-F238E27FC236}">
                <a16:creationId xmlns:a16="http://schemas.microsoft.com/office/drawing/2014/main" id="{E962A3EC-6046-7963-95DB-DAC17DE79431}"/>
              </a:ext>
              <a:ext uri="{C183D7F6-B498-43B3-948B-1728B52AA6E4}">
                <adec:decorative xmlns:adec="http://schemas.microsoft.com/office/drawing/2017/decorative" val="1"/>
              </a:ext>
            </a:extLst>
          </p:cNvPr>
          <p:cNvSpPr>
            <a:spLocks noChangeAspect="1"/>
          </p:cNvSpPr>
          <p:nvPr userDrawn="1"/>
        </p:nvSpPr>
        <p:spPr bwMode="black">
          <a:xfrm>
            <a:off x="381468" y="6483676"/>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FD57829E-002C-2FAD-D525-045FC6384643}"/>
              </a:ext>
              <a:ext uri="{C183D7F6-B498-43B3-948B-1728B52AA6E4}">
                <adec:decorative xmlns:adec="http://schemas.microsoft.com/office/drawing/2017/decorative" val="1"/>
              </a:ext>
            </a:extLst>
          </p:cNvPr>
          <p:cNvSpPr txBox="1"/>
          <p:nvPr userDrawn="1"/>
        </p:nvSpPr>
        <p:spPr>
          <a:xfrm>
            <a:off x="152400" y="-302563"/>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chemeClr val="tx1">
                    <a:lumMod val="50000"/>
                    <a:lumOff val="50000"/>
                  </a:schemeClr>
                </a:solidFill>
                <a:effectLst/>
                <a:uLnTx/>
                <a:uFillTx/>
              </a:rPr>
              <a:t>Go to Brand Space for more imagery options</a:t>
            </a:r>
            <a:endParaRPr kumimoji="0" lang="en-US" sz="800" b="0" i="0" u="none" strike="noStrike" kern="0" cap="none" spc="0" normalizeH="0" baseline="0" noProof="0" dirty="0">
              <a:ln>
                <a:noFill/>
              </a:ln>
              <a:solidFill>
                <a:schemeClr val="tx1">
                  <a:lumMod val="50000"/>
                  <a:lumOff val="50000"/>
                </a:schemeClr>
              </a:solidFill>
              <a:effectLst/>
              <a:uLnTx/>
              <a:uFillTx/>
            </a:endParaRPr>
          </a:p>
        </p:txBody>
      </p:sp>
    </p:spTree>
    <p:extLst>
      <p:ext uri="{BB962C8B-B14F-4D97-AF65-F5344CB8AC3E}">
        <p14:creationId xmlns:p14="http://schemas.microsoft.com/office/powerpoint/2010/main" val="398661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Mess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TS_Purple">
            <a:extLst>
              <a:ext uri="{FF2B5EF4-FFF2-40B4-BE49-F238E27FC236}">
                <a16:creationId xmlns:a16="http://schemas.microsoft.com/office/drawing/2014/main" id="{EB5E1FB5-9626-E6D5-DB77-B75A187561A9}"/>
              </a:ext>
              <a:ext uri="{C183D7F6-B498-43B3-948B-1728B52AA6E4}">
                <adec:decorative xmlns:adec="http://schemas.microsoft.com/office/drawing/2017/decorative" val="1"/>
              </a:ext>
            </a:extLst>
          </p:cNvPr>
          <p:cNvSpPr>
            <a:spLocks noChangeAspect="1"/>
          </p:cNvSpPr>
          <p:nvPr userDrawn="1"/>
        </p:nvSpPr>
        <p:spPr bwMode="auto">
          <a:xfrm>
            <a:off x="380209" y="6483675"/>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9706C83-FFE9-4D3F-657F-38114FED97A2}"/>
              </a:ext>
            </a:extLst>
          </p:cNvPr>
          <p:cNvSpPr>
            <a:spLocks noGrp="1"/>
          </p:cNvSpPr>
          <p:nvPr>
            <p:ph type="title" hasCustomPrompt="1"/>
          </p:nvPr>
        </p:nvSpPr>
        <p:spPr>
          <a:xfrm>
            <a:off x="1767840" y="2015925"/>
            <a:ext cx="8656320" cy="2826150"/>
          </a:xfrm>
          <a:prstGeom prst="rect">
            <a:avLst/>
          </a:prstGeom>
        </p:spPr>
        <p:txBody>
          <a:bodyPr anchor="ctr"/>
          <a:lstStyle>
            <a:lvl1pPr algn="ctr">
              <a:defRPr sz="5400">
                <a:solidFill>
                  <a:schemeClr val="bg1"/>
                </a:solidFill>
              </a:defRPr>
            </a:lvl1pPr>
          </a:lstStyle>
          <a:p>
            <a:r>
              <a:rPr lang="en-US" dirty="0"/>
              <a:t>Place key message here 54pt</a:t>
            </a:r>
          </a:p>
        </p:txBody>
      </p:sp>
    </p:spTree>
    <p:extLst>
      <p:ext uri="{BB962C8B-B14F-4D97-AF65-F5344CB8AC3E}">
        <p14:creationId xmlns:p14="http://schemas.microsoft.com/office/powerpoint/2010/main" val="299062225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02">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519B6B-7067-A32D-9458-15B48B261627}"/>
              </a:ext>
            </a:extLst>
          </p:cNvPr>
          <p:cNvSpPr>
            <a:spLocks noGrp="1"/>
          </p:cNvSpPr>
          <p:nvPr>
            <p:ph type="title" hasCustomPrompt="1"/>
          </p:nvPr>
        </p:nvSpPr>
        <p:spPr>
          <a:xfrm>
            <a:off x="380209" y="901184"/>
            <a:ext cx="11450632" cy="568325"/>
          </a:xfrm>
        </p:spPr>
        <p:txBody>
          <a:bodyPr anchor="ctr"/>
          <a:lstStyle>
            <a:lvl1pPr algn="ctr">
              <a:defRPr sz="4000"/>
            </a:lvl1pPr>
          </a:lstStyle>
          <a:p>
            <a:r>
              <a:rPr lang="en-US" dirty="0"/>
              <a:t>Place header here</a:t>
            </a:r>
          </a:p>
        </p:txBody>
      </p:sp>
      <p:sp>
        <p:nvSpPr>
          <p:cNvPr id="28" name="Text Placeholder 27">
            <a:extLst>
              <a:ext uri="{FF2B5EF4-FFF2-40B4-BE49-F238E27FC236}">
                <a16:creationId xmlns:a16="http://schemas.microsoft.com/office/drawing/2014/main" id="{2AB97AD0-88BC-9660-4612-A7F4C044E665}"/>
              </a:ext>
            </a:extLst>
          </p:cNvPr>
          <p:cNvSpPr>
            <a:spLocks noGrp="1"/>
          </p:cNvSpPr>
          <p:nvPr>
            <p:ph type="body" sz="quarter" idx="30" hasCustomPrompt="1"/>
          </p:nvPr>
        </p:nvSpPr>
        <p:spPr>
          <a:xfrm>
            <a:off x="381000" y="1470999"/>
            <a:ext cx="11430000" cy="465138"/>
          </a:xfrm>
        </p:spPr>
        <p:txBody>
          <a:bodyPr/>
          <a:lstStyle>
            <a:lvl1pPr marL="0" indent="0" algn="ctr">
              <a:buNone/>
              <a:defRPr sz="2600"/>
            </a:lvl1pPr>
          </a:lstStyle>
          <a:p>
            <a:pPr lvl="0"/>
            <a:r>
              <a:rPr lang="en-US" dirty="0"/>
              <a:t>Insert subtitle here</a:t>
            </a:r>
          </a:p>
        </p:txBody>
      </p:sp>
      <p:sp>
        <p:nvSpPr>
          <p:cNvPr id="11" name="Text Placeholder 10">
            <a:extLst>
              <a:ext uri="{FF2B5EF4-FFF2-40B4-BE49-F238E27FC236}">
                <a16:creationId xmlns:a16="http://schemas.microsoft.com/office/drawing/2014/main" id="{CD5C4C67-77D1-38D4-3EA6-19DB45E3F6FC}"/>
              </a:ext>
            </a:extLst>
          </p:cNvPr>
          <p:cNvSpPr>
            <a:spLocks noGrp="1"/>
          </p:cNvSpPr>
          <p:nvPr>
            <p:ph type="body" sz="quarter" idx="24" hasCustomPrompt="1"/>
          </p:nvPr>
        </p:nvSpPr>
        <p:spPr>
          <a:xfrm>
            <a:off x="400842" y="3786910"/>
            <a:ext cx="3174207" cy="384048"/>
          </a:xfrm>
        </p:spPr>
        <p:txBody>
          <a:bodyPr/>
          <a:lstStyle>
            <a:lvl1pPr marL="0" indent="0" algn="ctr">
              <a:buNone/>
              <a:defRPr sz="2600">
                <a:latin typeface="+mj-lt"/>
              </a:defRPr>
            </a:lvl1pPr>
          </a:lstStyle>
          <a:p>
            <a:pPr lvl="0"/>
            <a:r>
              <a:rPr lang="en-US" dirty="0"/>
              <a:t>Insert subhead</a:t>
            </a:r>
          </a:p>
        </p:txBody>
      </p:sp>
      <p:sp>
        <p:nvSpPr>
          <p:cNvPr id="17" name="Text Placeholder 16">
            <a:extLst>
              <a:ext uri="{FF2B5EF4-FFF2-40B4-BE49-F238E27FC236}">
                <a16:creationId xmlns:a16="http://schemas.microsoft.com/office/drawing/2014/main" id="{93F8B9CB-6FAF-A2C5-F90B-66AA7A74E5D0}"/>
              </a:ext>
            </a:extLst>
          </p:cNvPr>
          <p:cNvSpPr>
            <a:spLocks noGrp="1"/>
          </p:cNvSpPr>
          <p:nvPr>
            <p:ph type="body" sz="quarter" idx="25" hasCustomPrompt="1"/>
          </p:nvPr>
        </p:nvSpPr>
        <p:spPr>
          <a:xfrm>
            <a:off x="400843" y="4223247"/>
            <a:ext cx="3153572" cy="882650"/>
          </a:xfrm>
        </p:spPr>
        <p:txBody>
          <a:bodyPr/>
          <a:lstStyle>
            <a:lvl1pPr marL="0" indent="0" algn="ctr">
              <a:buNone/>
              <a:defRPr sz="2400"/>
            </a:lvl1pPr>
          </a:lstStyle>
          <a:p>
            <a:pPr lvl="0"/>
            <a:r>
              <a:rPr lang="en-US" dirty="0"/>
              <a:t>Second level</a:t>
            </a:r>
          </a:p>
        </p:txBody>
      </p:sp>
      <p:sp>
        <p:nvSpPr>
          <p:cNvPr id="20" name="Text Placeholder 10">
            <a:extLst>
              <a:ext uri="{FF2B5EF4-FFF2-40B4-BE49-F238E27FC236}">
                <a16:creationId xmlns:a16="http://schemas.microsoft.com/office/drawing/2014/main" id="{97347474-4383-1034-8312-CD156D4ED01B}"/>
              </a:ext>
            </a:extLst>
          </p:cNvPr>
          <p:cNvSpPr>
            <a:spLocks noGrp="1"/>
          </p:cNvSpPr>
          <p:nvPr>
            <p:ph type="body" sz="quarter" idx="26" hasCustomPrompt="1"/>
          </p:nvPr>
        </p:nvSpPr>
        <p:spPr>
          <a:xfrm>
            <a:off x="4530634" y="3786910"/>
            <a:ext cx="3153572" cy="384048"/>
          </a:xfrm>
        </p:spPr>
        <p:txBody>
          <a:bodyPr/>
          <a:lstStyle>
            <a:lvl1pPr marL="0" indent="0" algn="ctr">
              <a:buNone/>
              <a:defRPr sz="2600">
                <a:latin typeface="+mj-lt"/>
              </a:defRPr>
            </a:lvl1pPr>
          </a:lstStyle>
          <a:p>
            <a:pPr lvl="0"/>
            <a:r>
              <a:rPr lang="en-US"/>
              <a:t>Insert subhead</a:t>
            </a:r>
          </a:p>
        </p:txBody>
      </p:sp>
      <p:sp>
        <p:nvSpPr>
          <p:cNvPr id="21" name="Text Placeholder 16">
            <a:extLst>
              <a:ext uri="{FF2B5EF4-FFF2-40B4-BE49-F238E27FC236}">
                <a16:creationId xmlns:a16="http://schemas.microsoft.com/office/drawing/2014/main" id="{E412D8F6-7DB8-5ED1-C693-FE4948109916}"/>
              </a:ext>
            </a:extLst>
          </p:cNvPr>
          <p:cNvSpPr>
            <a:spLocks noGrp="1"/>
          </p:cNvSpPr>
          <p:nvPr>
            <p:ph type="body" sz="quarter" idx="27" hasCustomPrompt="1"/>
          </p:nvPr>
        </p:nvSpPr>
        <p:spPr>
          <a:xfrm>
            <a:off x="4530273" y="4223247"/>
            <a:ext cx="3153573" cy="882650"/>
          </a:xfrm>
        </p:spPr>
        <p:txBody>
          <a:bodyPr/>
          <a:lstStyle>
            <a:lvl1pPr marL="0" indent="0" algn="ctr">
              <a:buNone/>
              <a:defRPr sz="2400"/>
            </a:lvl1pPr>
          </a:lstStyle>
          <a:p>
            <a:pPr lvl="0"/>
            <a:r>
              <a:rPr lang="en-US"/>
              <a:t>Second level</a:t>
            </a:r>
          </a:p>
        </p:txBody>
      </p:sp>
      <p:sp>
        <p:nvSpPr>
          <p:cNvPr id="22" name="Text Placeholder 10">
            <a:extLst>
              <a:ext uri="{FF2B5EF4-FFF2-40B4-BE49-F238E27FC236}">
                <a16:creationId xmlns:a16="http://schemas.microsoft.com/office/drawing/2014/main" id="{14539778-BAE2-9D70-DC08-0CC21FEFA64E}"/>
              </a:ext>
            </a:extLst>
          </p:cNvPr>
          <p:cNvSpPr>
            <a:spLocks noGrp="1"/>
          </p:cNvSpPr>
          <p:nvPr>
            <p:ph type="body" sz="quarter" idx="28" hasCustomPrompt="1"/>
          </p:nvPr>
        </p:nvSpPr>
        <p:spPr>
          <a:xfrm>
            <a:off x="8659705" y="3786910"/>
            <a:ext cx="3131453" cy="384048"/>
          </a:xfrm>
        </p:spPr>
        <p:txBody>
          <a:bodyPr/>
          <a:lstStyle>
            <a:lvl1pPr marL="0" indent="0" algn="ctr">
              <a:buNone/>
              <a:defRPr sz="2600">
                <a:latin typeface="+mj-lt"/>
              </a:defRPr>
            </a:lvl1pPr>
          </a:lstStyle>
          <a:p>
            <a:pPr lvl="0"/>
            <a:r>
              <a:rPr lang="en-US"/>
              <a:t>Insert subhead</a:t>
            </a:r>
          </a:p>
        </p:txBody>
      </p:sp>
      <p:sp>
        <p:nvSpPr>
          <p:cNvPr id="23" name="Text Placeholder 16">
            <a:extLst>
              <a:ext uri="{FF2B5EF4-FFF2-40B4-BE49-F238E27FC236}">
                <a16:creationId xmlns:a16="http://schemas.microsoft.com/office/drawing/2014/main" id="{C8C92CFB-34D2-D384-ADE5-7CD004FC17E0}"/>
              </a:ext>
            </a:extLst>
          </p:cNvPr>
          <p:cNvSpPr>
            <a:spLocks noGrp="1"/>
          </p:cNvSpPr>
          <p:nvPr>
            <p:ph type="body" sz="quarter" idx="29" hasCustomPrompt="1"/>
          </p:nvPr>
        </p:nvSpPr>
        <p:spPr>
          <a:xfrm>
            <a:off x="8659706" y="4223247"/>
            <a:ext cx="3153572" cy="882650"/>
          </a:xfrm>
        </p:spPr>
        <p:txBody>
          <a:bodyPr/>
          <a:lstStyle>
            <a:lvl1pPr marL="0" indent="0" algn="ctr">
              <a:buNone/>
              <a:defRPr sz="2400"/>
            </a:lvl1pPr>
          </a:lstStyle>
          <a:p>
            <a:pPr lvl="0"/>
            <a:r>
              <a:rPr lang="en-US"/>
              <a:t>Second level</a:t>
            </a:r>
          </a:p>
        </p:txBody>
      </p:sp>
      <p:sp>
        <p:nvSpPr>
          <p:cNvPr id="15" name="GTS_Purple">
            <a:extLst>
              <a:ext uri="{FF2B5EF4-FFF2-40B4-BE49-F238E27FC236}">
                <a16:creationId xmlns:a16="http://schemas.microsoft.com/office/drawing/2014/main" id="{C99F8D47-0CDA-FF44-248A-6A2A872796D7}"/>
              </a:ext>
              <a:ext uri="{C183D7F6-B498-43B3-948B-1728B52AA6E4}">
                <adec:decorative xmlns:adec="http://schemas.microsoft.com/office/drawing/2017/decorative" val="1"/>
              </a:ext>
            </a:extLst>
          </p:cNvPr>
          <p:cNvSpPr>
            <a:spLocks noChangeAspect="1"/>
          </p:cNvSpPr>
          <p:nvPr userDrawn="1"/>
        </p:nvSpPr>
        <p:spPr bwMode="auto">
          <a:xfrm>
            <a:off x="380209" y="6483675"/>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A100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889658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52" userDrawn="1">
          <p15:clr>
            <a:srgbClr val="FBAE40"/>
          </p15:clr>
        </p15:guide>
        <p15:guide id="2" pos="2842" userDrawn="1">
          <p15:clr>
            <a:srgbClr val="FBAE40"/>
          </p15:clr>
        </p15:guide>
        <p15:guide id="3" pos="4838" userDrawn="1">
          <p15:clr>
            <a:srgbClr val="FBAE40"/>
          </p15:clr>
        </p15:guide>
        <p15:guide id="4" pos="545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0E0895-8B99-DCB4-3871-1648662820C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invGray">
          <a:xfrm>
            <a:off x="0" y="0"/>
            <a:ext cx="4295775" cy="6858000"/>
          </a:xfrm>
          <a:prstGeom prst="rect">
            <a:avLst/>
          </a:prstGeom>
        </p:spPr>
      </p:pic>
      <p:sp>
        <p:nvSpPr>
          <p:cNvPr id="6" name="Title 1">
            <a:extLst>
              <a:ext uri="{FF2B5EF4-FFF2-40B4-BE49-F238E27FC236}">
                <a16:creationId xmlns:a16="http://schemas.microsoft.com/office/drawing/2014/main" id="{E849B600-BEEE-EC78-692A-88C18CE155E3}"/>
              </a:ext>
            </a:extLst>
          </p:cNvPr>
          <p:cNvSpPr>
            <a:spLocks noGrp="1"/>
          </p:cNvSpPr>
          <p:nvPr>
            <p:ph type="title" hasCustomPrompt="1"/>
          </p:nvPr>
        </p:nvSpPr>
        <p:spPr>
          <a:xfrm>
            <a:off x="381000" y="1797803"/>
            <a:ext cx="3689350" cy="2108713"/>
          </a:xfrm>
          <a:prstGeom prst="rect">
            <a:avLst/>
          </a:prstGeom>
        </p:spPr>
        <p:txBody>
          <a:bodyPr tIns="0" rIns="360000" anchor="b"/>
          <a:lstStyle>
            <a:lvl1pPr>
              <a:defRPr sz="5000">
                <a:solidFill>
                  <a:schemeClr val="bg1"/>
                </a:solidFill>
              </a:defRPr>
            </a:lvl1pPr>
          </a:lstStyle>
          <a:p>
            <a:r>
              <a:rPr lang="en-GB" dirty="0"/>
              <a:t>Place headline here</a:t>
            </a:r>
            <a:endParaRPr lang="en-US" dirty="0"/>
          </a:p>
        </p:txBody>
      </p:sp>
      <p:sp>
        <p:nvSpPr>
          <p:cNvPr id="7" name="Text Placeholder 1">
            <a:extLst>
              <a:ext uri="{FF2B5EF4-FFF2-40B4-BE49-F238E27FC236}">
                <a16:creationId xmlns:a16="http://schemas.microsoft.com/office/drawing/2014/main" id="{E063ACA7-5332-C724-C053-BF0EE37F1152}"/>
              </a:ext>
            </a:extLst>
          </p:cNvPr>
          <p:cNvSpPr>
            <a:spLocks noGrp="1"/>
          </p:cNvSpPr>
          <p:nvPr>
            <p:ph type="body" sz="quarter" idx="37" hasCustomPrompt="1"/>
          </p:nvPr>
        </p:nvSpPr>
        <p:spPr>
          <a:xfrm>
            <a:off x="380999" y="4184735"/>
            <a:ext cx="3689350" cy="1070465"/>
          </a:xfrm>
          <a:prstGeom prst="rect">
            <a:avLst/>
          </a:prstGeom>
        </p:spPr>
        <p:txBody>
          <a:bodyPr tIns="0" rIns="360000"/>
          <a:lstStyle>
            <a:lvl1pPr marL="0" indent="0">
              <a:buNone/>
              <a:defRPr sz="2400" b="0">
                <a:solidFill>
                  <a:schemeClr val="bg1"/>
                </a:solidFill>
                <a:latin typeface="+mn-lt"/>
              </a:defRPr>
            </a:lvl1pPr>
            <a:lvl2pPr marL="180000" indent="-180000">
              <a:buFont typeface="Arial" panose="020B0604020202020204" pitchFamily="34" charset="0"/>
              <a:buChar char="•"/>
              <a:defRPr sz="2000">
                <a:solidFill>
                  <a:schemeClr val="bg1"/>
                </a:solidFill>
              </a:defRPr>
            </a:lvl2pPr>
            <a:lvl3pPr marL="360000" indent="-180000">
              <a:buFont typeface="Graphik" panose="020B0503030202060203" pitchFamily="34" charset="0"/>
              <a:buChar char="–"/>
              <a:defRPr sz="2000">
                <a:solidFill>
                  <a:schemeClr val="bg1"/>
                </a:solidFill>
              </a:defRPr>
            </a:lvl3pPr>
            <a:lvl4pPr>
              <a:defRPr sz="1600"/>
            </a:lvl4pPr>
            <a:lvl5pPr>
              <a:defRPr sz="1600"/>
            </a:lvl5pPr>
          </a:lstStyle>
          <a:p>
            <a:pPr lvl="0"/>
            <a:r>
              <a:rPr lang="en-US" dirty="0"/>
              <a:t>Sed </a:t>
            </a:r>
            <a:r>
              <a:rPr lang="en-US" dirty="0" err="1"/>
              <a:t>posuere</a:t>
            </a:r>
            <a:r>
              <a:rPr lang="en-US" dirty="0"/>
              <a:t> </a:t>
            </a:r>
            <a:r>
              <a:rPr lang="en-US" dirty="0" err="1"/>
              <a:t>consectetur</a:t>
            </a:r>
            <a:r>
              <a:rPr lang="en-US" dirty="0"/>
              <a:t>.</a:t>
            </a:r>
          </a:p>
        </p:txBody>
      </p:sp>
      <p:sp>
        <p:nvSpPr>
          <p:cNvPr id="8" name="GTS_Purple">
            <a:extLst>
              <a:ext uri="{FF2B5EF4-FFF2-40B4-BE49-F238E27FC236}">
                <a16:creationId xmlns:a16="http://schemas.microsoft.com/office/drawing/2014/main" id="{F5730866-BF21-D86B-E8FC-D6F8BD2421AC}"/>
              </a:ext>
              <a:ext uri="{C183D7F6-B498-43B3-948B-1728B52AA6E4}">
                <adec:decorative xmlns:adec="http://schemas.microsoft.com/office/drawing/2017/decorative" val="1"/>
              </a:ext>
            </a:extLst>
          </p:cNvPr>
          <p:cNvSpPr>
            <a:spLocks noChangeAspect="1"/>
          </p:cNvSpPr>
          <p:nvPr userDrawn="1"/>
        </p:nvSpPr>
        <p:spPr bwMode="auto">
          <a:xfrm>
            <a:off x="380209" y="6483675"/>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32851062"/>
      </p:ext>
    </p:extLst>
  </p:cSld>
  <p:clrMapOvr>
    <a:masterClrMapping/>
  </p:clrMapOvr>
  <p:extLst>
    <p:ext uri="{DCECCB84-F9BA-43D5-87BE-67443E8EF086}">
      <p15:sldGuideLst xmlns:p15="http://schemas.microsoft.com/office/powerpoint/2012/main">
        <p15:guide id="1" pos="2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7" name="GTS_Purple" descr="Accenture Greater Than symbol in purple">
            <a:extLst>
              <a:ext uri="{FF2B5EF4-FFF2-40B4-BE49-F238E27FC236}">
                <a16:creationId xmlns:a16="http://schemas.microsoft.com/office/drawing/2014/main" id="{05700D1B-A4E1-EE59-E7AA-8F6DA01F009B}"/>
              </a:ext>
            </a:extLst>
          </p:cNvPr>
          <p:cNvSpPr>
            <a:spLocks noChangeAspect="1"/>
          </p:cNvSpPr>
          <p:nvPr userDrawn="1"/>
        </p:nvSpPr>
        <p:spPr bwMode="auto">
          <a:xfrm>
            <a:off x="380209" y="6483675"/>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A100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8A23D52-2E07-9B97-4E28-9E690872FCFD}"/>
              </a:ext>
            </a:extLst>
          </p:cNvPr>
          <p:cNvSpPr>
            <a:spLocks noGrp="1"/>
          </p:cNvSpPr>
          <p:nvPr>
            <p:ph type="title" hasCustomPrompt="1"/>
          </p:nvPr>
        </p:nvSpPr>
        <p:spPr>
          <a:xfrm>
            <a:off x="381000" y="481013"/>
            <a:ext cx="11430000" cy="800100"/>
          </a:xfrm>
          <a:prstGeom prst="rect">
            <a:avLst/>
          </a:prstGeom>
        </p:spPr>
        <p:txBody>
          <a:bodyPr/>
          <a:lstStyle>
            <a:lvl1pPr>
              <a:defRPr sz="4000"/>
            </a:lvl1pPr>
          </a:lstStyle>
          <a:p>
            <a:r>
              <a:rPr lang="en-GB" dirty="0"/>
              <a:t>Place headline here (40pts)</a:t>
            </a:r>
            <a:endParaRPr lang="en-US" dirty="0"/>
          </a:p>
        </p:txBody>
      </p:sp>
    </p:spTree>
    <p:extLst>
      <p:ext uri="{BB962C8B-B14F-4D97-AF65-F5344CB8AC3E}">
        <p14:creationId xmlns:p14="http://schemas.microsoft.com/office/powerpoint/2010/main" val="1043245015"/>
      </p:ext>
    </p:extLst>
  </p:cSld>
  <p:clrMapOvr>
    <a:masterClrMapping/>
  </p:clrMapOvr>
  <p:extLst>
    <p:ext uri="{DCECCB84-F9BA-43D5-87BE-67443E8EF086}">
      <p15:sldGuideLst xmlns:p15="http://schemas.microsoft.com/office/powerpoint/2012/main">
        <p15:guide id="1" orient="horz" pos="55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D821DA89-8E4B-46C5-BA8A-1B7E0A7B824B}"/>
              </a:ext>
            </a:extLst>
          </p:cNvPr>
          <p:cNvSpPr>
            <a:spLocks noGrp="1"/>
          </p:cNvSpPr>
          <p:nvPr>
            <p:ph type="title"/>
          </p:nvPr>
        </p:nvSpPr>
        <p:spPr>
          <a:xfrm>
            <a:off x="381000" y="380999"/>
            <a:ext cx="11430000" cy="990601"/>
          </a:xfrm>
          <a:prstGeom prst="rect">
            <a:avLst/>
          </a:prstGeom>
        </p:spPr>
        <p:txBody>
          <a:bodyPr vert="horz" lIns="0" tIns="0" rIns="0" bIns="0" rtlCol="0" anchor="t">
            <a:noAutofit/>
          </a:bodyPr>
          <a:lstStyle/>
          <a:p>
            <a:r>
              <a:rPr lang="en-US"/>
              <a:t>Place headline here (36pt, min 30pt)</a:t>
            </a:r>
          </a:p>
        </p:txBody>
      </p:sp>
      <p:sp>
        <p:nvSpPr>
          <p:cNvPr id="6" name="Text Placeholder 2">
            <a:extLst>
              <a:ext uri="{FF2B5EF4-FFF2-40B4-BE49-F238E27FC236}">
                <a16:creationId xmlns:a16="http://schemas.microsoft.com/office/drawing/2014/main" id="{4A3CB18B-EB7A-498F-9AC5-0AED3A12F292}"/>
              </a:ext>
            </a:extLst>
          </p:cNvPr>
          <p:cNvSpPr>
            <a:spLocks noGrp="1"/>
          </p:cNvSpPr>
          <p:nvPr>
            <p:ph type="body" idx="1"/>
          </p:nvPr>
        </p:nvSpPr>
        <p:spPr>
          <a:xfrm>
            <a:off x="381000" y="1371600"/>
            <a:ext cx="11430000" cy="4936037"/>
          </a:xfrm>
          <a:prstGeom prst="rect">
            <a:avLst/>
          </a:prstGeom>
        </p:spPr>
        <p:txBody>
          <a:bodyPr vert="horz" lIns="0" tIns="0" rIns="0" bIns="0" rtlCol="0">
            <a:noAutofit/>
          </a:body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p:txBody>
      </p:sp>
      <p:sp>
        <p:nvSpPr>
          <p:cNvPr id="4" name="TextBox 3">
            <a:extLst>
              <a:ext uri="{FF2B5EF4-FFF2-40B4-BE49-F238E27FC236}">
                <a16:creationId xmlns:a16="http://schemas.microsoft.com/office/drawing/2014/main" id="{DB499C7C-2281-3A0B-D0C7-93E26576077C}"/>
              </a:ext>
            </a:extLst>
          </p:cNvPr>
          <p:cNvSpPr txBox="1"/>
          <p:nvPr userDrawn="1"/>
        </p:nvSpPr>
        <p:spPr>
          <a:xfrm>
            <a:off x="7315200" y="6485384"/>
            <a:ext cx="4114800" cy="201168"/>
          </a:xfrm>
          <a:prstGeom prst="rect">
            <a:avLst/>
          </a:prstGeom>
          <a:noFill/>
        </p:spPr>
        <p:txBody>
          <a:bodyPr wrap="none" lIns="0" tIns="0" rIns="0" bIns="0" rtlCol="0" anchor="ctr">
            <a:noAutofit/>
          </a:bodyPr>
          <a:lstStyle/>
          <a:p>
            <a:pPr algn="r" defTabSz="228600">
              <a:spcAft>
                <a:spcPts val="1200"/>
              </a:spcAft>
              <a:defRPr/>
            </a:pPr>
            <a:r>
              <a:rPr lang="en-GB" sz="800" dirty="0">
                <a:solidFill>
                  <a:schemeClr val="bg1">
                    <a:lumMod val="75000"/>
                  </a:schemeClr>
                </a:solidFill>
              </a:rPr>
              <a:t>Copyright © 2023 Accenture. All rights reserved.</a:t>
            </a:r>
          </a:p>
        </p:txBody>
      </p:sp>
      <p:sp>
        <p:nvSpPr>
          <p:cNvPr id="2" name="TextBox 1">
            <a:extLst>
              <a:ext uri="{FF2B5EF4-FFF2-40B4-BE49-F238E27FC236}">
                <a16:creationId xmlns:a16="http://schemas.microsoft.com/office/drawing/2014/main" id="{7BB3D7B3-84C6-9D04-F560-FB3E477C3459}"/>
              </a:ext>
            </a:extLst>
          </p:cNvPr>
          <p:cNvSpPr txBox="1"/>
          <p:nvPr userDrawn="1"/>
        </p:nvSpPr>
        <p:spPr>
          <a:xfrm>
            <a:off x="11429999" y="6485384"/>
            <a:ext cx="394855" cy="201168"/>
          </a:xfrm>
          <a:prstGeom prst="rect">
            <a:avLst/>
          </a:prstGeom>
          <a:noFill/>
        </p:spPr>
        <p:txBody>
          <a:bodyPr wrap="none" lIns="0" tIns="0" rIns="0" bIns="0" rtlCol="0" anchor="ctr">
            <a:noAutofit/>
          </a:bodyPr>
          <a:lstStyle/>
          <a:p>
            <a:pPr algn="r" defTabSz="228600">
              <a:spcAft>
                <a:spcPts val="1200"/>
              </a:spcAft>
              <a:defRPr/>
            </a:pPr>
            <a:fld id="{7B224AA8-CD85-FC46-88E8-8836AC1EB11F}" type="slidenum">
              <a:rPr lang="en-GB" sz="800" smtClean="0">
                <a:solidFill>
                  <a:schemeClr val="bg1">
                    <a:lumMod val="75000"/>
                  </a:schemeClr>
                </a:solidFill>
              </a:rPr>
              <a:t>‹#›</a:t>
            </a:fld>
            <a:endParaRPr lang="en-GB" sz="800" dirty="0">
              <a:solidFill>
                <a:schemeClr val="bg1">
                  <a:lumMod val="75000"/>
                </a:schemeClr>
              </a:solidFill>
            </a:endParaRPr>
          </a:p>
        </p:txBody>
      </p:sp>
    </p:spTree>
    <p:extLst>
      <p:ext uri="{BB962C8B-B14F-4D97-AF65-F5344CB8AC3E}">
        <p14:creationId xmlns:p14="http://schemas.microsoft.com/office/powerpoint/2010/main" val="119510344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666" r:id="rId3"/>
    <p:sldLayoutId id="2147483682" r:id="rId4"/>
    <p:sldLayoutId id="2147483791" r:id="rId5"/>
    <p:sldLayoutId id="2147483790" r:id="rId6"/>
    <p:sldLayoutId id="2147483785" r:id="rId7"/>
    <p:sldLayoutId id="2147483792" r:id="rId8"/>
    <p:sldLayoutId id="2147483655" r:id="rId9"/>
    <p:sldLayoutId id="2147483766" r:id="rId10"/>
  </p:sldLayoutIdLst>
  <p:hf hdr="0" dt="0"/>
  <p:txStyles>
    <p:titleStyle>
      <a:lvl1pPr algn="l" defTabSz="914400" rtl="0" eaLnBrk="1" latinLnBrk="0" hangingPunct="1">
        <a:lnSpc>
          <a:spcPct val="80000"/>
        </a:lnSpc>
        <a:spcBef>
          <a:spcPct val="0"/>
        </a:spcBef>
        <a:buNone/>
        <a:defRPr sz="3600" b="0" i="0" kern="1200">
          <a:solidFill>
            <a:schemeClr val="tx1"/>
          </a:solidFill>
          <a:latin typeface="+mj-lt"/>
          <a:ea typeface="+mj-ea"/>
          <a:cs typeface="+mj-cs"/>
        </a:defRPr>
      </a:lvl1pPr>
    </p:titleStyle>
    <p:bodyStyle>
      <a:lvl1pPr marL="228600" indent="-228600" algn="l" defTabSz="228600" rtl="0" eaLnBrk="1" latinLnBrk="0" hangingPunct="1">
        <a:lnSpc>
          <a:spcPct val="100000"/>
        </a:lnSpc>
        <a:spcBef>
          <a:spcPts val="0"/>
        </a:spcBef>
        <a:spcAft>
          <a:spcPts val="600"/>
        </a:spcAft>
        <a:buFont typeface="Graphik" panose="020B0604020202020204" pitchFamily="34" charset="0"/>
        <a:buChar char="•"/>
        <a:defRPr sz="2400" b="0" kern="1200">
          <a:solidFill>
            <a:schemeClr val="tx1"/>
          </a:solidFill>
          <a:latin typeface="+mn-lt"/>
          <a:ea typeface="+mn-ea"/>
          <a:cs typeface="+mn-cs"/>
        </a:defRPr>
      </a:lvl1pPr>
      <a:lvl2pPr marL="457200" indent="-228600" algn="l" defTabSz="228600" rtl="0" eaLnBrk="1" latinLnBrk="0" hangingPunct="1">
        <a:lnSpc>
          <a:spcPct val="100000"/>
        </a:lnSpc>
        <a:spcBef>
          <a:spcPts val="0"/>
        </a:spcBef>
        <a:spcAft>
          <a:spcPts val="600"/>
        </a:spcAft>
        <a:buClrTx/>
        <a:buFont typeface="Graphik" panose="020B0503030202060203" pitchFamily="34" charset="0"/>
        <a:buChar char="–"/>
        <a:defRPr sz="2400" kern="1200">
          <a:solidFill>
            <a:schemeClr val="tx1"/>
          </a:solidFill>
          <a:latin typeface="+mn-lt"/>
          <a:ea typeface="+mn-ea"/>
          <a:cs typeface="+mn-cs"/>
        </a:defRPr>
      </a:lvl2pPr>
      <a:lvl3pPr marL="685800" indent="-228600" algn="l" defTabSz="228600" rtl="0" eaLnBrk="1" latinLnBrk="0" hangingPunct="1">
        <a:lnSpc>
          <a:spcPct val="100000"/>
        </a:lnSpc>
        <a:spcBef>
          <a:spcPts val="0"/>
        </a:spcBef>
        <a:spcAft>
          <a:spcPts val="600"/>
        </a:spcAft>
        <a:buFont typeface="Graphik" panose="020B0604020202020204" pitchFamily="34" charset="0"/>
        <a:buChar char="•"/>
        <a:defRPr sz="2400" kern="1200">
          <a:solidFill>
            <a:schemeClr val="tx1"/>
          </a:solidFill>
          <a:latin typeface="+mn-lt"/>
          <a:ea typeface="+mn-ea"/>
          <a:cs typeface="+mn-cs"/>
        </a:defRPr>
      </a:lvl3pPr>
      <a:lvl4pPr marL="914400" indent="-228600" algn="l" defTabSz="228600" rtl="0" eaLnBrk="1" latinLnBrk="0" hangingPunct="1">
        <a:lnSpc>
          <a:spcPct val="100000"/>
        </a:lnSpc>
        <a:spcBef>
          <a:spcPts val="0"/>
        </a:spcBef>
        <a:spcAft>
          <a:spcPts val="600"/>
        </a:spcAft>
        <a:buFont typeface="Graphik" panose="020B0503030202060203" pitchFamily="34" charset="0"/>
        <a:buChar char="–"/>
        <a:defRPr sz="2400" kern="1200">
          <a:solidFill>
            <a:schemeClr val="tx1"/>
          </a:solidFill>
          <a:latin typeface="+mn-lt"/>
          <a:ea typeface="+mn-ea"/>
          <a:cs typeface="+mn-cs"/>
        </a:defRPr>
      </a:lvl4pPr>
      <a:lvl5pPr marL="1143000" indent="-228600" algn="l" defTabSz="228600" rtl="0" eaLnBrk="1" latinLnBrk="0" hangingPunct="1">
        <a:lnSpc>
          <a:spcPct val="100000"/>
        </a:lnSpc>
        <a:spcBef>
          <a:spcPts val="0"/>
        </a:spcBef>
        <a:spcAft>
          <a:spcPts val="600"/>
        </a:spcAft>
        <a:buFont typeface="Graphik" panose="020B0604020202020204" pitchFamily="34" charset="0"/>
        <a:buChar char="•"/>
        <a:defRPr sz="24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6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600"/>
        </a:spcAft>
        <a:buFont typeface="Graphik"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600"/>
        </a:spcAft>
        <a:buFont typeface="Graphik"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C35EA4"/>
          </p15:clr>
        </p15:guide>
        <p15:guide id="2" orient="horz" pos="3976" userDrawn="1">
          <p15:clr>
            <a:srgbClr val="C35EA4"/>
          </p15:clr>
        </p15:guide>
        <p15:guide id="3" pos="240" userDrawn="1">
          <p15:clr>
            <a:srgbClr val="C35EA4"/>
          </p15:clr>
        </p15:guide>
        <p15:guide id="4" pos="7440"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81000" y="380999"/>
            <a:ext cx="11430000" cy="990601"/>
          </a:xfrm>
          <a:prstGeom prst="rect">
            <a:avLst/>
          </a:prstGeom>
        </p:spPr>
        <p:txBody>
          <a:bodyPr vert="horz" lIns="0" tIns="0" rIns="0" bIns="0" rtlCol="0" anchor="t">
            <a:noAutofit/>
          </a:bodyPr>
          <a:lstStyle/>
          <a:p>
            <a:r>
              <a:rPr lang="en-US" dirty="0"/>
              <a:t>Place headline here (36pt, min 30pt)</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81000" y="1371600"/>
            <a:ext cx="11430000" cy="4936037"/>
          </a:xfrm>
          <a:prstGeom prst="rect">
            <a:avLst/>
          </a:prstGeom>
        </p:spPr>
        <p:txBody>
          <a:bodyPr vert="horz" lIns="0" tIns="0" rIns="0" bIns="0" rtlCol="0">
            <a:noAutofit/>
          </a:bodyPr>
          <a:lstStyle/>
          <a:p>
            <a:pPr lvl="0"/>
            <a:r>
              <a:rPr lang="en-US" dirty="0"/>
              <a:t>First level (bullet 20pt)</a:t>
            </a:r>
          </a:p>
          <a:p>
            <a:pPr lvl="1"/>
            <a:r>
              <a:rPr lang="en-US" dirty="0"/>
              <a:t>Second level (bullet 20pt)</a:t>
            </a:r>
          </a:p>
          <a:p>
            <a:pPr lvl="2"/>
            <a:r>
              <a:rPr lang="en-US" dirty="0"/>
              <a:t>Third level (bullet 20pt)</a:t>
            </a:r>
          </a:p>
          <a:p>
            <a:pPr lvl="3"/>
            <a:r>
              <a:rPr lang="en-US" dirty="0"/>
              <a:t>Fourth level (bullet 18pt)</a:t>
            </a:r>
          </a:p>
          <a:p>
            <a:pPr lvl="4"/>
            <a:r>
              <a:rPr lang="en-US" dirty="0"/>
              <a:t>Fifth level (bullet 18pt)</a:t>
            </a:r>
          </a:p>
          <a:p>
            <a:pPr lvl="5"/>
            <a:r>
              <a:rPr lang="en-US" dirty="0"/>
              <a:t>Sixth level (copy 16pt)</a:t>
            </a:r>
          </a:p>
          <a:p>
            <a:pPr lvl="6"/>
            <a:r>
              <a:rPr lang="en-US" dirty="0"/>
              <a:t>Seventh level (small copy 12pt)</a:t>
            </a:r>
          </a:p>
          <a:p>
            <a:pPr lvl="7"/>
            <a:r>
              <a:rPr lang="en-US" dirty="0"/>
              <a:t>EIGHT LEVEL (DESCRIPTOR 10PT)</a:t>
            </a:r>
          </a:p>
          <a:p>
            <a:pPr lvl="8"/>
            <a:r>
              <a:rPr lang="en-US" dirty="0"/>
              <a:t>Ninth level (footer 8pt)</a:t>
            </a:r>
          </a:p>
        </p:txBody>
      </p:sp>
      <p:sp>
        <p:nvSpPr>
          <p:cNvPr id="11" name="Date Placeholder 10">
            <a:extLst>
              <a:ext uri="{FF2B5EF4-FFF2-40B4-BE49-F238E27FC236}">
                <a16:creationId xmlns:a16="http://schemas.microsoft.com/office/drawing/2014/main" id="{DA171160-C7F3-46DE-911A-73C4F50C8896}"/>
              </a:ext>
            </a:extLst>
          </p:cNvPr>
          <p:cNvSpPr>
            <a:spLocks noGrp="1"/>
          </p:cNvSpPr>
          <p:nvPr userDrawn="1">
            <p:ph type="dt" sz="half" idx="2"/>
          </p:nvPr>
        </p:nvSpPr>
        <p:spPr>
          <a:xfrm>
            <a:off x="9787944" y="0"/>
            <a:ext cx="2023056" cy="381000"/>
          </a:xfrm>
          <a:prstGeom prst="rect">
            <a:avLst/>
          </a:prstGeom>
        </p:spPr>
        <p:txBody>
          <a:bodyPr vert="horz" lIns="0" tIns="0" rIns="0" bIns="0" rtlCol="0" anchor="ctr"/>
          <a:lstStyle>
            <a:lvl1pPr marL="0" algn="r" defTabSz="914400" rtl="0" eaLnBrk="1" latinLnBrk="0" hangingPunct="1">
              <a:defRPr lang="en-US" sz="800" kern="1200" smtClean="0">
                <a:solidFill>
                  <a:schemeClr val="tx1">
                    <a:alpha val="75000"/>
                  </a:schemeClr>
                </a:solidFill>
                <a:latin typeface="+mn-lt"/>
                <a:ea typeface="+mn-ea"/>
                <a:cs typeface="+mn-cs"/>
              </a:defRPr>
            </a:lvl1pPr>
          </a:lstStyle>
          <a:p>
            <a:endParaRPr lang="en-US" dirty="0"/>
          </a:p>
        </p:txBody>
      </p:sp>
      <p:sp>
        <p:nvSpPr>
          <p:cNvPr id="9" name="GTS_Purple" descr="Accenture Greater Than symbol in purple">
            <a:extLst>
              <a:ext uri="{FF2B5EF4-FFF2-40B4-BE49-F238E27FC236}">
                <a16:creationId xmlns:a16="http://schemas.microsoft.com/office/drawing/2014/main" id="{AE0355C2-058C-4310-9508-BCC0F498FBBE}"/>
              </a:ext>
            </a:extLst>
          </p:cNvPr>
          <p:cNvSpPr>
            <a:spLocks noChangeAspect="1"/>
          </p:cNvSpPr>
          <p:nvPr userDrawn="1"/>
        </p:nvSpPr>
        <p:spPr bwMode="auto">
          <a:xfrm>
            <a:off x="380209" y="6483675"/>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A100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CDBE9E3B-665F-460E-443E-B77E49D32193}"/>
              </a:ext>
            </a:extLst>
          </p:cNvPr>
          <p:cNvSpPr txBox="1"/>
          <p:nvPr userDrawn="1"/>
        </p:nvSpPr>
        <p:spPr>
          <a:xfrm>
            <a:off x="9049043" y="6530485"/>
            <a:ext cx="2468071" cy="234669"/>
          </a:xfrm>
          <a:prstGeom prst="rect">
            <a:avLst/>
          </a:prstGeom>
          <a:noFill/>
        </p:spPr>
        <p:txBody>
          <a:bodyPr wrap="none" lIns="0" tIns="0" rIns="0" bIns="0" rtlCol="0">
            <a:no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GB" sz="800" dirty="0">
                <a:solidFill>
                  <a:schemeClr val="bg1">
                    <a:lumMod val="65000"/>
                  </a:schemeClr>
                </a:solidFill>
              </a:rPr>
              <a:t>Copyright © 2023 Accenture. All rights reserved.</a:t>
            </a:r>
          </a:p>
          <a:p>
            <a:pPr algn="l" defTabSz="228600">
              <a:spcAft>
                <a:spcPts val="1200"/>
              </a:spcAft>
            </a:pPr>
            <a:endParaRPr lang="en-US" sz="800" noProof="0" dirty="0">
              <a:solidFill>
                <a:schemeClr val="bg1">
                  <a:lumMod val="65000"/>
                </a:schemeClr>
              </a:solidFill>
            </a:endParaRPr>
          </a:p>
        </p:txBody>
      </p:sp>
      <p:sp>
        <p:nvSpPr>
          <p:cNvPr id="7" name="Slide Number Placeholder 6">
            <a:extLst>
              <a:ext uri="{FF2B5EF4-FFF2-40B4-BE49-F238E27FC236}">
                <a16:creationId xmlns:a16="http://schemas.microsoft.com/office/drawing/2014/main" id="{E8726EB1-17C2-D163-7102-68C7D072F46F}"/>
              </a:ext>
            </a:extLst>
          </p:cNvPr>
          <p:cNvSpPr txBox="1">
            <a:spLocks/>
          </p:cNvSpPr>
          <p:nvPr userDrawn="1"/>
        </p:nvSpPr>
        <p:spPr>
          <a:xfrm>
            <a:off x="11429998" y="6477001"/>
            <a:ext cx="381001" cy="207843"/>
          </a:xfrm>
          <a:prstGeom prst="rect">
            <a:avLst/>
          </a:prstGeom>
          <a:noFill/>
        </p:spPr>
        <p:txBody>
          <a:bodyPr wrap="square" lIns="0" tIns="0" rIns="0" bIns="0" rtlCol="0" anchor="ctr">
            <a:noAutofit/>
          </a:bodyPr>
          <a:lstStyle>
            <a:defPPr>
              <a:defRPr lang="en-US"/>
            </a:defPPr>
            <a:lvl1pPr marL="0" algn="l" defTabSz="914400" rtl="0" eaLnBrk="1" latinLnBrk="0" hangingPunct="1">
              <a:defRPr lang="en-IN" sz="800" kern="1200" smtClean="0">
                <a:solidFill>
                  <a:schemeClr val="tx1">
                    <a:alpha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1200"/>
              </a:spcAft>
              <a:buClrTx/>
              <a:buSzTx/>
              <a:buFontTx/>
              <a:buNone/>
              <a:tabLst/>
              <a:defRPr/>
            </a:pPr>
            <a:fld id="{CC9E6EB9-168E-4914-8CC7-2E853AFB4F1B}" type="slidenum">
              <a:rPr kumimoji="0" lang="en-IN" sz="800" b="0" i="0" u="none" strike="noStrike" kern="1200" cap="none" spc="0" normalizeH="0" baseline="0" noProof="0">
                <a:ln>
                  <a:noFill/>
                </a:ln>
                <a:solidFill>
                  <a:schemeClr val="bg1">
                    <a:lumMod val="50000"/>
                    <a:alpha val="75000"/>
                  </a:schemeClr>
                </a:solidFill>
                <a:effectLst/>
                <a:uLnTx/>
                <a:uFillTx/>
                <a:latin typeface="Graphik"/>
                <a:ea typeface="+mn-ea"/>
                <a:cs typeface="+mn-cs"/>
              </a:rPr>
              <a:pPr marL="0" marR="0" lvl="0" indent="0" algn="r" defTabSz="228600" rtl="0" eaLnBrk="1" fontAlgn="auto" latinLnBrk="0" hangingPunct="1">
                <a:lnSpc>
                  <a:spcPct val="100000"/>
                </a:lnSpc>
                <a:spcBef>
                  <a:spcPts val="0"/>
                </a:spcBef>
                <a:spcAft>
                  <a:spcPts val="1200"/>
                </a:spcAft>
                <a:buClrTx/>
                <a:buSzTx/>
                <a:buFontTx/>
                <a:buNone/>
                <a:tabLst/>
                <a:defRPr/>
              </a:pPr>
              <a:t>‹#›</a:t>
            </a:fld>
            <a:endParaRPr kumimoji="0" lang="en-IN" sz="800" b="0" i="0" u="none" strike="noStrike" kern="1200" cap="none" spc="0" normalizeH="0" baseline="0" noProof="0" dirty="0">
              <a:ln>
                <a:noFill/>
              </a:ln>
              <a:solidFill>
                <a:schemeClr val="bg1">
                  <a:lumMod val="50000"/>
                  <a:alpha val="75000"/>
                </a:schemeClr>
              </a:solidFill>
              <a:effectLst/>
              <a:uLnTx/>
              <a:uFillTx/>
              <a:latin typeface="Graphik"/>
              <a:ea typeface="+mn-ea"/>
              <a:cs typeface="+mn-cs"/>
            </a:endParaRPr>
          </a:p>
        </p:txBody>
      </p:sp>
    </p:spTree>
    <p:extLst>
      <p:ext uri="{BB962C8B-B14F-4D97-AF65-F5344CB8AC3E}">
        <p14:creationId xmlns:p14="http://schemas.microsoft.com/office/powerpoint/2010/main" val="4123450849"/>
      </p:ext>
    </p:extLst>
  </p:cSld>
  <p:clrMap bg1="lt1" tx1="dk1" bg2="lt2" tx2="dk2" accent1="accent1" accent2="accent2" accent3="accent3" accent4="accent4" accent5="accent5" accent6="accent6" hlink="hlink" folHlink="folHlink"/>
  <p:sldLayoutIdLst>
    <p:sldLayoutId id="2147483810" r:id="rId1"/>
    <p:sldLayoutId id="2147483813" r:id="rId2"/>
  </p:sldLayoutIdLst>
  <p:hf hdr="0" ftr="0" dt="0"/>
  <p:txStyles>
    <p:title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p:titleStyle>
    <p:bodyStyle>
      <a:lvl1pPr marL="228600" indent="-228600" algn="l" defTabSz="228600" rtl="0" eaLnBrk="1" latinLnBrk="0" hangingPunct="1">
        <a:lnSpc>
          <a:spcPct val="100000"/>
        </a:lnSpc>
        <a:spcBef>
          <a:spcPts val="0"/>
        </a:spcBef>
        <a:spcAft>
          <a:spcPts val="600"/>
        </a:spcAft>
        <a:buFont typeface="Graphik" panose="020B0604020202020204" pitchFamily="34" charset="0"/>
        <a:buChar char="•"/>
        <a:defRPr sz="2000" b="0" kern="1200">
          <a:solidFill>
            <a:schemeClr val="tx1"/>
          </a:solidFill>
          <a:latin typeface="+mn-lt"/>
          <a:ea typeface="+mn-ea"/>
          <a:cs typeface="+mn-cs"/>
        </a:defRPr>
      </a:lvl1pPr>
      <a:lvl2pPr marL="457200" indent="-228600" algn="l" defTabSz="228600" rtl="0" eaLnBrk="1" latinLnBrk="0" hangingPunct="1">
        <a:lnSpc>
          <a:spcPct val="100000"/>
        </a:lnSpc>
        <a:spcBef>
          <a:spcPts val="0"/>
        </a:spcBef>
        <a:spcAft>
          <a:spcPts val="600"/>
        </a:spcAft>
        <a:buClrTx/>
        <a:buFont typeface="Graphik" panose="020B0503030202060203" pitchFamily="34" charset="0"/>
        <a:buChar char="–"/>
        <a:defRPr sz="2000" kern="1200">
          <a:solidFill>
            <a:schemeClr val="tx1"/>
          </a:solidFill>
          <a:latin typeface="+mn-lt"/>
          <a:ea typeface="+mn-ea"/>
          <a:cs typeface="+mn-cs"/>
        </a:defRPr>
      </a:lvl2pPr>
      <a:lvl3pPr marL="685800" indent="-228600" algn="l" defTabSz="228600" rtl="0" eaLnBrk="1" latinLnBrk="0" hangingPunct="1">
        <a:lnSpc>
          <a:spcPct val="100000"/>
        </a:lnSpc>
        <a:spcBef>
          <a:spcPts val="0"/>
        </a:spcBef>
        <a:spcAft>
          <a:spcPts val="600"/>
        </a:spcAft>
        <a:buFont typeface="Graphik" panose="020B0604020202020204" pitchFamily="34" charset="0"/>
        <a:buChar char="•"/>
        <a:defRPr sz="2000" kern="1200">
          <a:solidFill>
            <a:schemeClr val="tx1"/>
          </a:solidFill>
          <a:latin typeface="+mn-lt"/>
          <a:ea typeface="+mn-ea"/>
          <a:cs typeface="+mn-cs"/>
        </a:defRPr>
      </a:lvl3pPr>
      <a:lvl4pPr marL="914400" indent="-228600" algn="l" defTabSz="228600" rtl="0" eaLnBrk="1" latinLnBrk="0" hangingPunct="1">
        <a:lnSpc>
          <a:spcPct val="100000"/>
        </a:lnSpc>
        <a:spcBef>
          <a:spcPts val="0"/>
        </a:spcBef>
        <a:spcAft>
          <a:spcPts val="600"/>
        </a:spcAft>
        <a:buFont typeface="Graphik" panose="020B0503030202060203" pitchFamily="34" charset="0"/>
        <a:buChar char="–"/>
        <a:defRPr sz="1800" kern="1200">
          <a:solidFill>
            <a:schemeClr val="tx1"/>
          </a:solidFill>
          <a:latin typeface="+mn-lt"/>
          <a:ea typeface="+mn-ea"/>
          <a:cs typeface="+mn-cs"/>
        </a:defRPr>
      </a:lvl4pPr>
      <a:lvl5pPr marL="1143000" indent="-228600" algn="l" defTabSz="228600" rtl="0" eaLnBrk="1" latinLnBrk="0" hangingPunct="1">
        <a:lnSpc>
          <a:spcPct val="100000"/>
        </a:lnSpc>
        <a:spcBef>
          <a:spcPts val="0"/>
        </a:spcBef>
        <a:spcAft>
          <a:spcPts val="600"/>
        </a:spcAft>
        <a:buFont typeface="Graphik" panose="020B0604020202020204" pitchFamily="34" charset="0"/>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6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600"/>
        </a:spcAft>
        <a:buFont typeface="Graphik"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600"/>
        </a:spcAft>
        <a:buFont typeface="Graphik"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C35EA4"/>
          </p15:clr>
        </p15:guide>
        <p15:guide id="2" orient="horz" pos="3976">
          <p15:clr>
            <a:srgbClr val="C35EA4"/>
          </p15:clr>
        </p15:guide>
        <p15:guide id="3" pos="240">
          <p15:clr>
            <a:srgbClr val="C35EA4"/>
          </p15:clr>
        </p15:guide>
        <p15:guide id="4" pos="7440">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81000" y="380999"/>
            <a:ext cx="11430000" cy="990601"/>
          </a:xfrm>
          <a:prstGeom prst="rect">
            <a:avLst/>
          </a:prstGeom>
        </p:spPr>
        <p:txBody>
          <a:bodyPr vert="horz" lIns="0" tIns="0" rIns="0" bIns="0" rtlCol="0" anchor="t">
            <a:noAutofit/>
          </a:bodyPr>
          <a:lstStyle/>
          <a:p>
            <a:r>
              <a:rPr lang="en-US" dirty="0"/>
              <a:t>Place headline here (36pt, min 30pt)</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81000" y="1371600"/>
            <a:ext cx="11430000" cy="4936037"/>
          </a:xfrm>
          <a:prstGeom prst="rect">
            <a:avLst/>
          </a:prstGeom>
        </p:spPr>
        <p:txBody>
          <a:bodyPr vert="horz" lIns="0" tIns="0" rIns="0" bIns="0" rtlCol="0">
            <a:noAutofit/>
          </a:bodyPr>
          <a:lstStyle/>
          <a:p>
            <a:pPr lvl="0"/>
            <a:r>
              <a:rPr lang="en-US" dirty="0"/>
              <a:t>First level (bullet 20pt)</a:t>
            </a:r>
          </a:p>
          <a:p>
            <a:pPr lvl="1"/>
            <a:r>
              <a:rPr lang="en-US" dirty="0"/>
              <a:t>Second level (bullet 20pt)</a:t>
            </a:r>
          </a:p>
          <a:p>
            <a:pPr lvl="2"/>
            <a:r>
              <a:rPr lang="en-US" dirty="0"/>
              <a:t>Third level (bullet 20pt)</a:t>
            </a:r>
          </a:p>
          <a:p>
            <a:pPr lvl="3"/>
            <a:r>
              <a:rPr lang="en-US" dirty="0"/>
              <a:t>Fourth level (bullet 18pt)</a:t>
            </a:r>
          </a:p>
          <a:p>
            <a:pPr lvl="4"/>
            <a:r>
              <a:rPr lang="en-US" dirty="0"/>
              <a:t>Fifth level (bullet 18pt)</a:t>
            </a:r>
          </a:p>
          <a:p>
            <a:pPr lvl="5"/>
            <a:r>
              <a:rPr lang="en-US" dirty="0"/>
              <a:t>Sixth level (copy 16pt)</a:t>
            </a:r>
          </a:p>
          <a:p>
            <a:pPr lvl="6"/>
            <a:r>
              <a:rPr lang="en-US" dirty="0"/>
              <a:t>Seventh level (small copy 12pt)</a:t>
            </a:r>
          </a:p>
          <a:p>
            <a:pPr lvl="7"/>
            <a:r>
              <a:rPr lang="en-US" dirty="0"/>
              <a:t>EIGHT LEVEL (DESCRIPTOR 10PT)</a:t>
            </a:r>
          </a:p>
          <a:p>
            <a:pPr lvl="8"/>
            <a:r>
              <a:rPr lang="en-US" dirty="0"/>
              <a:t>Ninth level (footer 8pt)</a:t>
            </a:r>
          </a:p>
        </p:txBody>
      </p:sp>
      <p:sp>
        <p:nvSpPr>
          <p:cNvPr id="11" name="Date Placeholder 10">
            <a:extLst>
              <a:ext uri="{FF2B5EF4-FFF2-40B4-BE49-F238E27FC236}">
                <a16:creationId xmlns:a16="http://schemas.microsoft.com/office/drawing/2014/main" id="{DA171160-C7F3-46DE-911A-73C4F50C8896}"/>
              </a:ext>
            </a:extLst>
          </p:cNvPr>
          <p:cNvSpPr>
            <a:spLocks noGrp="1"/>
          </p:cNvSpPr>
          <p:nvPr userDrawn="1">
            <p:ph type="dt" sz="half" idx="2"/>
          </p:nvPr>
        </p:nvSpPr>
        <p:spPr>
          <a:xfrm>
            <a:off x="9787944" y="0"/>
            <a:ext cx="2023056" cy="381000"/>
          </a:xfrm>
          <a:prstGeom prst="rect">
            <a:avLst/>
          </a:prstGeom>
        </p:spPr>
        <p:txBody>
          <a:bodyPr vert="horz" lIns="0" tIns="0" rIns="0" bIns="0" rtlCol="0" anchor="ctr"/>
          <a:lstStyle>
            <a:lvl1pPr marL="0" algn="r" defTabSz="914400" rtl="0" eaLnBrk="1" latinLnBrk="0" hangingPunct="1">
              <a:defRPr lang="en-US" sz="800" kern="1200" smtClean="0">
                <a:solidFill>
                  <a:schemeClr val="tx1">
                    <a:alpha val="75000"/>
                  </a:schemeClr>
                </a:solidFill>
                <a:latin typeface="+mn-lt"/>
                <a:ea typeface="+mn-ea"/>
                <a:cs typeface="+mn-cs"/>
              </a:defRPr>
            </a:lvl1pPr>
          </a:lstStyle>
          <a:p>
            <a:endParaRPr lang="en-US" dirty="0"/>
          </a:p>
        </p:txBody>
      </p:sp>
      <p:sp>
        <p:nvSpPr>
          <p:cNvPr id="9" name="GTS_Purple" descr="Accenture Greater Than symbol in purple">
            <a:extLst>
              <a:ext uri="{FF2B5EF4-FFF2-40B4-BE49-F238E27FC236}">
                <a16:creationId xmlns:a16="http://schemas.microsoft.com/office/drawing/2014/main" id="{AE0355C2-058C-4310-9508-BCC0F498FBBE}"/>
              </a:ext>
            </a:extLst>
          </p:cNvPr>
          <p:cNvSpPr>
            <a:spLocks noChangeAspect="1"/>
          </p:cNvSpPr>
          <p:nvPr userDrawn="1"/>
        </p:nvSpPr>
        <p:spPr bwMode="auto">
          <a:xfrm>
            <a:off x="380209" y="6483675"/>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A100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06F57B15-E993-BBDD-134D-5A4DB0017DC6}"/>
              </a:ext>
            </a:extLst>
          </p:cNvPr>
          <p:cNvSpPr txBox="1"/>
          <p:nvPr userDrawn="1"/>
        </p:nvSpPr>
        <p:spPr>
          <a:xfrm>
            <a:off x="8823030" y="6520524"/>
            <a:ext cx="2634343" cy="170669"/>
          </a:xfrm>
          <a:prstGeom prst="rect">
            <a:avLst/>
          </a:prstGeom>
          <a:noFill/>
        </p:spPr>
        <p:txBody>
          <a:bodyPr wrap="none" lIns="0" tIns="0" rIns="0" bIns="0" rtlCol="0">
            <a:noAutofit/>
          </a:bodyPr>
          <a:lstStyle/>
          <a:p>
            <a:pPr algn="r" defTabSz="228600">
              <a:spcAft>
                <a:spcPts val="1200"/>
              </a:spcAft>
              <a:defRPr/>
            </a:pPr>
            <a:r>
              <a:rPr lang="en-GB" sz="800" dirty="0">
                <a:solidFill>
                  <a:schemeClr val="bg1">
                    <a:lumMod val="75000"/>
                  </a:schemeClr>
                </a:solidFill>
              </a:rPr>
              <a:t>Copyright © 2023 Accenture. All rights reserved.</a:t>
            </a:r>
          </a:p>
        </p:txBody>
      </p:sp>
      <p:sp>
        <p:nvSpPr>
          <p:cNvPr id="6" name="Slide Number Placeholder 6">
            <a:extLst>
              <a:ext uri="{FF2B5EF4-FFF2-40B4-BE49-F238E27FC236}">
                <a16:creationId xmlns:a16="http://schemas.microsoft.com/office/drawing/2014/main" id="{DF062ADB-136C-9DCF-C3A8-5A7D0B35895B}"/>
              </a:ext>
            </a:extLst>
          </p:cNvPr>
          <p:cNvSpPr txBox="1">
            <a:spLocks/>
          </p:cNvSpPr>
          <p:nvPr userDrawn="1"/>
        </p:nvSpPr>
        <p:spPr>
          <a:xfrm>
            <a:off x="11429998" y="6477001"/>
            <a:ext cx="381001" cy="207843"/>
          </a:xfrm>
          <a:prstGeom prst="rect">
            <a:avLst/>
          </a:prstGeom>
          <a:noFill/>
        </p:spPr>
        <p:txBody>
          <a:bodyPr wrap="square" lIns="0" tIns="0" rIns="0" bIns="0" rtlCol="0" anchor="ctr">
            <a:noAutofit/>
          </a:bodyPr>
          <a:lstStyle>
            <a:defPPr>
              <a:defRPr lang="en-US"/>
            </a:defPPr>
            <a:lvl1pPr marL="0" algn="l" defTabSz="914400" rtl="0" eaLnBrk="1" latinLnBrk="0" hangingPunct="1">
              <a:defRPr lang="en-IN" sz="800" kern="1200" smtClean="0">
                <a:solidFill>
                  <a:schemeClr val="tx1">
                    <a:alpha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1200"/>
              </a:spcAft>
              <a:buClrTx/>
              <a:buSzTx/>
              <a:buFontTx/>
              <a:buNone/>
              <a:tabLst/>
              <a:defRPr/>
            </a:pPr>
            <a:fld id="{CC9E6EB9-168E-4914-8CC7-2E853AFB4F1B}" type="slidenum">
              <a:rPr kumimoji="0" lang="en-IN" sz="800" b="0" i="0" u="none" strike="noStrike" kern="1200" cap="none" spc="0" normalizeH="0" baseline="0" noProof="0">
                <a:ln>
                  <a:noFill/>
                </a:ln>
                <a:solidFill>
                  <a:schemeClr val="bg1">
                    <a:lumMod val="75000"/>
                  </a:schemeClr>
                </a:solidFill>
                <a:effectLst/>
                <a:uLnTx/>
                <a:uFillTx/>
                <a:latin typeface="Graphik"/>
                <a:ea typeface="+mn-ea"/>
                <a:cs typeface="+mn-cs"/>
              </a:rPr>
              <a:pPr marL="0" marR="0" lvl="0" indent="0" algn="r" defTabSz="228600" rtl="0" eaLnBrk="1" fontAlgn="auto" latinLnBrk="0" hangingPunct="1">
                <a:lnSpc>
                  <a:spcPct val="100000"/>
                </a:lnSpc>
                <a:spcBef>
                  <a:spcPts val="0"/>
                </a:spcBef>
                <a:spcAft>
                  <a:spcPts val="1200"/>
                </a:spcAft>
                <a:buClrTx/>
                <a:buSzTx/>
                <a:buFontTx/>
                <a:buNone/>
                <a:tabLst/>
                <a:defRPr/>
              </a:pPr>
              <a:t>‹#›</a:t>
            </a:fld>
            <a:endParaRPr kumimoji="0" lang="en-IN" sz="800" b="0" i="0" u="none" strike="noStrike" kern="1200" cap="none" spc="0" normalizeH="0" baseline="0" noProof="0" dirty="0">
              <a:ln>
                <a:noFill/>
              </a:ln>
              <a:solidFill>
                <a:schemeClr val="bg1">
                  <a:lumMod val="75000"/>
                </a:schemeClr>
              </a:solidFill>
              <a:effectLst/>
              <a:uLnTx/>
              <a:uFillTx/>
              <a:latin typeface="Graphik"/>
              <a:ea typeface="+mn-ea"/>
              <a:cs typeface="+mn-cs"/>
            </a:endParaRPr>
          </a:p>
        </p:txBody>
      </p:sp>
      <p:pic>
        <p:nvPicPr>
          <p:cNvPr id="7" name="Picture 6">
            <a:extLst>
              <a:ext uri="{FF2B5EF4-FFF2-40B4-BE49-F238E27FC236}">
                <a16:creationId xmlns:a16="http://schemas.microsoft.com/office/drawing/2014/main" id="{7A5C095F-B554-7B49-A8D6-302257149E63}"/>
              </a:ext>
            </a:extLst>
          </p:cNvPr>
          <p:cNvPicPr>
            <a:picLocks noChangeAspect="1"/>
          </p:cNvPicPr>
          <p:nvPr userDrawn="1"/>
        </p:nvPicPr>
        <p:blipFill rotWithShape="1">
          <a:blip r:embed="rId9" cstate="screen">
            <a:extLst>
              <a:ext uri="{28A0092B-C50C-407E-A947-70E740481C1C}">
                <a14:useLocalDpi xmlns:a14="http://schemas.microsoft.com/office/drawing/2010/main" val="0"/>
              </a:ext>
            </a:extLst>
          </a:blip>
          <a:srcRect/>
          <a:stretch/>
        </p:blipFill>
        <p:spPr>
          <a:xfrm rot="10800000">
            <a:off x="0" y="0"/>
            <a:ext cx="12191998" cy="238125"/>
          </a:xfrm>
          <a:prstGeom prst="rect">
            <a:avLst/>
          </a:prstGeom>
        </p:spPr>
      </p:pic>
    </p:spTree>
    <p:extLst>
      <p:ext uri="{BB962C8B-B14F-4D97-AF65-F5344CB8AC3E}">
        <p14:creationId xmlns:p14="http://schemas.microsoft.com/office/powerpoint/2010/main" val="368656897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83" r:id="rId4"/>
    <p:sldLayoutId id="2147483981" r:id="rId5"/>
    <p:sldLayoutId id="2147484112" r:id="rId6"/>
    <p:sldLayoutId id="2147484113" r:id="rId7"/>
  </p:sldLayoutIdLst>
  <p:hf hdr="0" ftr="0" dt="0"/>
  <p:txStyles>
    <p:title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p:titleStyle>
    <p:bodyStyle>
      <a:lvl1pPr marL="228600" indent="-228600" algn="l" defTabSz="228600" rtl="0" eaLnBrk="1" latinLnBrk="0" hangingPunct="1">
        <a:lnSpc>
          <a:spcPct val="100000"/>
        </a:lnSpc>
        <a:spcBef>
          <a:spcPts val="0"/>
        </a:spcBef>
        <a:spcAft>
          <a:spcPts val="600"/>
        </a:spcAft>
        <a:buFont typeface="Graphik" panose="020B0604020202020204" pitchFamily="34" charset="0"/>
        <a:buChar char="•"/>
        <a:defRPr sz="2000" b="0" kern="1200">
          <a:solidFill>
            <a:schemeClr val="tx1"/>
          </a:solidFill>
          <a:latin typeface="+mn-lt"/>
          <a:ea typeface="+mn-ea"/>
          <a:cs typeface="+mn-cs"/>
        </a:defRPr>
      </a:lvl1pPr>
      <a:lvl2pPr marL="457200" indent="-228600" algn="l" defTabSz="228600" rtl="0" eaLnBrk="1" latinLnBrk="0" hangingPunct="1">
        <a:lnSpc>
          <a:spcPct val="100000"/>
        </a:lnSpc>
        <a:spcBef>
          <a:spcPts val="0"/>
        </a:spcBef>
        <a:spcAft>
          <a:spcPts val="600"/>
        </a:spcAft>
        <a:buClrTx/>
        <a:buFont typeface="Graphik" panose="020B0503030202060203" pitchFamily="34" charset="0"/>
        <a:buChar char="–"/>
        <a:defRPr sz="2000" kern="1200">
          <a:solidFill>
            <a:schemeClr val="tx1"/>
          </a:solidFill>
          <a:latin typeface="+mn-lt"/>
          <a:ea typeface="+mn-ea"/>
          <a:cs typeface="+mn-cs"/>
        </a:defRPr>
      </a:lvl2pPr>
      <a:lvl3pPr marL="685800" indent="-228600" algn="l" defTabSz="228600" rtl="0" eaLnBrk="1" latinLnBrk="0" hangingPunct="1">
        <a:lnSpc>
          <a:spcPct val="100000"/>
        </a:lnSpc>
        <a:spcBef>
          <a:spcPts val="0"/>
        </a:spcBef>
        <a:spcAft>
          <a:spcPts val="600"/>
        </a:spcAft>
        <a:buFont typeface="Graphik" panose="020B0604020202020204" pitchFamily="34" charset="0"/>
        <a:buChar char="•"/>
        <a:defRPr sz="2000" kern="1200">
          <a:solidFill>
            <a:schemeClr val="tx1"/>
          </a:solidFill>
          <a:latin typeface="+mn-lt"/>
          <a:ea typeface="+mn-ea"/>
          <a:cs typeface="+mn-cs"/>
        </a:defRPr>
      </a:lvl3pPr>
      <a:lvl4pPr marL="914400" indent="-228600" algn="l" defTabSz="228600" rtl="0" eaLnBrk="1" latinLnBrk="0" hangingPunct="1">
        <a:lnSpc>
          <a:spcPct val="100000"/>
        </a:lnSpc>
        <a:spcBef>
          <a:spcPts val="0"/>
        </a:spcBef>
        <a:spcAft>
          <a:spcPts val="600"/>
        </a:spcAft>
        <a:buFont typeface="Graphik" panose="020B0503030202060203" pitchFamily="34" charset="0"/>
        <a:buChar char="–"/>
        <a:defRPr sz="1800" kern="1200">
          <a:solidFill>
            <a:schemeClr val="tx1"/>
          </a:solidFill>
          <a:latin typeface="+mn-lt"/>
          <a:ea typeface="+mn-ea"/>
          <a:cs typeface="+mn-cs"/>
        </a:defRPr>
      </a:lvl4pPr>
      <a:lvl5pPr marL="1143000" indent="-228600" algn="l" defTabSz="228600" rtl="0" eaLnBrk="1" latinLnBrk="0" hangingPunct="1">
        <a:lnSpc>
          <a:spcPct val="100000"/>
        </a:lnSpc>
        <a:spcBef>
          <a:spcPts val="0"/>
        </a:spcBef>
        <a:spcAft>
          <a:spcPts val="600"/>
        </a:spcAft>
        <a:buFont typeface="Graphik" panose="020B0604020202020204" pitchFamily="34" charset="0"/>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6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600"/>
        </a:spcAft>
        <a:buFont typeface="Graphik"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600"/>
        </a:spcAft>
        <a:buFont typeface="Graphik"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C35EA4"/>
          </p15:clr>
        </p15:guide>
        <p15:guide id="2" orient="horz" pos="3976">
          <p15:clr>
            <a:srgbClr val="C35EA4"/>
          </p15:clr>
        </p15:guide>
        <p15:guide id="3" pos="240">
          <p15:clr>
            <a:srgbClr val="C35EA4"/>
          </p15:clr>
        </p15:guide>
        <p15:guide id="4" pos="7440">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svg"/><Relationship Id="rId1" Type="http://schemas.openxmlformats.org/officeDocument/2006/relationships/slideLayout" Target="../slideLayouts/slideLayout16.xml"/><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5.sv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svg"/><Relationship Id="rId1" Type="http://schemas.openxmlformats.org/officeDocument/2006/relationships/slideLayout" Target="../slideLayouts/slideLayout16.xml"/><Relationship Id="rId5" Type="http://schemas.openxmlformats.org/officeDocument/2006/relationships/image" Target="../media/image37.svg"/><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slideLayout" Target="../slideLayouts/slideLayout16.xml"/><Relationship Id="rId5" Type="http://schemas.openxmlformats.org/officeDocument/2006/relationships/image" Target="../media/image19.sv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060AD-28CD-2B46-9CE7-1AE46DBBD608}"/>
              </a:ext>
            </a:extLst>
          </p:cNvPr>
          <p:cNvSpPr>
            <a:spLocks noGrp="1"/>
          </p:cNvSpPr>
          <p:nvPr>
            <p:ph type="title"/>
          </p:nvPr>
        </p:nvSpPr>
        <p:spPr/>
        <p:txBody>
          <a:bodyPr/>
          <a:lstStyle/>
          <a:p>
            <a:r>
              <a:rPr lang="en-US" dirty="0"/>
              <a:t>Vector Embedding</a:t>
            </a:r>
          </a:p>
        </p:txBody>
      </p:sp>
      <p:sp>
        <p:nvSpPr>
          <p:cNvPr id="3" name="Text Placeholder 2">
            <a:extLst>
              <a:ext uri="{FF2B5EF4-FFF2-40B4-BE49-F238E27FC236}">
                <a16:creationId xmlns:a16="http://schemas.microsoft.com/office/drawing/2014/main" id="{CD102A2B-561C-3A46-9E92-1B486E384F73}"/>
              </a:ext>
            </a:extLst>
          </p:cNvPr>
          <p:cNvSpPr>
            <a:spLocks noGrp="1"/>
          </p:cNvSpPr>
          <p:nvPr>
            <p:ph type="body" sz="quarter" idx="16"/>
          </p:nvPr>
        </p:nvSpPr>
        <p:spPr/>
        <p:txBody>
          <a:bodyPr/>
          <a:lstStyle/>
          <a:p>
            <a:r>
              <a:rPr lang="en-US" dirty="0"/>
              <a:t>The New Building Blocks for Generative AI</a:t>
            </a:r>
          </a:p>
        </p:txBody>
      </p:sp>
      <p:sp>
        <p:nvSpPr>
          <p:cNvPr id="5" name="Text Placeholder 4">
            <a:extLst>
              <a:ext uri="{FF2B5EF4-FFF2-40B4-BE49-F238E27FC236}">
                <a16:creationId xmlns:a16="http://schemas.microsoft.com/office/drawing/2014/main" id="{85242061-F967-3D4D-96B4-75F0B58B4EBB}"/>
              </a:ext>
            </a:extLst>
          </p:cNvPr>
          <p:cNvSpPr>
            <a:spLocks noGrp="1"/>
          </p:cNvSpPr>
          <p:nvPr>
            <p:ph type="body" sz="quarter" idx="12"/>
          </p:nvPr>
        </p:nvSpPr>
        <p:spPr>
          <a:xfrm>
            <a:off x="6399586" y="5658204"/>
            <a:ext cx="3102015" cy="245276"/>
          </a:xfrm>
        </p:spPr>
        <p:txBody>
          <a:bodyPr/>
          <a:lstStyle/>
          <a:p>
            <a:r>
              <a:rPr lang="en-US" dirty="0"/>
              <a:t>Lan Guan, Mo </a:t>
            </a:r>
            <a:r>
              <a:rPr lang="en-US" dirty="0" err="1"/>
              <a:t>Nomeli</a:t>
            </a:r>
            <a:endParaRPr lang="en-US" dirty="0"/>
          </a:p>
        </p:txBody>
      </p:sp>
      <p:sp>
        <p:nvSpPr>
          <p:cNvPr id="7" name="Text Placeholder 4">
            <a:extLst>
              <a:ext uri="{FF2B5EF4-FFF2-40B4-BE49-F238E27FC236}">
                <a16:creationId xmlns:a16="http://schemas.microsoft.com/office/drawing/2014/main" id="{7B1A09A6-2458-FBE9-288F-D5C7FDE39245}"/>
              </a:ext>
            </a:extLst>
          </p:cNvPr>
          <p:cNvSpPr txBox="1">
            <a:spLocks/>
          </p:cNvSpPr>
          <p:nvPr/>
        </p:nvSpPr>
        <p:spPr>
          <a:xfrm>
            <a:off x="6399586" y="5249782"/>
            <a:ext cx="3102015" cy="2452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Graphik" panose="020B0604020202020204" pitchFamily="34" charset="0"/>
              <a:buNone/>
              <a:defRPr lang="en-US" sz="1400" b="0" kern="1200" dirty="0" smtClean="0">
                <a:solidFill>
                  <a:schemeClr val="tx1"/>
                </a:solidFill>
                <a:latin typeface="+mn-lt"/>
                <a:ea typeface="+mn-ea"/>
                <a:cs typeface="+mn-cs"/>
              </a:defRPr>
            </a:lvl1pPr>
            <a:lvl2pPr marL="0" indent="-228600" algn="l" defTabSz="914400" rtl="0" eaLnBrk="1" latinLnBrk="0" hangingPunct="1">
              <a:lnSpc>
                <a:spcPct val="100000"/>
              </a:lnSpc>
              <a:spcBef>
                <a:spcPts val="0"/>
              </a:spcBef>
              <a:spcAft>
                <a:spcPts val="0"/>
              </a:spcAft>
              <a:buClrTx/>
              <a:buFont typeface="Graphik" panose="020B0503030202060203" pitchFamily="34" charset="0"/>
              <a:buChar char="–"/>
              <a:defRPr lang="en-US" sz="1400" b="0" kern="1200" dirty="0" smtClean="0">
                <a:solidFill>
                  <a:schemeClr val="tx1"/>
                </a:solidFill>
                <a:latin typeface="+mn-lt"/>
                <a:ea typeface="+mn-ea"/>
                <a:cs typeface="+mn-cs"/>
              </a:defRPr>
            </a:lvl2pPr>
            <a:lvl3pPr marL="0" indent="-228600" algn="l" defTabSz="914400" rtl="0" eaLnBrk="1" latinLnBrk="0" hangingPunct="1">
              <a:lnSpc>
                <a:spcPct val="100000"/>
              </a:lnSpc>
              <a:spcBef>
                <a:spcPts val="0"/>
              </a:spcBef>
              <a:spcAft>
                <a:spcPts val="0"/>
              </a:spcAft>
              <a:buFont typeface="Graphik" panose="020B0604020202020204" pitchFamily="34" charset="0"/>
              <a:buChar char="•"/>
              <a:defRPr lang="en-US" sz="1400" b="0" kern="1200" dirty="0" smtClean="0">
                <a:solidFill>
                  <a:schemeClr val="tx1"/>
                </a:solidFill>
                <a:latin typeface="+mn-lt"/>
                <a:ea typeface="+mn-ea"/>
                <a:cs typeface="+mn-cs"/>
              </a:defRPr>
            </a:lvl3pPr>
            <a:lvl4pPr marL="0" indent="-228600" algn="l" defTabSz="914400" rtl="0" eaLnBrk="1" latinLnBrk="0" hangingPunct="1">
              <a:lnSpc>
                <a:spcPct val="100000"/>
              </a:lnSpc>
              <a:spcBef>
                <a:spcPts val="0"/>
              </a:spcBef>
              <a:spcAft>
                <a:spcPts val="0"/>
              </a:spcAft>
              <a:buFont typeface="Graphik" panose="020B0503030202060203" pitchFamily="34" charset="0"/>
              <a:buChar char="–"/>
              <a:defRPr lang="en-US" sz="1400" b="0" kern="1200" dirty="0" smtClean="0">
                <a:solidFill>
                  <a:schemeClr val="tx1"/>
                </a:solidFill>
                <a:latin typeface="+mn-lt"/>
                <a:ea typeface="+mn-ea"/>
                <a:cs typeface="+mn-cs"/>
              </a:defRPr>
            </a:lvl4pPr>
            <a:lvl5pPr marL="0" indent="-228600" algn="l" defTabSz="914400" rtl="0" eaLnBrk="1" latinLnBrk="0" hangingPunct="1">
              <a:lnSpc>
                <a:spcPct val="100000"/>
              </a:lnSpc>
              <a:spcBef>
                <a:spcPts val="0"/>
              </a:spcBef>
              <a:spcAft>
                <a:spcPts val="0"/>
              </a:spcAft>
              <a:buFont typeface="Graphik" panose="020B0604020202020204" pitchFamily="34" charset="0"/>
              <a:buChar char="•"/>
              <a:defRPr lang="en-US" sz="1400" b="0" kern="1200" dirty="0" smtClean="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6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600"/>
              </a:spcAft>
              <a:buFont typeface="Graphik"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600"/>
              </a:spcAft>
              <a:buFont typeface="Graphik"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r>
              <a:rPr lang="en-US"/>
              <a:t>Center for Advanced AI</a:t>
            </a:r>
          </a:p>
        </p:txBody>
      </p:sp>
    </p:spTree>
    <p:extLst>
      <p:ext uri="{BB962C8B-B14F-4D97-AF65-F5344CB8AC3E}">
        <p14:creationId xmlns:p14="http://schemas.microsoft.com/office/powerpoint/2010/main" val="2471839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8535-BED5-09EA-F12A-8C5BF35EDB32}"/>
              </a:ext>
            </a:extLst>
          </p:cNvPr>
          <p:cNvSpPr>
            <a:spLocks noGrp="1"/>
          </p:cNvSpPr>
          <p:nvPr>
            <p:ph type="title"/>
          </p:nvPr>
        </p:nvSpPr>
        <p:spPr/>
        <p:txBody>
          <a:bodyPr anchor="ctr" anchorCtr="0"/>
          <a:lstStyle/>
          <a:p>
            <a:r>
              <a:rPr lang="en-US" sz="3200" dirty="0"/>
              <a:t>Vector Database vs. Traditional Database</a:t>
            </a:r>
          </a:p>
        </p:txBody>
      </p:sp>
      <p:graphicFrame>
        <p:nvGraphicFramePr>
          <p:cNvPr id="3" name="Table 2">
            <a:extLst>
              <a:ext uri="{FF2B5EF4-FFF2-40B4-BE49-F238E27FC236}">
                <a16:creationId xmlns:a16="http://schemas.microsoft.com/office/drawing/2014/main" id="{A1940BFC-9392-07C9-D651-78F3403882D9}"/>
              </a:ext>
            </a:extLst>
          </p:cNvPr>
          <p:cNvGraphicFramePr>
            <a:graphicFrameLocks noGrp="1"/>
          </p:cNvGraphicFramePr>
          <p:nvPr>
            <p:extLst>
              <p:ext uri="{D42A27DB-BD31-4B8C-83A1-F6EECF244321}">
                <p14:modId xmlns:p14="http://schemas.microsoft.com/office/powerpoint/2010/main" val="3488033818"/>
              </p:ext>
            </p:extLst>
          </p:nvPr>
        </p:nvGraphicFramePr>
        <p:xfrm>
          <a:off x="1164277" y="1900051"/>
          <a:ext cx="10211479" cy="3185655"/>
        </p:xfrm>
        <a:graphic>
          <a:graphicData uri="http://schemas.openxmlformats.org/drawingml/2006/table">
            <a:tbl>
              <a:tblPr firstRow="1" firstCol="1" bandRow="1">
                <a:tableStyleId>{5C22544A-7EE6-4342-B048-85BDC9FD1C3A}</a:tableStyleId>
              </a:tblPr>
              <a:tblGrid>
                <a:gridCol w="1593055">
                  <a:extLst>
                    <a:ext uri="{9D8B030D-6E8A-4147-A177-3AD203B41FA5}">
                      <a16:colId xmlns:a16="http://schemas.microsoft.com/office/drawing/2014/main" val="2205679025"/>
                    </a:ext>
                  </a:extLst>
                </a:gridCol>
                <a:gridCol w="4573366">
                  <a:extLst>
                    <a:ext uri="{9D8B030D-6E8A-4147-A177-3AD203B41FA5}">
                      <a16:colId xmlns:a16="http://schemas.microsoft.com/office/drawing/2014/main" val="3470204754"/>
                    </a:ext>
                  </a:extLst>
                </a:gridCol>
                <a:gridCol w="4045058">
                  <a:extLst>
                    <a:ext uri="{9D8B030D-6E8A-4147-A177-3AD203B41FA5}">
                      <a16:colId xmlns:a16="http://schemas.microsoft.com/office/drawing/2014/main" val="2805783889"/>
                    </a:ext>
                  </a:extLst>
                </a:gridCol>
              </a:tblGrid>
              <a:tr h="637131">
                <a:tc>
                  <a:txBody>
                    <a:bodyPr/>
                    <a:lstStyle/>
                    <a:p>
                      <a:pPr algn="l" fontAlgn="b"/>
                      <a:r>
                        <a:rPr lang="en-US" sz="1200" b="1" u="none" strike="noStrike" dirty="0">
                          <a:solidFill>
                            <a:schemeClr val="bg1"/>
                          </a:solidFill>
                          <a:effectLst/>
                        </a:rPr>
                        <a:t>Feature</a:t>
                      </a:r>
                      <a:endParaRPr lang="en-US" sz="1200" b="1" i="0" u="none" strike="noStrike" dirty="0">
                        <a:solidFill>
                          <a:schemeClr val="bg1"/>
                        </a:solidFill>
                        <a:effectLst/>
                        <a:latin typeface="Arial" panose="020B0604020202020204" pitchFamily="34" charset="0"/>
                      </a:endParaRPr>
                    </a:p>
                  </a:txBody>
                  <a:tcPr anchor="ctr"/>
                </a:tc>
                <a:tc>
                  <a:txBody>
                    <a:bodyPr/>
                    <a:lstStyle/>
                    <a:p>
                      <a:pPr algn="l" fontAlgn="b"/>
                      <a:r>
                        <a:rPr lang="en-US" sz="1200" b="1" u="none" strike="noStrike" dirty="0">
                          <a:solidFill>
                            <a:schemeClr val="bg1"/>
                          </a:solidFill>
                          <a:effectLst/>
                        </a:rPr>
                        <a:t>Vector Database</a:t>
                      </a:r>
                      <a:endParaRPr lang="en-US" sz="1200" b="1" i="0" u="none" strike="noStrike" dirty="0">
                        <a:solidFill>
                          <a:schemeClr val="bg1"/>
                        </a:solidFill>
                        <a:effectLst/>
                        <a:latin typeface="Arial" panose="020B0604020202020204" pitchFamily="34" charset="0"/>
                      </a:endParaRPr>
                    </a:p>
                  </a:txBody>
                  <a:tcPr anchor="ctr"/>
                </a:tc>
                <a:tc>
                  <a:txBody>
                    <a:bodyPr/>
                    <a:lstStyle/>
                    <a:p>
                      <a:pPr algn="l" fontAlgn="b"/>
                      <a:r>
                        <a:rPr lang="en-US" sz="1200" b="1" u="none" strike="noStrike" dirty="0">
                          <a:solidFill>
                            <a:schemeClr val="bg1"/>
                          </a:solidFill>
                          <a:effectLst/>
                        </a:rPr>
                        <a:t>Traditional Database</a:t>
                      </a:r>
                      <a:endParaRPr lang="en-US" sz="1200" b="1" i="0" u="none" strike="noStrike" dirty="0">
                        <a:solidFill>
                          <a:schemeClr val="bg1"/>
                        </a:solidFill>
                        <a:effectLst/>
                        <a:latin typeface="Arial" panose="020B0604020202020204" pitchFamily="34" charset="0"/>
                      </a:endParaRPr>
                    </a:p>
                  </a:txBody>
                  <a:tcPr anchor="ctr"/>
                </a:tc>
                <a:extLst>
                  <a:ext uri="{0D108BD9-81ED-4DB2-BD59-A6C34878D82A}">
                    <a16:rowId xmlns:a16="http://schemas.microsoft.com/office/drawing/2014/main" val="1902400467"/>
                  </a:ext>
                </a:extLst>
              </a:tr>
              <a:tr h="637131">
                <a:tc>
                  <a:txBody>
                    <a:bodyPr/>
                    <a:lstStyle/>
                    <a:p>
                      <a:pPr algn="l" fontAlgn="b"/>
                      <a:r>
                        <a:rPr lang="en-US" sz="1200" b="0" u="none" strike="noStrike" dirty="0">
                          <a:solidFill>
                            <a:schemeClr val="bg1"/>
                          </a:solidFill>
                          <a:effectLst/>
                        </a:rPr>
                        <a:t>Data Structure</a:t>
                      </a:r>
                      <a:endParaRPr lang="en-US" sz="1200" b="0" i="0" u="none" strike="noStrike" dirty="0">
                        <a:solidFill>
                          <a:schemeClr val="bg1"/>
                        </a:solidFill>
                        <a:effectLst/>
                        <a:latin typeface="Arial" panose="020B0604020202020204" pitchFamily="34" charset="0"/>
                      </a:endParaRPr>
                    </a:p>
                  </a:txBody>
                  <a:tcPr anchor="ctr"/>
                </a:tc>
                <a:tc>
                  <a:txBody>
                    <a:bodyPr/>
                    <a:lstStyle/>
                    <a:p>
                      <a:pPr algn="l" fontAlgn="b"/>
                      <a:r>
                        <a:rPr lang="en-US" sz="1200" b="0" u="none" strike="noStrike" dirty="0">
                          <a:solidFill>
                            <a:srgbClr val="000000"/>
                          </a:solidFill>
                          <a:effectLst/>
                        </a:rPr>
                        <a:t>Optimized for high-dimensional vectors</a:t>
                      </a:r>
                      <a:endParaRPr lang="en-US" sz="1200" b="0" i="0" u="none" strike="noStrike" dirty="0">
                        <a:solidFill>
                          <a:srgbClr val="000000"/>
                        </a:solidFill>
                        <a:effectLst/>
                        <a:latin typeface="Arial" panose="020B0604020202020204" pitchFamily="34" charset="0"/>
                      </a:endParaRPr>
                    </a:p>
                  </a:txBody>
                  <a:tcPr anchor="ctr"/>
                </a:tc>
                <a:tc>
                  <a:txBody>
                    <a:bodyPr/>
                    <a:lstStyle/>
                    <a:p>
                      <a:pPr algn="l" fontAlgn="b"/>
                      <a:r>
                        <a:rPr lang="en-US" sz="1200" b="0" u="none" strike="noStrike">
                          <a:solidFill>
                            <a:srgbClr val="000000"/>
                          </a:solidFill>
                          <a:effectLst/>
                        </a:rPr>
                        <a:t>Tables with rows and columns</a:t>
                      </a:r>
                      <a:endParaRPr lang="en-US" sz="1200" b="0" i="0" u="none" strike="noStrike">
                        <a:solidFill>
                          <a:srgbClr val="000000"/>
                        </a:solidFill>
                        <a:effectLst/>
                        <a:latin typeface="Arial" panose="020B0604020202020204" pitchFamily="34" charset="0"/>
                      </a:endParaRPr>
                    </a:p>
                  </a:txBody>
                  <a:tcPr anchor="ctr"/>
                </a:tc>
                <a:extLst>
                  <a:ext uri="{0D108BD9-81ED-4DB2-BD59-A6C34878D82A}">
                    <a16:rowId xmlns:a16="http://schemas.microsoft.com/office/drawing/2014/main" val="2645967951"/>
                  </a:ext>
                </a:extLst>
              </a:tr>
              <a:tr h="637131">
                <a:tc>
                  <a:txBody>
                    <a:bodyPr/>
                    <a:lstStyle/>
                    <a:p>
                      <a:pPr algn="l" fontAlgn="b"/>
                      <a:r>
                        <a:rPr lang="en-US" sz="1200" b="0" u="none" strike="noStrike" dirty="0">
                          <a:solidFill>
                            <a:schemeClr val="bg1"/>
                          </a:solidFill>
                          <a:effectLst/>
                        </a:rPr>
                        <a:t>Storage</a:t>
                      </a:r>
                      <a:endParaRPr lang="en-US" sz="1200" b="0" i="0" u="none" strike="noStrike" dirty="0">
                        <a:solidFill>
                          <a:schemeClr val="bg1"/>
                        </a:solidFill>
                        <a:effectLst/>
                        <a:latin typeface="Arial" panose="020B0604020202020204" pitchFamily="34" charset="0"/>
                      </a:endParaRPr>
                    </a:p>
                  </a:txBody>
                  <a:tcPr anchor="ctr"/>
                </a:tc>
                <a:tc>
                  <a:txBody>
                    <a:bodyPr/>
                    <a:lstStyle/>
                    <a:p>
                      <a:pPr algn="l" fontAlgn="b"/>
                      <a:r>
                        <a:rPr lang="en-US" sz="1200" b="0" u="none" strike="noStrike">
                          <a:solidFill>
                            <a:srgbClr val="000000"/>
                          </a:solidFill>
                          <a:effectLst/>
                        </a:rPr>
                        <a:t>Arrays of numbers</a:t>
                      </a:r>
                      <a:endParaRPr lang="en-US" sz="1200" b="0" i="0" u="none" strike="noStrike">
                        <a:solidFill>
                          <a:srgbClr val="000000"/>
                        </a:solidFill>
                        <a:effectLst/>
                        <a:latin typeface="Arial" panose="020B0604020202020204" pitchFamily="34" charset="0"/>
                      </a:endParaRPr>
                    </a:p>
                  </a:txBody>
                  <a:tcPr anchor="ctr"/>
                </a:tc>
                <a:tc>
                  <a:txBody>
                    <a:bodyPr/>
                    <a:lstStyle/>
                    <a:p>
                      <a:pPr algn="l" fontAlgn="b"/>
                      <a:r>
                        <a:rPr lang="en-US" sz="1200" b="0" u="none" strike="noStrike">
                          <a:solidFill>
                            <a:srgbClr val="000000"/>
                          </a:solidFill>
                          <a:effectLst/>
                        </a:rPr>
                        <a:t>Structured format based on schema</a:t>
                      </a:r>
                      <a:endParaRPr lang="en-US" sz="1200" b="0" i="0" u="none" strike="noStrike">
                        <a:solidFill>
                          <a:srgbClr val="000000"/>
                        </a:solidFill>
                        <a:effectLst/>
                        <a:latin typeface="Arial" panose="020B0604020202020204" pitchFamily="34" charset="0"/>
                      </a:endParaRPr>
                    </a:p>
                  </a:txBody>
                  <a:tcPr anchor="ctr"/>
                </a:tc>
                <a:extLst>
                  <a:ext uri="{0D108BD9-81ED-4DB2-BD59-A6C34878D82A}">
                    <a16:rowId xmlns:a16="http://schemas.microsoft.com/office/drawing/2014/main" val="2022266031"/>
                  </a:ext>
                </a:extLst>
              </a:tr>
              <a:tr h="637131">
                <a:tc>
                  <a:txBody>
                    <a:bodyPr/>
                    <a:lstStyle/>
                    <a:p>
                      <a:pPr algn="l" fontAlgn="b"/>
                      <a:r>
                        <a:rPr lang="en-US" sz="1200" b="0" u="none" strike="noStrike" dirty="0">
                          <a:solidFill>
                            <a:schemeClr val="bg1"/>
                          </a:solidFill>
                          <a:effectLst/>
                        </a:rPr>
                        <a:t>Indexing</a:t>
                      </a:r>
                      <a:endParaRPr lang="en-US" sz="1200" b="0" i="0" u="none" strike="noStrike" dirty="0">
                        <a:solidFill>
                          <a:schemeClr val="bg1"/>
                        </a:solidFill>
                        <a:effectLst/>
                        <a:latin typeface="Arial" panose="020B0604020202020204" pitchFamily="34" charset="0"/>
                      </a:endParaRPr>
                    </a:p>
                  </a:txBody>
                  <a:tcPr anchor="ctr"/>
                </a:tc>
                <a:tc>
                  <a:txBody>
                    <a:bodyPr/>
                    <a:lstStyle/>
                    <a:p>
                      <a:pPr algn="l" fontAlgn="b"/>
                      <a:r>
                        <a:rPr lang="en-US" sz="1200" b="0" u="none" strike="noStrike" dirty="0">
                          <a:solidFill>
                            <a:srgbClr val="000000"/>
                          </a:solidFill>
                          <a:effectLst/>
                        </a:rPr>
                        <a:t>Approximate Nearest Neighbor for similarity search</a:t>
                      </a:r>
                      <a:endParaRPr lang="en-US" sz="1200" b="0" i="0" u="none" strike="noStrike" dirty="0">
                        <a:solidFill>
                          <a:srgbClr val="000000"/>
                        </a:solidFill>
                        <a:effectLst/>
                        <a:latin typeface="Arial" panose="020B0604020202020204" pitchFamily="34" charset="0"/>
                      </a:endParaRPr>
                    </a:p>
                  </a:txBody>
                  <a:tcPr anchor="ctr"/>
                </a:tc>
                <a:tc>
                  <a:txBody>
                    <a:bodyPr/>
                    <a:lstStyle/>
                    <a:p>
                      <a:pPr algn="l" fontAlgn="b"/>
                      <a:r>
                        <a:rPr lang="en-US" sz="1200" b="0" u="none" strike="noStrike" dirty="0">
                          <a:solidFill>
                            <a:srgbClr val="000000"/>
                          </a:solidFill>
                          <a:effectLst/>
                        </a:rPr>
                        <a:t>Exact keyword matches</a:t>
                      </a:r>
                      <a:endParaRPr lang="en-US" sz="1200" b="0" i="0" u="none" strike="noStrike" dirty="0">
                        <a:solidFill>
                          <a:srgbClr val="000000"/>
                        </a:solidFill>
                        <a:effectLst/>
                        <a:latin typeface="Arial" panose="020B0604020202020204" pitchFamily="34" charset="0"/>
                      </a:endParaRPr>
                    </a:p>
                  </a:txBody>
                  <a:tcPr anchor="ctr"/>
                </a:tc>
                <a:extLst>
                  <a:ext uri="{0D108BD9-81ED-4DB2-BD59-A6C34878D82A}">
                    <a16:rowId xmlns:a16="http://schemas.microsoft.com/office/drawing/2014/main" val="4200448221"/>
                  </a:ext>
                </a:extLst>
              </a:tr>
              <a:tr h="637131">
                <a:tc>
                  <a:txBody>
                    <a:bodyPr/>
                    <a:lstStyle/>
                    <a:p>
                      <a:pPr algn="l" fontAlgn="b"/>
                      <a:r>
                        <a:rPr lang="en-US" sz="1200" b="0" u="none" strike="noStrike" dirty="0">
                          <a:solidFill>
                            <a:schemeClr val="bg1"/>
                          </a:solidFill>
                          <a:effectLst/>
                        </a:rPr>
                        <a:t>Focus</a:t>
                      </a:r>
                      <a:endParaRPr lang="en-US" sz="1200" b="0" i="0" u="none" strike="noStrike" dirty="0">
                        <a:solidFill>
                          <a:schemeClr val="bg1"/>
                        </a:solidFill>
                        <a:effectLst/>
                        <a:latin typeface="Arial" panose="020B0604020202020204" pitchFamily="34" charset="0"/>
                      </a:endParaRPr>
                    </a:p>
                  </a:txBody>
                  <a:tcPr anchor="ctr"/>
                </a:tc>
                <a:tc>
                  <a:txBody>
                    <a:bodyPr/>
                    <a:lstStyle/>
                    <a:p>
                      <a:pPr algn="l" fontAlgn="b"/>
                      <a:r>
                        <a:rPr lang="en-US" sz="1200" b="0" u="none" strike="noStrike" dirty="0">
                          <a:solidFill>
                            <a:srgbClr val="000000"/>
                          </a:solidFill>
                          <a:effectLst/>
                        </a:rPr>
                        <a:t>Fast retrieval based on similarity</a:t>
                      </a:r>
                      <a:endParaRPr lang="en-US" sz="1200" b="0" i="0" u="none" strike="noStrike" dirty="0">
                        <a:solidFill>
                          <a:srgbClr val="000000"/>
                        </a:solidFill>
                        <a:effectLst/>
                        <a:latin typeface="Arial" panose="020B0604020202020204" pitchFamily="34" charset="0"/>
                      </a:endParaRPr>
                    </a:p>
                  </a:txBody>
                  <a:tcPr anchor="ctr"/>
                </a:tc>
                <a:tc>
                  <a:txBody>
                    <a:bodyPr/>
                    <a:lstStyle/>
                    <a:p>
                      <a:pPr algn="l" fontAlgn="b"/>
                      <a:r>
                        <a:rPr lang="en-US" sz="1200" b="0" u="none" strike="noStrike" dirty="0">
                          <a:solidFill>
                            <a:srgbClr val="000000"/>
                          </a:solidFill>
                          <a:effectLst/>
                        </a:rPr>
                        <a:t>Structured data retrieval and manipulation</a:t>
                      </a:r>
                      <a:endParaRPr lang="en-US" sz="1200" b="0" i="0" u="none" strike="noStrike" dirty="0">
                        <a:solidFill>
                          <a:srgbClr val="000000"/>
                        </a:solidFill>
                        <a:effectLst/>
                        <a:latin typeface="Arial" panose="020B0604020202020204" pitchFamily="34" charset="0"/>
                      </a:endParaRPr>
                    </a:p>
                  </a:txBody>
                  <a:tcPr anchor="ctr"/>
                </a:tc>
                <a:extLst>
                  <a:ext uri="{0D108BD9-81ED-4DB2-BD59-A6C34878D82A}">
                    <a16:rowId xmlns:a16="http://schemas.microsoft.com/office/drawing/2014/main" val="4250926490"/>
                  </a:ext>
                </a:extLst>
              </a:tr>
            </a:tbl>
          </a:graphicData>
        </a:graphic>
      </p:graphicFrame>
    </p:spTree>
    <p:extLst>
      <p:ext uri="{BB962C8B-B14F-4D97-AF65-F5344CB8AC3E}">
        <p14:creationId xmlns:p14="http://schemas.microsoft.com/office/powerpoint/2010/main" val="2121896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45DFB-8E1A-13B9-471B-006B79792DAF}"/>
              </a:ext>
            </a:extLst>
          </p:cNvPr>
          <p:cNvSpPr>
            <a:spLocks noGrp="1"/>
          </p:cNvSpPr>
          <p:nvPr>
            <p:ph type="title"/>
          </p:nvPr>
        </p:nvSpPr>
        <p:spPr/>
        <p:txBody>
          <a:bodyPr anchor="ctr" anchorCtr="0"/>
          <a:lstStyle/>
          <a:p>
            <a:r>
              <a:rPr lang="en-US" sz="3200" dirty="0"/>
              <a:t>LLM Retrieval Augmented Generation (RAG)</a:t>
            </a:r>
          </a:p>
        </p:txBody>
      </p:sp>
      <p:sp>
        <p:nvSpPr>
          <p:cNvPr id="5" name="TextBox 4">
            <a:extLst>
              <a:ext uri="{FF2B5EF4-FFF2-40B4-BE49-F238E27FC236}">
                <a16:creationId xmlns:a16="http://schemas.microsoft.com/office/drawing/2014/main" id="{950BAEC6-E51E-9005-E4B4-AC6EA9EC9B2B}"/>
              </a:ext>
            </a:extLst>
          </p:cNvPr>
          <p:cNvSpPr txBox="1"/>
          <p:nvPr/>
        </p:nvSpPr>
        <p:spPr>
          <a:xfrm>
            <a:off x="343104" y="3113524"/>
            <a:ext cx="2281120" cy="445700"/>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2340"/>
                </a:solidFill>
                <a:effectLst/>
                <a:uLnTx/>
                <a:uFillTx/>
                <a:latin typeface="Invention"/>
                <a:ea typeface="+mn-ea"/>
                <a:cs typeface="+mn-cs"/>
              </a:rPr>
              <a:t>Gigantic Dataset</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2340"/>
                </a:solidFill>
                <a:effectLst/>
                <a:uLnTx/>
                <a:uFillTx/>
                <a:latin typeface="Invention"/>
                <a:ea typeface="+mn-ea"/>
                <a:cs typeface="+mn-cs"/>
              </a:rPr>
              <a:t>(text, audio, image, video, etc.)</a:t>
            </a:r>
          </a:p>
        </p:txBody>
      </p:sp>
      <p:grpSp>
        <p:nvGrpSpPr>
          <p:cNvPr id="11" name="Group 218">
            <a:extLst>
              <a:ext uri="{FF2B5EF4-FFF2-40B4-BE49-F238E27FC236}">
                <a16:creationId xmlns:a16="http://schemas.microsoft.com/office/drawing/2014/main" id="{777CB23C-43F5-1D52-8D6A-FE162EA70F3E}"/>
              </a:ext>
            </a:extLst>
          </p:cNvPr>
          <p:cNvGrpSpPr>
            <a:grpSpLocks noChangeAspect="1"/>
          </p:cNvGrpSpPr>
          <p:nvPr/>
        </p:nvGrpSpPr>
        <p:grpSpPr bwMode="auto">
          <a:xfrm>
            <a:off x="10547925" y="2162415"/>
            <a:ext cx="810463" cy="850106"/>
            <a:chOff x="3652" y="3239"/>
            <a:chExt cx="368" cy="386"/>
          </a:xfrm>
          <a:solidFill>
            <a:schemeClr val="accent1"/>
          </a:solidFill>
        </p:grpSpPr>
        <p:sp>
          <p:nvSpPr>
            <p:cNvPr id="13" name="Freeform 219">
              <a:extLst>
                <a:ext uri="{FF2B5EF4-FFF2-40B4-BE49-F238E27FC236}">
                  <a16:creationId xmlns:a16="http://schemas.microsoft.com/office/drawing/2014/main" id="{DCD3C108-6A3D-4CD5-8C8A-43BE7990B2D3}"/>
                </a:ext>
              </a:extLst>
            </p:cNvPr>
            <p:cNvSpPr>
              <a:spLocks/>
            </p:cNvSpPr>
            <p:nvPr/>
          </p:nvSpPr>
          <p:spPr bwMode="auto">
            <a:xfrm>
              <a:off x="3652" y="3447"/>
              <a:ext cx="368" cy="178"/>
            </a:xfrm>
            <a:custGeom>
              <a:avLst/>
              <a:gdLst>
                <a:gd name="T0" fmla="*/ 234 w 240"/>
                <a:gd name="T1" fmla="*/ 119 h 119"/>
                <a:gd name="T2" fmla="*/ 6 w 240"/>
                <a:gd name="T3" fmla="*/ 119 h 119"/>
                <a:gd name="T4" fmla="*/ 0 w 240"/>
                <a:gd name="T5" fmla="*/ 113 h 119"/>
                <a:gd name="T6" fmla="*/ 0 w 240"/>
                <a:gd name="T7" fmla="*/ 90 h 119"/>
                <a:gd name="T8" fmla="*/ 28 w 240"/>
                <a:gd name="T9" fmla="*/ 51 h 119"/>
                <a:gd name="T10" fmla="*/ 84 w 240"/>
                <a:gd name="T11" fmla="*/ 31 h 119"/>
                <a:gd name="T12" fmla="*/ 84 w 240"/>
                <a:gd name="T13" fmla="*/ 2 h 119"/>
                <a:gd name="T14" fmla="*/ 96 w 240"/>
                <a:gd name="T15" fmla="*/ 2 h 119"/>
                <a:gd name="T16" fmla="*/ 96 w 240"/>
                <a:gd name="T17" fmla="*/ 35 h 119"/>
                <a:gd name="T18" fmla="*/ 92 w 240"/>
                <a:gd name="T19" fmla="*/ 41 h 119"/>
                <a:gd name="T20" fmla="*/ 32 w 240"/>
                <a:gd name="T21" fmla="*/ 62 h 119"/>
                <a:gd name="T22" fmla="*/ 12 w 240"/>
                <a:gd name="T23" fmla="*/ 90 h 119"/>
                <a:gd name="T24" fmla="*/ 12 w 240"/>
                <a:gd name="T25" fmla="*/ 107 h 119"/>
                <a:gd name="T26" fmla="*/ 228 w 240"/>
                <a:gd name="T27" fmla="*/ 107 h 119"/>
                <a:gd name="T28" fmla="*/ 228 w 240"/>
                <a:gd name="T29" fmla="*/ 90 h 119"/>
                <a:gd name="T30" fmla="*/ 209 w 240"/>
                <a:gd name="T31" fmla="*/ 62 h 119"/>
                <a:gd name="T32" fmla="*/ 148 w 240"/>
                <a:gd name="T33" fmla="*/ 41 h 119"/>
                <a:gd name="T34" fmla="*/ 144 w 240"/>
                <a:gd name="T35" fmla="*/ 35 h 119"/>
                <a:gd name="T36" fmla="*/ 144 w 240"/>
                <a:gd name="T37" fmla="*/ 0 h 119"/>
                <a:gd name="T38" fmla="*/ 156 w 240"/>
                <a:gd name="T39" fmla="*/ 0 h 119"/>
                <a:gd name="T40" fmla="*/ 156 w 240"/>
                <a:gd name="T41" fmla="*/ 31 h 119"/>
                <a:gd name="T42" fmla="*/ 213 w 240"/>
                <a:gd name="T43" fmla="*/ 51 h 119"/>
                <a:gd name="T44" fmla="*/ 240 w 240"/>
                <a:gd name="T45" fmla="*/ 90 h 119"/>
                <a:gd name="T46" fmla="*/ 240 w 240"/>
                <a:gd name="T47" fmla="*/ 113 h 119"/>
                <a:gd name="T48" fmla="*/ 234 w 240"/>
                <a:gd name="T4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119">
                  <a:moveTo>
                    <a:pt x="234" y="119"/>
                  </a:moveTo>
                  <a:cubicBezTo>
                    <a:pt x="6" y="119"/>
                    <a:pt x="6" y="119"/>
                    <a:pt x="6" y="119"/>
                  </a:cubicBezTo>
                  <a:cubicBezTo>
                    <a:pt x="3" y="119"/>
                    <a:pt x="0" y="116"/>
                    <a:pt x="0" y="113"/>
                  </a:cubicBezTo>
                  <a:cubicBezTo>
                    <a:pt x="0" y="90"/>
                    <a:pt x="0" y="90"/>
                    <a:pt x="0" y="90"/>
                  </a:cubicBezTo>
                  <a:cubicBezTo>
                    <a:pt x="0" y="73"/>
                    <a:pt x="12" y="57"/>
                    <a:pt x="28" y="51"/>
                  </a:cubicBezTo>
                  <a:cubicBezTo>
                    <a:pt x="84" y="31"/>
                    <a:pt x="84" y="31"/>
                    <a:pt x="84" y="31"/>
                  </a:cubicBezTo>
                  <a:cubicBezTo>
                    <a:pt x="84" y="2"/>
                    <a:pt x="84" y="2"/>
                    <a:pt x="84" y="2"/>
                  </a:cubicBezTo>
                  <a:cubicBezTo>
                    <a:pt x="96" y="2"/>
                    <a:pt x="96" y="2"/>
                    <a:pt x="96" y="2"/>
                  </a:cubicBezTo>
                  <a:cubicBezTo>
                    <a:pt x="96" y="35"/>
                    <a:pt x="96" y="35"/>
                    <a:pt x="96" y="35"/>
                  </a:cubicBezTo>
                  <a:cubicBezTo>
                    <a:pt x="96" y="38"/>
                    <a:pt x="95" y="40"/>
                    <a:pt x="92" y="41"/>
                  </a:cubicBezTo>
                  <a:cubicBezTo>
                    <a:pt x="32" y="62"/>
                    <a:pt x="32" y="62"/>
                    <a:pt x="32" y="62"/>
                  </a:cubicBezTo>
                  <a:cubicBezTo>
                    <a:pt x="20" y="66"/>
                    <a:pt x="12" y="78"/>
                    <a:pt x="12" y="90"/>
                  </a:cubicBezTo>
                  <a:cubicBezTo>
                    <a:pt x="12" y="107"/>
                    <a:pt x="12" y="107"/>
                    <a:pt x="12" y="107"/>
                  </a:cubicBezTo>
                  <a:cubicBezTo>
                    <a:pt x="228" y="107"/>
                    <a:pt x="228" y="107"/>
                    <a:pt x="228" y="107"/>
                  </a:cubicBezTo>
                  <a:cubicBezTo>
                    <a:pt x="228" y="90"/>
                    <a:pt x="228" y="90"/>
                    <a:pt x="228" y="90"/>
                  </a:cubicBezTo>
                  <a:cubicBezTo>
                    <a:pt x="228" y="78"/>
                    <a:pt x="220" y="66"/>
                    <a:pt x="209" y="62"/>
                  </a:cubicBezTo>
                  <a:cubicBezTo>
                    <a:pt x="148" y="41"/>
                    <a:pt x="148" y="41"/>
                    <a:pt x="148" y="41"/>
                  </a:cubicBezTo>
                  <a:cubicBezTo>
                    <a:pt x="146" y="40"/>
                    <a:pt x="144" y="38"/>
                    <a:pt x="144" y="35"/>
                  </a:cubicBezTo>
                  <a:cubicBezTo>
                    <a:pt x="144" y="0"/>
                    <a:pt x="144" y="0"/>
                    <a:pt x="144" y="0"/>
                  </a:cubicBezTo>
                  <a:cubicBezTo>
                    <a:pt x="156" y="0"/>
                    <a:pt x="156" y="0"/>
                    <a:pt x="156" y="0"/>
                  </a:cubicBezTo>
                  <a:cubicBezTo>
                    <a:pt x="156" y="31"/>
                    <a:pt x="156" y="31"/>
                    <a:pt x="156" y="31"/>
                  </a:cubicBezTo>
                  <a:cubicBezTo>
                    <a:pt x="213" y="51"/>
                    <a:pt x="213" y="51"/>
                    <a:pt x="213" y="51"/>
                  </a:cubicBezTo>
                  <a:cubicBezTo>
                    <a:pt x="229" y="57"/>
                    <a:pt x="240" y="73"/>
                    <a:pt x="240" y="90"/>
                  </a:cubicBezTo>
                  <a:cubicBezTo>
                    <a:pt x="240" y="113"/>
                    <a:pt x="240" y="113"/>
                    <a:pt x="240" y="113"/>
                  </a:cubicBezTo>
                  <a:cubicBezTo>
                    <a:pt x="240" y="116"/>
                    <a:pt x="238" y="119"/>
                    <a:pt x="234"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14" name="Freeform 220">
              <a:extLst>
                <a:ext uri="{FF2B5EF4-FFF2-40B4-BE49-F238E27FC236}">
                  <a16:creationId xmlns:a16="http://schemas.microsoft.com/office/drawing/2014/main" id="{90EEC172-E9D1-E7A8-2377-2298E912CBC0}"/>
                </a:ext>
              </a:extLst>
            </p:cNvPr>
            <p:cNvSpPr>
              <a:spLocks noEditPoints="1"/>
            </p:cNvSpPr>
            <p:nvPr/>
          </p:nvSpPr>
          <p:spPr bwMode="auto">
            <a:xfrm>
              <a:off x="3734" y="3239"/>
              <a:ext cx="202" cy="233"/>
            </a:xfrm>
            <a:custGeom>
              <a:avLst/>
              <a:gdLst>
                <a:gd name="T0" fmla="*/ 66 w 132"/>
                <a:gd name="T1" fmla="*/ 156 h 156"/>
                <a:gd name="T2" fmla="*/ 0 w 132"/>
                <a:gd name="T3" fmla="*/ 78 h 156"/>
                <a:gd name="T4" fmla="*/ 66 w 132"/>
                <a:gd name="T5" fmla="*/ 0 h 156"/>
                <a:gd name="T6" fmla="*/ 132 w 132"/>
                <a:gd name="T7" fmla="*/ 78 h 156"/>
                <a:gd name="T8" fmla="*/ 66 w 132"/>
                <a:gd name="T9" fmla="*/ 156 h 156"/>
                <a:gd name="T10" fmla="*/ 66 w 132"/>
                <a:gd name="T11" fmla="*/ 12 h 156"/>
                <a:gd name="T12" fmla="*/ 12 w 132"/>
                <a:gd name="T13" fmla="*/ 78 h 156"/>
                <a:gd name="T14" fmla="*/ 66 w 132"/>
                <a:gd name="T15" fmla="*/ 144 h 156"/>
                <a:gd name="T16" fmla="*/ 120 w 132"/>
                <a:gd name="T17" fmla="*/ 78 h 156"/>
                <a:gd name="T18" fmla="*/ 66 w 132"/>
                <a:gd name="T19" fmla="*/ 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56">
                  <a:moveTo>
                    <a:pt x="66" y="156"/>
                  </a:moveTo>
                  <a:cubicBezTo>
                    <a:pt x="30" y="156"/>
                    <a:pt x="0" y="121"/>
                    <a:pt x="0" y="78"/>
                  </a:cubicBezTo>
                  <a:cubicBezTo>
                    <a:pt x="0" y="35"/>
                    <a:pt x="30" y="0"/>
                    <a:pt x="66" y="0"/>
                  </a:cubicBezTo>
                  <a:cubicBezTo>
                    <a:pt x="102" y="0"/>
                    <a:pt x="132" y="35"/>
                    <a:pt x="132" y="78"/>
                  </a:cubicBezTo>
                  <a:cubicBezTo>
                    <a:pt x="132" y="121"/>
                    <a:pt x="102" y="156"/>
                    <a:pt x="66" y="156"/>
                  </a:cubicBezTo>
                  <a:close/>
                  <a:moveTo>
                    <a:pt x="66" y="12"/>
                  </a:moveTo>
                  <a:cubicBezTo>
                    <a:pt x="36" y="12"/>
                    <a:pt x="12" y="42"/>
                    <a:pt x="12" y="78"/>
                  </a:cubicBezTo>
                  <a:cubicBezTo>
                    <a:pt x="12" y="114"/>
                    <a:pt x="36" y="144"/>
                    <a:pt x="66" y="144"/>
                  </a:cubicBezTo>
                  <a:cubicBezTo>
                    <a:pt x="96" y="144"/>
                    <a:pt x="120" y="114"/>
                    <a:pt x="120" y="78"/>
                  </a:cubicBezTo>
                  <a:cubicBezTo>
                    <a:pt x="120" y="42"/>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15" name="Freeform 221">
              <a:extLst>
                <a:ext uri="{FF2B5EF4-FFF2-40B4-BE49-F238E27FC236}">
                  <a16:creationId xmlns:a16="http://schemas.microsoft.com/office/drawing/2014/main" id="{25954CF5-6A3B-3580-B861-86F22BCBBA4F}"/>
                </a:ext>
              </a:extLst>
            </p:cNvPr>
            <p:cNvSpPr>
              <a:spLocks/>
            </p:cNvSpPr>
            <p:nvPr/>
          </p:nvSpPr>
          <p:spPr bwMode="auto">
            <a:xfrm>
              <a:off x="3740" y="3303"/>
              <a:ext cx="187" cy="54"/>
            </a:xfrm>
            <a:custGeom>
              <a:avLst/>
              <a:gdLst>
                <a:gd name="T0" fmla="*/ 106 w 122"/>
                <a:gd name="T1" fmla="*/ 36 h 36"/>
                <a:gd name="T2" fmla="*/ 71 w 122"/>
                <a:gd name="T3" fmla="*/ 16 h 36"/>
                <a:gd name="T4" fmla="*/ 26 w 122"/>
                <a:gd name="T5" fmla="*/ 35 h 36"/>
                <a:gd name="T6" fmla="*/ 0 w 122"/>
                <a:gd name="T7" fmla="*/ 29 h 36"/>
                <a:gd name="T8" fmla="*/ 5 w 122"/>
                <a:gd name="T9" fmla="*/ 18 h 36"/>
                <a:gd name="T10" fmla="*/ 26 w 122"/>
                <a:gd name="T11" fmla="*/ 23 h 36"/>
                <a:gd name="T12" fmla="*/ 66 w 122"/>
                <a:gd name="T13" fmla="*/ 3 h 36"/>
                <a:gd name="T14" fmla="*/ 71 w 122"/>
                <a:gd name="T15" fmla="*/ 0 h 36"/>
                <a:gd name="T16" fmla="*/ 76 w 122"/>
                <a:gd name="T17" fmla="*/ 3 h 36"/>
                <a:gd name="T18" fmla="*/ 115 w 122"/>
                <a:gd name="T19" fmla="*/ 23 h 36"/>
                <a:gd name="T20" fmla="*/ 119 w 122"/>
                <a:gd name="T21" fmla="*/ 23 h 36"/>
                <a:gd name="T22" fmla="*/ 121 w 122"/>
                <a:gd name="T23" fmla="*/ 23 h 36"/>
                <a:gd name="T24" fmla="*/ 122 w 122"/>
                <a:gd name="T25" fmla="*/ 34 h 36"/>
                <a:gd name="T26" fmla="*/ 120 w 122"/>
                <a:gd name="T27" fmla="*/ 35 h 36"/>
                <a:gd name="T28" fmla="*/ 117 w 122"/>
                <a:gd name="T29" fmla="*/ 35 h 36"/>
                <a:gd name="T30" fmla="*/ 106 w 122"/>
                <a:gd name="T3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36">
                  <a:moveTo>
                    <a:pt x="106" y="36"/>
                  </a:moveTo>
                  <a:cubicBezTo>
                    <a:pt x="92" y="36"/>
                    <a:pt x="80" y="30"/>
                    <a:pt x="71" y="16"/>
                  </a:cubicBezTo>
                  <a:cubicBezTo>
                    <a:pt x="61" y="27"/>
                    <a:pt x="42" y="35"/>
                    <a:pt x="26" y="35"/>
                  </a:cubicBezTo>
                  <a:cubicBezTo>
                    <a:pt x="16" y="35"/>
                    <a:pt x="8" y="33"/>
                    <a:pt x="0" y="29"/>
                  </a:cubicBezTo>
                  <a:cubicBezTo>
                    <a:pt x="5" y="18"/>
                    <a:pt x="5" y="18"/>
                    <a:pt x="5" y="18"/>
                  </a:cubicBezTo>
                  <a:cubicBezTo>
                    <a:pt x="12" y="22"/>
                    <a:pt x="18" y="23"/>
                    <a:pt x="26" y="23"/>
                  </a:cubicBezTo>
                  <a:cubicBezTo>
                    <a:pt x="42" y="23"/>
                    <a:pt x="60" y="14"/>
                    <a:pt x="66" y="3"/>
                  </a:cubicBezTo>
                  <a:cubicBezTo>
                    <a:pt x="67" y="1"/>
                    <a:pt x="69" y="0"/>
                    <a:pt x="71" y="0"/>
                  </a:cubicBezTo>
                  <a:cubicBezTo>
                    <a:pt x="73" y="0"/>
                    <a:pt x="75" y="1"/>
                    <a:pt x="76" y="3"/>
                  </a:cubicBezTo>
                  <a:cubicBezTo>
                    <a:pt x="87" y="21"/>
                    <a:pt x="97" y="27"/>
                    <a:pt x="115" y="23"/>
                  </a:cubicBezTo>
                  <a:cubicBezTo>
                    <a:pt x="116" y="23"/>
                    <a:pt x="118" y="23"/>
                    <a:pt x="119" y="23"/>
                  </a:cubicBezTo>
                  <a:cubicBezTo>
                    <a:pt x="119" y="23"/>
                    <a:pt x="120" y="23"/>
                    <a:pt x="121" y="23"/>
                  </a:cubicBezTo>
                  <a:cubicBezTo>
                    <a:pt x="122" y="34"/>
                    <a:pt x="122" y="34"/>
                    <a:pt x="122" y="34"/>
                  </a:cubicBezTo>
                  <a:cubicBezTo>
                    <a:pt x="121" y="35"/>
                    <a:pt x="120" y="35"/>
                    <a:pt x="120" y="35"/>
                  </a:cubicBezTo>
                  <a:cubicBezTo>
                    <a:pt x="119" y="35"/>
                    <a:pt x="118" y="35"/>
                    <a:pt x="117" y="35"/>
                  </a:cubicBezTo>
                  <a:cubicBezTo>
                    <a:pt x="113" y="36"/>
                    <a:pt x="109" y="36"/>
                    <a:pt x="10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grpSp>
      <p:sp>
        <p:nvSpPr>
          <p:cNvPr id="12" name="TextBox 11">
            <a:extLst>
              <a:ext uri="{FF2B5EF4-FFF2-40B4-BE49-F238E27FC236}">
                <a16:creationId xmlns:a16="http://schemas.microsoft.com/office/drawing/2014/main" id="{D0574B60-17F8-54A7-1424-A660F44275D8}"/>
              </a:ext>
            </a:extLst>
          </p:cNvPr>
          <p:cNvSpPr txBox="1"/>
          <p:nvPr/>
        </p:nvSpPr>
        <p:spPr>
          <a:xfrm>
            <a:off x="10206855" y="3168298"/>
            <a:ext cx="1492604" cy="336153"/>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2340"/>
                </a:solidFill>
                <a:effectLst/>
                <a:uLnTx/>
                <a:uFillTx/>
                <a:latin typeface="Invention"/>
                <a:ea typeface="+mn-ea"/>
                <a:cs typeface="+mn-cs"/>
              </a:rPr>
              <a:t>User</a:t>
            </a:r>
          </a:p>
        </p:txBody>
      </p:sp>
      <p:grpSp>
        <p:nvGrpSpPr>
          <p:cNvPr id="17" name="Group 213">
            <a:extLst>
              <a:ext uri="{FF2B5EF4-FFF2-40B4-BE49-F238E27FC236}">
                <a16:creationId xmlns:a16="http://schemas.microsoft.com/office/drawing/2014/main" id="{BFBB8C02-3B53-9C97-38C1-5CD1145C8543}"/>
              </a:ext>
            </a:extLst>
          </p:cNvPr>
          <p:cNvGrpSpPr>
            <a:grpSpLocks noChangeAspect="1"/>
          </p:cNvGrpSpPr>
          <p:nvPr/>
        </p:nvGrpSpPr>
        <p:grpSpPr bwMode="auto">
          <a:xfrm>
            <a:off x="7252657" y="2162415"/>
            <a:ext cx="1074613" cy="850106"/>
            <a:chOff x="4478" y="3037"/>
            <a:chExt cx="426" cy="337"/>
          </a:xfrm>
          <a:solidFill>
            <a:schemeClr val="accent1"/>
          </a:solidFill>
        </p:grpSpPr>
        <p:sp>
          <p:nvSpPr>
            <p:cNvPr id="19" name="Freeform 214">
              <a:extLst>
                <a:ext uri="{FF2B5EF4-FFF2-40B4-BE49-F238E27FC236}">
                  <a16:creationId xmlns:a16="http://schemas.microsoft.com/office/drawing/2014/main" id="{C2DE885E-653B-9806-0892-CD37ACA7FCCD}"/>
                </a:ext>
              </a:extLst>
            </p:cNvPr>
            <p:cNvSpPr>
              <a:spLocks noEditPoints="1"/>
            </p:cNvSpPr>
            <p:nvPr/>
          </p:nvSpPr>
          <p:spPr bwMode="auto">
            <a:xfrm>
              <a:off x="4478" y="3037"/>
              <a:ext cx="426" cy="337"/>
            </a:xfrm>
            <a:custGeom>
              <a:avLst/>
              <a:gdLst>
                <a:gd name="T0" fmla="*/ 258 w 288"/>
                <a:gd name="T1" fmla="*/ 228 h 228"/>
                <a:gd name="T2" fmla="*/ 30 w 288"/>
                <a:gd name="T3" fmla="*/ 228 h 228"/>
                <a:gd name="T4" fmla="*/ 0 w 288"/>
                <a:gd name="T5" fmla="*/ 198 h 228"/>
                <a:gd name="T6" fmla="*/ 0 w 288"/>
                <a:gd name="T7" fmla="*/ 30 h 228"/>
                <a:gd name="T8" fmla="*/ 30 w 288"/>
                <a:gd name="T9" fmla="*/ 0 h 228"/>
                <a:gd name="T10" fmla="*/ 258 w 288"/>
                <a:gd name="T11" fmla="*/ 0 h 228"/>
                <a:gd name="T12" fmla="*/ 288 w 288"/>
                <a:gd name="T13" fmla="*/ 30 h 228"/>
                <a:gd name="T14" fmla="*/ 288 w 288"/>
                <a:gd name="T15" fmla="*/ 198 h 228"/>
                <a:gd name="T16" fmla="*/ 258 w 288"/>
                <a:gd name="T17" fmla="*/ 228 h 228"/>
                <a:gd name="T18" fmla="*/ 30 w 288"/>
                <a:gd name="T19" fmla="*/ 12 h 228"/>
                <a:gd name="T20" fmla="*/ 12 w 288"/>
                <a:gd name="T21" fmla="*/ 30 h 228"/>
                <a:gd name="T22" fmla="*/ 12 w 288"/>
                <a:gd name="T23" fmla="*/ 198 h 228"/>
                <a:gd name="T24" fmla="*/ 30 w 288"/>
                <a:gd name="T25" fmla="*/ 216 h 228"/>
                <a:gd name="T26" fmla="*/ 258 w 288"/>
                <a:gd name="T27" fmla="*/ 216 h 228"/>
                <a:gd name="T28" fmla="*/ 276 w 288"/>
                <a:gd name="T29" fmla="*/ 198 h 228"/>
                <a:gd name="T30" fmla="*/ 276 w 288"/>
                <a:gd name="T31" fmla="*/ 30 h 228"/>
                <a:gd name="T32" fmla="*/ 258 w 288"/>
                <a:gd name="T33" fmla="*/ 12 h 228"/>
                <a:gd name="T34" fmla="*/ 30 w 288"/>
                <a:gd name="T35" fmla="*/ 1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228">
                  <a:moveTo>
                    <a:pt x="258" y="228"/>
                  </a:moveTo>
                  <a:cubicBezTo>
                    <a:pt x="30" y="228"/>
                    <a:pt x="30" y="228"/>
                    <a:pt x="30" y="228"/>
                  </a:cubicBezTo>
                  <a:cubicBezTo>
                    <a:pt x="13" y="228"/>
                    <a:pt x="0" y="215"/>
                    <a:pt x="0" y="198"/>
                  </a:cubicBezTo>
                  <a:cubicBezTo>
                    <a:pt x="0" y="30"/>
                    <a:pt x="0" y="30"/>
                    <a:pt x="0" y="30"/>
                  </a:cubicBezTo>
                  <a:cubicBezTo>
                    <a:pt x="0" y="13"/>
                    <a:pt x="13" y="0"/>
                    <a:pt x="30" y="0"/>
                  </a:cubicBezTo>
                  <a:cubicBezTo>
                    <a:pt x="258" y="0"/>
                    <a:pt x="258" y="0"/>
                    <a:pt x="258" y="0"/>
                  </a:cubicBezTo>
                  <a:cubicBezTo>
                    <a:pt x="274" y="0"/>
                    <a:pt x="288" y="13"/>
                    <a:pt x="288" y="30"/>
                  </a:cubicBezTo>
                  <a:cubicBezTo>
                    <a:pt x="288" y="198"/>
                    <a:pt x="288" y="198"/>
                    <a:pt x="288" y="198"/>
                  </a:cubicBezTo>
                  <a:cubicBezTo>
                    <a:pt x="288" y="215"/>
                    <a:pt x="274" y="228"/>
                    <a:pt x="258" y="228"/>
                  </a:cubicBezTo>
                  <a:close/>
                  <a:moveTo>
                    <a:pt x="30" y="12"/>
                  </a:moveTo>
                  <a:cubicBezTo>
                    <a:pt x="20" y="12"/>
                    <a:pt x="12" y="20"/>
                    <a:pt x="12" y="30"/>
                  </a:cubicBezTo>
                  <a:cubicBezTo>
                    <a:pt x="12" y="198"/>
                    <a:pt x="12" y="198"/>
                    <a:pt x="12" y="198"/>
                  </a:cubicBezTo>
                  <a:cubicBezTo>
                    <a:pt x="12" y="208"/>
                    <a:pt x="20" y="216"/>
                    <a:pt x="30" y="216"/>
                  </a:cubicBezTo>
                  <a:cubicBezTo>
                    <a:pt x="258" y="216"/>
                    <a:pt x="258" y="216"/>
                    <a:pt x="258" y="216"/>
                  </a:cubicBezTo>
                  <a:cubicBezTo>
                    <a:pt x="268" y="216"/>
                    <a:pt x="276" y="208"/>
                    <a:pt x="276" y="198"/>
                  </a:cubicBezTo>
                  <a:cubicBezTo>
                    <a:pt x="276" y="30"/>
                    <a:pt x="276" y="30"/>
                    <a:pt x="276" y="30"/>
                  </a:cubicBezTo>
                  <a:cubicBezTo>
                    <a:pt x="276" y="20"/>
                    <a:pt x="268" y="12"/>
                    <a:pt x="258" y="12"/>
                  </a:cubicBezTo>
                  <a:lnTo>
                    <a:pt x="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96968C"/>
                </a:solidFill>
                <a:effectLst/>
                <a:uLnTx/>
                <a:uFillTx/>
                <a:latin typeface="Graphik"/>
                <a:ea typeface="+mn-ea"/>
                <a:cs typeface="Arial" charset="0"/>
              </a:endParaRPr>
            </a:p>
          </p:txBody>
        </p:sp>
        <p:sp>
          <p:nvSpPr>
            <p:cNvPr id="20" name="Freeform 215">
              <a:extLst>
                <a:ext uri="{FF2B5EF4-FFF2-40B4-BE49-F238E27FC236}">
                  <a16:creationId xmlns:a16="http://schemas.microsoft.com/office/drawing/2014/main" id="{007F319A-64DA-4939-5E3D-E351DA2EB359}"/>
                </a:ext>
              </a:extLst>
            </p:cNvPr>
            <p:cNvSpPr>
              <a:spLocks/>
            </p:cNvSpPr>
            <p:nvPr/>
          </p:nvSpPr>
          <p:spPr bwMode="auto">
            <a:xfrm>
              <a:off x="4478" y="3126"/>
              <a:ext cx="426" cy="17"/>
            </a:xfrm>
            <a:custGeom>
              <a:avLst/>
              <a:gdLst>
                <a:gd name="T0" fmla="*/ 282 w 288"/>
                <a:gd name="T1" fmla="*/ 12 h 12"/>
                <a:gd name="T2" fmla="*/ 6 w 288"/>
                <a:gd name="T3" fmla="*/ 12 h 12"/>
                <a:gd name="T4" fmla="*/ 0 w 288"/>
                <a:gd name="T5" fmla="*/ 6 h 12"/>
                <a:gd name="T6" fmla="*/ 6 w 288"/>
                <a:gd name="T7" fmla="*/ 0 h 12"/>
                <a:gd name="T8" fmla="*/ 282 w 288"/>
                <a:gd name="T9" fmla="*/ 0 h 12"/>
                <a:gd name="T10" fmla="*/ 288 w 288"/>
                <a:gd name="T11" fmla="*/ 6 h 12"/>
                <a:gd name="T12" fmla="*/ 282 w 28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88" h="12">
                  <a:moveTo>
                    <a:pt x="282" y="12"/>
                  </a:moveTo>
                  <a:cubicBezTo>
                    <a:pt x="6" y="12"/>
                    <a:pt x="6" y="12"/>
                    <a:pt x="6" y="12"/>
                  </a:cubicBezTo>
                  <a:cubicBezTo>
                    <a:pt x="2" y="12"/>
                    <a:pt x="0" y="9"/>
                    <a:pt x="0" y="6"/>
                  </a:cubicBezTo>
                  <a:cubicBezTo>
                    <a:pt x="0" y="3"/>
                    <a:pt x="2" y="0"/>
                    <a:pt x="6" y="0"/>
                  </a:cubicBezTo>
                  <a:cubicBezTo>
                    <a:pt x="282" y="0"/>
                    <a:pt x="282" y="0"/>
                    <a:pt x="282" y="0"/>
                  </a:cubicBezTo>
                  <a:cubicBezTo>
                    <a:pt x="285" y="0"/>
                    <a:pt x="288" y="3"/>
                    <a:pt x="288" y="6"/>
                  </a:cubicBezTo>
                  <a:cubicBezTo>
                    <a:pt x="288" y="9"/>
                    <a:pt x="285" y="12"/>
                    <a:pt x="28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96968C"/>
                </a:solidFill>
                <a:effectLst/>
                <a:uLnTx/>
                <a:uFillTx/>
                <a:latin typeface="Graphik"/>
                <a:ea typeface="+mn-ea"/>
                <a:cs typeface="Arial" charset="0"/>
              </a:endParaRPr>
            </a:p>
          </p:txBody>
        </p:sp>
        <p:sp>
          <p:nvSpPr>
            <p:cNvPr id="21" name="Oval 216">
              <a:extLst>
                <a:ext uri="{FF2B5EF4-FFF2-40B4-BE49-F238E27FC236}">
                  <a16:creationId xmlns:a16="http://schemas.microsoft.com/office/drawing/2014/main" id="{F3498FAE-446C-70F1-6AF7-269DA1255B06}"/>
                </a:ext>
              </a:extLst>
            </p:cNvPr>
            <p:cNvSpPr>
              <a:spLocks noChangeArrowheads="1"/>
            </p:cNvSpPr>
            <p:nvPr/>
          </p:nvSpPr>
          <p:spPr bwMode="auto">
            <a:xfrm>
              <a:off x="4531" y="3072"/>
              <a:ext cx="36"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96968C"/>
                </a:solidFill>
                <a:effectLst/>
                <a:uLnTx/>
                <a:uFillTx/>
                <a:latin typeface="Graphik"/>
                <a:ea typeface="+mn-ea"/>
                <a:cs typeface="Arial" charset="0"/>
              </a:endParaRPr>
            </a:p>
          </p:txBody>
        </p:sp>
        <p:sp>
          <p:nvSpPr>
            <p:cNvPr id="22" name="Oval 217">
              <a:extLst>
                <a:ext uri="{FF2B5EF4-FFF2-40B4-BE49-F238E27FC236}">
                  <a16:creationId xmlns:a16="http://schemas.microsoft.com/office/drawing/2014/main" id="{39D5AED4-2ED0-BA37-7FA2-FD5F324574A5}"/>
                </a:ext>
              </a:extLst>
            </p:cNvPr>
            <p:cNvSpPr>
              <a:spLocks noChangeArrowheads="1"/>
            </p:cNvSpPr>
            <p:nvPr/>
          </p:nvSpPr>
          <p:spPr bwMode="auto">
            <a:xfrm>
              <a:off x="4584" y="3072"/>
              <a:ext cx="36"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96968C"/>
                </a:solidFill>
                <a:effectLst/>
                <a:uLnTx/>
                <a:uFillTx/>
                <a:latin typeface="Graphik"/>
                <a:ea typeface="+mn-ea"/>
                <a:cs typeface="Arial" charset="0"/>
              </a:endParaRPr>
            </a:p>
          </p:txBody>
        </p:sp>
        <p:sp>
          <p:nvSpPr>
            <p:cNvPr id="23" name="Oval 218">
              <a:extLst>
                <a:ext uri="{FF2B5EF4-FFF2-40B4-BE49-F238E27FC236}">
                  <a16:creationId xmlns:a16="http://schemas.microsoft.com/office/drawing/2014/main" id="{2F299DCF-EB81-2E96-229D-7A7D093F8456}"/>
                </a:ext>
              </a:extLst>
            </p:cNvPr>
            <p:cNvSpPr>
              <a:spLocks noChangeArrowheads="1"/>
            </p:cNvSpPr>
            <p:nvPr/>
          </p:nvSpPr>
          <p:spPr bwMode="auto">
            <a:xfrm>
              <a:off x="4638" y="3072"/>
              <a:ext cx="35"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96968C"/>
                </a:solidFill>
                <a:effectLst/>
                <a:uLnTx/>
                <a:uFillTx/>
                <a:latin typeface="Graphik"/>
                <a:ea typeface="+mn-ea"/>
                <a:cs typeface="Arial" charset="0"/>
              </a:endParaRPr>
            </a:p>
          </p:txBody>
        </p:sp>
        <p:sp>
          <p:nvSpPr>
            <p:cNvPr id="24" name="Freeform 219">
              <a:extLst>
                <a:ext uri="{FF2B5EF4-FFF2-40B4-BE49-F238E27FC236}">
                  <a16:creationId xmlns:a16="http://schemas.microsoft.com/office/drawing/2014/main" id="{F7371881-B6B2-FBC2-B6F0-43611B72D2E7}"/>
                </a:ext>
              </a:extLst>
            </p:cNvPr>
            <p:cNvSpPr>
              <a:spLocks noEditPoints="1"/>
            </p:cNvSpPr>
            <p:nvPr/>
          </p:nvSpPr>
          <p:spPr bwMode="auto">
            <a:xfrm>
              <a:off x="4620" y="3161"/>
              <a:ext cx="129" cy="129"/>
            </a:xfrm>
            <a:custGeom>
              <a:avLst/>
              <a:gdLst>
                <a:gd name="T0" fmla="*/ 43 w 87"/>
                <a:gd name="T1" fmla="*/ 87 h 87"/>
                <a:gd name="T2" fmla="*/ 0 w 87"/>
                <a:gd name="T3" fmla="*/ 44 h 87"/>
                <a:gd name="T4" fmla="*/ 43 w 87"/>
                <a:gd name="T5" fmla="*/ 0 h 87"/>
                <a:gd name="T6" fmla="*/ 87 w 87"/>
                <a:gd name="T7" fmla="*/ 44 h 87"/>
                <a:gd name="T8" fmla="*/ 43 w 87"/>
                <a:gd name="T9" fmla="*/ 87 h 87"/>
                <a:gd name="T10" fmla="*/ 43 w 87"/>
                <a:gd name="T11" fmla="*/ 12 h 87"/>
                <a:gd name="T12" fmla="*/ 12 w 87"/>
                <a:gd name="T13" fmla="*/ 44 h 87"/>
                <a:gd name="T14" fmla="*/ 43 w 87"/>
                <a:gd name="T15" fmla="*/ 75 h 87"/>
                <a:gd name="T16" fmla="*/ 75 w 87"/>
                <a:gd name="T17" fmla="*/ 44 h 87"/>
                <a:gd name="T18" fmla="*/ 43 w 87"/>
                <a:gd name="T19" fmla="*/ 1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43" y="87"/>
                  </a:moveTo>
                  <a:cubicBezTo>
                    <a:pt x="19" y="87"/>
                    <a:pt x="0" y="68"/>
                    <a:pt x="0" y="44"/>
                  </a:cubicBezTo>
                  <a:cubicBezTo>
                    <a:pt x="0" y="20"/>
                    <a:pt x="19" y="0"/>
                    <a:pt x="43" y="0"/>
                  </a:cubicBezTo>
                  <a:cubicBezTo>
                    <a:pt x="67" y="0"/>
                    <a:pt x="87" y="20"/>
                    <a:pt x="87" y="44"/>
                  </a:cubicBezTo>
                  <a:cubicBezTo>
                    <a:pt x="87" y="68"/>
                    <a:pt x="67" y="87"/>
                    <a:pt x="43" y="87"/>
                  </a:cubicBezTo>
                  <a:close/>
                  <a:moveTo>
                    <a:pt x="43" y="12"/>
                  </a:moveTo>
                  <a:cubicBezTo>
                    <a:pt x="26" y="12"/>
                    <a:pt x="12" y="26"/>
                    <a:pt x="12" y="44"/>
                  </a:cubicBezTo>
                  <a:cubicBezTo>
                    <a:pt x="12" y="61"/>
                    <a:pt x="26" y="75"/>
                    <a:pt x="43" y="75"/>
                  </a:cubicBezTo>
                  <a:cubicBezTo>
                    <a:pt x="61" y="75"/>
                    <a:pt x="75" y="61"/>
                    <a:pt x="75" y="44"/>
                  </a:cubicBezTo>
                  <a:cubicBezTo>
                    <a:pt x="75" y="26"/>
                    <a:pt x="61" y="12"/>
                    <a:pt x="4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96968C"/>
                </a:solidFill>
                <a:effectLst/>
                <a:uLnTx/>
                <a:uFillTx/>
                <a:latin typeface="Graphik"/>
                <a:ea typeface="+mn-ea"/>
                <a:cs typeface="Arial" charset="0"/>
              </a:endParaRPr>
            </a:p>
          </p:txBody>
        </p:sp>
        <p:sp>
          <p:nvSpPr>
            <p:cNvPr id="25" name="Freeform 220">
              <a:extLst>
                <a:ext uri="{FF2B5EF4-FFF2-40B4-BE49-F238E27FC236}">
                  <a16:creationId xmlns:a16="http://schemas.microsoft.com/office/drawing/2014/main" id="{702E5493-16E0-D5DB-FCEF-07C1BB8592D1}"/>
                </a:ext>
              </a:extLst>
            </p:cNvPr>
            <p:cNvSpPr>
              <a:spLocks/>
            </p:cNvSpPr>
            <p:nvPr/>
          </p:nvSpPr>
          <p:spPr bwMode="auto">
            <a:xfrm>
              <a:off x="4713" y="3256"/>
              <a:ext cx="85" cy="83"/>
            </a:xfrm>
            <a:custGeom>
              <a:avLst/>
              <a:gdLst>
                <a:gd name="T0" fmla="*/ 51 w 57"/>
                <a:gd name="T1" fmla="*/ 56 h 56"/>
                <a:gd name="T2" fmla="*/ 46 w 57"/>
                <a:gd name="T3" fmla="*/ 54 h 56"/>
                <a:gd name="T4" fmla="*/ 3 w 57"/>
                <a:gd name="T5" fmla="*/ 10 h 56"/>
                <a:gd name="T6" fmla="*/ 3 w 57"/>
                <a:gd name="T7" fmla="*/ 2 h 56"/>
                <a:gd name="T8" fmla="*/ 11 w 57"/>
                <a:gd name="T9" fmla="*/ 2 h 56"/>
                <a:gd name="T10" fmla="*/ 55 w 57"/>
                <a:gd name="T11" fmla="*/ 46 h 56"/>
                <a:gd name="T12" fmla="*/ 55 w 57"/>
                <a:gd name="T13" fmla="*/ 54 h 56"/>
                <a:gd name="T14" fmla="*/ 51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51" y="56"/>
                  </a:moveTo>
                  <a:cubicBezTo>
                    <a:pt x="49" y="56"/>
                    <a:pt x="48" y="55"/>
                    <a:pt x="46" y="54"/>
                  </a:cubicBezTo>
                  <a:cubicBezTo>
                    <a:pt x="3" y="10"/>
                    <a:pt x="3" y="10"/>
                    <a:pt x="3" y="10"/>
                  </a:cubicBezTo>
                  <a:cubicBezTo>
                    <a:pt x="0" y="8"/>
                    <a:pt x="0" y="4"/>
                    <a:pt x="3" y="2"/>
                  </a:cubicBezTo>
                  <a:cubicBezTo>
                    <a:pt x="5" y="0"/>
                    <a:pt x="9" y="0"/>
                    <a:pt x="11" y="2"/>
                  </a:cubicBezTo>
                  <a:cubicBezTo>
                    <a:pt x="55" y="46"/>
                    <a:pt x="55" y="46"/>
                    <a:pt x="55" y="46"/>
                  </a:cubicBezTo>
                  <a:cubicBezTo>
                    <a:pt x="57" y="48"/>
                    <a:pt x="57" y="52"/>
                    <a:pt x="55" y="54"/>
                  </a:cubicBezTo>
                  <a:cubicBezTo>
                    <a:pt x="54" y="55"/>
                    <a:pt x="52" y="56"/>
                    <a:pt x="5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96968C"/>
                </a:solidFill>
                <a:effectLst/>
                <a:uLnTx/>
                <a:uFillTx/>
                <a:latin typeface="Graphik"/>
                <a:ea typeface="+mn-ea"/>
                <a:cs typeface="Arial" charset="0"/>
              </a:endParaRPr>
            </a:p>
          </p:txBody>
        </p:sp>
      </p:grpSp>
      <p:sp>
        <p:nvSpPr>
          <p:cNvPr id="18" name="TextBox 17">
            <a:extLst>
              <a:ext uri="{FF2B5EF4-FFF2-40B4-BE49-F238E27FC236}">
                <a16:creationId xmlns:a16="http://schemas.microsoft.com/office/drawing/2014/main" id="{063E0E2B-8958-A34E-1F82-324B8AB25D7A}"/>
              </a:ext>
            </a:extLst>
          </p:cNvPr>
          <p:cNvSpPr txBox="1"/>
          <p:nvPr/>
        </p:nvSpPr>
        <p:spPr>
          <a:xfrm>
            <a:off x="7043661" y="3168298"/>
            <a:ext cx="1492604" cy="336153"/>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2340"/>
                </a:solidFill>
                <a:effectLst/>
                <a:uLnTx/>
                <a:uFillTx/>
                <a:latin typeface="Invention"/>
                <a:ea typeface="+mn-ea"/>
                <a:cs typeface="+mn-cs"/>
              </a:rPr>
              <a:t>Q/A System</a:t>
            </a:r>
          </a:p>
        </p:txBody>
      </p:sp>
      <p:sp>
        <p:nvSpPr>
          <p:cNvPr id="27" name="TextBox 26">
            <a:extLst>
              <a:ext uri="{FF2B5EF4-FFF2-40B4-BE49-F238E27FC236}">
                <a16:creationId xmlns:a16="http://schemas.microsoft.com/office/drawing/2014/main" id="{698F1217-A17B-654A-7DBC-F703FCB3A716}"/>
              </a:ext>
            </a:extLst>
          </p:cNvPr>
          <p:cNvSpPr txBox="1"/>
          <p:nvPr/>
        </p:nvSpPr>
        <p:spPr>
          <a:xfrm>
            <a:off x="3799991" y="3168298"/>
            <a:ext cx="1492604" cy="336153"/>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2340"/>
                </a:solidFill>
                <a:effectLst/>
                <a:uLnTx/>
                <a:uFillTx/>
                <a:latin typeface="Invention"/>
                <a:ea typeface="+mn-ea"/>
                <a:cs typeface="+mn-cs"/>
              </a:rPr>
              <a:t>Base/Fine-Tuned LLM</a:t>
            </a:r>
          </a:p>
        </p:txBody>
      </p:sp>
      <p:grpSp>
        <p:nvGrpSpPr>
          <p:cNvPr id="29" name="Group 57">
            <a:extLst>
              <a:ext uri="{FF2B5EF4-FFF2-40B4-BE49-F238E27FC236}">
                <a16:creationId xmlns:a16="http://schemas.microsoft.com/office/drawing/2014/main" id="{0AEFBC3A-086F-6378-0725-6F904C3D5FA0}"/>
              </a:ext>
            </a:extLst>
          </p:cNvPr>
          <p:cNvGrpSpPr>
            <a:grpSpLocks noChangeAspect="1"/>
          </p:cNvGrpSpPr>
          <p:nvPr/>
        </p:nvGrpSpPr>
        <p:grpSpPr bwMode="auto">
          <a:xfrm>
            <a:off x="7442292" y="4651126"/>
            <a:ext cx="695343" cy="850106"/>
            <a:chOff x="6598" y="457"/>
            <a:chExt cx="319" cy="390"/>
          </a:xfrm>
          <a:solidFill>
            <a:schemeClr val="accent1"/>
          </a:solidFill>
        </p:grpSpPr>
        <p:sp>
          <p:nvSpPr>
            <p:cNvPr id="31" name="Freeform 58">
              <a:extLst>
                <a:ext uri="{FF2B5EF4-FFF2-40B4-BE49-F238E27FC236}">
                  <a16:creationId xmlns:a16="http://schemas.microsoft.com/office/drawing/2014/main" id="{569A719B-7C75-F535-6D46-34C41831C87D}"/>
                </a:ext>
              </a:extLst>
            </p:cNvPr>
            <p:cNvSpPr>
              <a:spLocks noEditPoints="1"/>
            </p:cNvSpPr>
            <p:nvPr/>
          </p:nvSpPr>
          <p:spPr bwMode="auto">
            <a:xfrm>
              <a:off x="6669" y="457"/>
              <a:ext cx="248" cy="319"/>
            </a:xfrm>
            <a:custGeom>
              <a:avLst/>
              <a:gdLst>
                <a:gd name="T0" fmla="*/ 162 w 168"/>
                <a:gd name="T1" fmla="*/ 216 h 216"/>
                <a:gd name="T2" fmla="*/ 6 w 168"/>
                <a:gd name="T3" fmla="*/ 216 h 216"/>
                <a:gd name="T4" fmla="*/ 0 w 168"/>
                <a:gd name="T5" fmla="*/ 210 h 216"/>
                <a:gd name="T6" fmla="*/ 0 w 168"/>
                <a:gd name="T7" fmla="*/ 6 h 216"/>
                <a:gd name="T8" fmla="*/ 6 w 168"/>
                <a:gd name="T9" fmla="*/ 0 h 216"/>
                <a:gd name="T10" fmla="*/ 102 w 168"/>
                <a:gd name="T11" fmla="*/ 0 h 216"/>
                <a:gd name="T12" fmla="*/ 106 w 168"/>
                <a:gd name="T13" fmla="*/ 1 h 216"/>
                <a:gd name="T14" fmla="*/ 166 w 168"/>
                <a:gd name="T15" fmla="*/ 61 h 216"/>
                <a:gd name="T16" fmla="*/ 168 w 168"/>
                <a:gd name="T17" fmla="*/ 66 h 216"/>
                <a:gd name="T18" fmla="*/ 168 w 168"/>
                <a:gd name="T19" fmla="*/ 210 h 216"/>
                <a:gd name="T20" fmla="*/ 162 w 168"/>
                <a:gd name="T21" fmla="*/ 216 h 216"/>
                <a:gd name="T22" fmla="*/ 12 w 168"/>
                <a:gd name="T23" fmla="*/ 204 h 216"/>
                <a:gd name="T24" fmla="*/ 156 w 168"/>
                <a:gd name="T25" fmla="*/ 204 h 216"/>
                <a:gd name="T26" fmla="*/ 156 w 168"/>
                <a:gd name="T27" fmla="*/ 68 h 216"/>
                <a:gd name="T28" fmla="*/ 99 w 168"/>
                <a:gd name="T29" fmla="*/ 12 h 216"/>
                <a:gd name="T30" fmla="*/ 12 w 168"/>
                <a:gd name="T31" fmla="*/ 12 h 216"/>
                <a:gd name="T32" fmla="*/ 12 w 168"/>
                <a:gd name="T33" fmla="*/ 20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 h="216">
                  <a:moveTo>
                    <a:pt x="162" y="216"/>
                  </a:moveTo>
                  <a:cubicBezTo>
                    <a:pt x="6" y="216"/>
                    <a:pt x="6" y="216"/>
                    <a:pt x="6" y="216"/>
                  </a:cubicBezTo>
                  <a:cubicBezTo>
                    <a:pt x="3" y="216"/>
                    <a:pt x="0" y="213"/>
                    <a:pt x="0" y="210"/>
                  </a:cubicBezTo>
                  <a:cubicBezTo>
                    <a:pt x="0" y="6"/>
                    <a:pt x="0" y="6"/>
                    <a:pt x="0" y="6"/>
                  </a:cubicBezTo>
                  <a:cubicBezTo>
                    <a:pt x="0" y="2"/>
                    <a:pt x="3" y="0"/>
                    <a:pt x="6" y="0"/>
                  </a:cubicBezTo>
                  <a:cubicBezTo>
                    <a:pt x="102" y="0"/>
                    <a:pt x="102" y="0"/>
                    <a:pt x="102" y="0"/>
                  </a:cubicBezTo>
                  <a:cubicBezTo>
                    <a:pt x="103" y="0"/>
                    <a:pt x="105" y="0"/>
                    <a:pt x="106" y="1"/>
                  </a:cubicBezTo>
                  <a:cubicBezTo>
                    <a:pt x="166" y="61"/>
                    <a:pt x="166" y="61"/>
                    <a:pt x="166" y="61"/>
                  </a:cubicBezTo>
                  <a:cubicBezTo>
                    <a:pt x="167" y="63"/>
                    <a:pt x="168" y="64"/>
                    <a:pt x="168" y="66"/>
                  </a:cubicBezTo>
                  <a:cubicBezTo>
                    <a:pt x="168" y="210"/>
                    <a:pt x="168" y="210"/>
                    <a:pt x="168" y="210"/>
                  </a:cubicBezTo>
                  <a:cubicBezTo>
                    <a:pt x="168" y="213"/>
                    <a:pt x="165" y="216"/>
                    <a:pt x="162" y="216"/>
                  </a:cubicBezTo>
                  <a:close/>
                  <a:moveTo>
                    <a:pt x="12" y="204"/>
                  </a:moveTo>
                  <a:cubicBezTo>
                    <a:pt x="156" y="204"/>
                    <a:pt x="156" y="204"/>
                    <a:pt x="156" y="204"/>
                  </a:cubicBezTo>
                  <a:cubicBezTo>
                    <a:pt x="156" y="68"/>
                    <a:pt x="156" y="68"/>
                    <a:pt x="156" y="68"/>
                  </a:cubicBezTo>
                  <a:cubicBezTo>
                    <a:pt x="99" y="12"/>
                    <a:pt x="99" y="12"/>
                    <a:pt x="99" y="12"/>
                  </a:cubicBezTo>
                  <a:cubicBezTo>
                    <a:pt x="12" y="12"/>
                    <a:pt x="12" y="12"/>
                    <a:pt x="12" y="12"/>
                  </a:cubicBezTo>
                  <a:lnTo>
                    <a:pt x="12"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96968C"/>
                </a:solidFill>
                <a:effectLst/>
                <a:uLnTx/>
                <a:uFillTx/>
                <a:latin typeface="Arial" charset="0"/>
                <a:ea typeface="+mn-ea"/>
                <a:cs typeface="Arial" charset="0"/>
              </a:endParaRPr>
            </a:p>
          </p:txBody>
        </p:sp>
        <p:sp>
          <p:nvSpPr>
            <p:cNvPr id="32" name="Freeform 59">
              <a:extLst>
                <a:ext uri="{FF2B5EF4-FFF2-40B4-BE49-F238E27FC236}">
                  <a16:creationId xmlns:a16="http://schemas.microsoft.com/office/drawing/2014/main" id="{8EC02B07-8BC2-EA40-A781-B03F6124755D}"/>
                </a:ext>
              </a:extLst>
            </p:cNvPr>
            <p:cNvSpPr>
              <a:spLocks/>
            </p:cNvSpPr>
            <p:nvPr/>
          </p:nvSpPr>
          <p:spPr bwMode="auto">
            <a:xfrm>
              <a:off x="6633" y="492"/>
              <a:ext cx="249" cy="320"/>
            </a:xfrm>
            <a:custGeom>
              <a:avLst/>
              <a:gdLst>
                <a:gd name="T0" fmla="*/ 162 w 168"/>
                <a:gd name="T1" fmla="*/ 216 h 216"/>
                <a:gd name="T2" fmla="*/ 6 w 168"/>
                <a:gd name="T3" fmla="*/ 216 h 216"/>
                <a:gd name="T4" fmla="*/ 0 w 168"/>
                <a:gd name="T5" fmla="*/ 210 h 216"/>
                <a:gd name="T6" fmla="*/ 0 w 168"/>
                <a:gd name="T7" fmla="*/ 6 h 216"/>
                <a:gd name="T8" fmla="*/ 6 w 168"/>
                <a:gd name="T9" fmla="*/ 0 h 216"/>
                <a:gd name="T10" fmla="*/ 30 w 168"/>
                <a:gd name="T11" fmla="*/ 0 h 216"/>
                <a:gd name="T12" fmla="*/ 36 w 168"/>
                <a:gd name="T13" fmla="*/ 6 h 216"/>
                <a:gd name="T14" fmla="*/ 30 w 168"/>
                <a:gd name="T15" fmla="*/ 12 h 216"/>
                <a:gd name="T16" fmla="*/ 12 w 168"/>
                <a:gd name="T17" fmla="*/ 12 h 216"/>
                <a:gd name="T18" fmla="*/ 12 w 168"/>
                <a:gd name="T19" fmla="*/ 204 h 216"/>
                <a:gd name="T20" fmla="*/ 156 w 168"/>
                <a:gd name="T21" fmla="*/ 204 h 216"/>
                <a:gd name="T22" fmla="*/ 156 w 168"/>
                <a:gd name="T23" fmla="*/ 186 h 216"/>
                <a:gd name="T24" fmla="*/ 162 w 168"/>
                <a:gd name="T25" fmla="*/ 180 h 216"/>
                <a:gd name="T26" fmla="*/ 168 w 168"/>
                <a:gd name="T27" fmla="*/ 186 h 216"/>
                <a:gd name="T28" fmla="*/ 168 w 168"/>
                <a:gd name="T29" fmla="*/ 210 h 216"/>
                <a:gd name="T30" fmla="*/ 162 w 168"/>
                <a:gd name="T3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216">
                  <a:moveTo>
                    <a:pt x="162" y="216"/>
                  </a:moveTo>
                  <a:cubicBezTo>
                    <a:pt x="6" y="216"/>
                    <a:pt x="6" y="216"/>
                    <a:pt x="6" y="216"/>
                  </a:cubicBezTo>
                  <a:cubicBezTo>
                    <a:pt x="3" y="216"/>
                    <a:pt x="0" y="213"/>
                    <a:pt x="0" y="210"/>
                  </a:cubicBezTo>
                  <a:cubicBezTo>
                    <a:pt x="0" y="6"/>
                    <a:pt x="0" y="6"/>
                    <a:pt x="0" y="6"/>
                  </a:cubicBezTo>
                  <a:cubicBezTo>
                    <a:pt x="0" y="2"/>
                    <a:pt x="3" y="0"/>
                    <a:pt x="6" y="0"/>
                  </a:cubicBezTo>
                  <a:cubicBezTo>
                    <a:pt x="30" y="0"/>
                    <a:pt x="30" y="0"/>
                    <a:pt x="30" y="0"/>
                  </a:cubicBezTo>
                  <a:cubicBezTo>
                    <a:pt x="33" y="0"/>
                    <a:pt x="36" y="2"/>
                    <a:pt x="36" y="6"/>
                  </a:cubicBezTo>
                  <a:cubicBezTo>
                    <a:pt x="36" y="9"/>
                    <a:pt x="33" y="12"/>
                    <a:pt x="30" y="12"/>
                  </a:cubicBezTo>
                  <a:cubicBezTo>
                    <a:pt x="12" y="12"/>
                    <a:pt x="12" y="12"/>
                    <a:pt x="12" y="12"/>
                  </a:cubicBezTo>
                  <a:cubicBezTo>
                    <a:pt x="12" y="204"/>
                    <a:pt x="12" y="204"/>
                    <a:pt x="12" y="204"/>
                  </a:cubicBezTo>
                  <a:cubicBezTo>
                    <a:pt x="156" y="204"/>
                    <a:pt x="156" y="204"/>
                    <a:pt x="156" y="204"/>
                  </a:cubicBezTo>
                  <a:cubicBezTo>
                    <a:pt x="156" y="186"/>
                    <a:pt x="156" y="186"/>
                    <a:pt x="156" y="186"/>
                  </a:cubicBezTo>
                  <a:cubicBezTo>
                    <a:pt x="156" y="182"/>
                    <a:pt x="159" y="180"/>
                    <a:pt x="162" y="180"/>
                  </a:cubicBezTo>
                  <a:cubicBezTo>
                    <a:pt x="165" y="180"/>
                    <a:pt x="168" y="182"/>
                    <a:pt x="168" y="186"/>
                  </a:cubicBezTo>
                  <a:cubicBezTo>
                    <a:pt x="168" y="210"/>
                    <a:pt x="168" y="210"/>
                    <a:pt x="168" y="210"/>
                  </a:cubicBezTo>
                  <a:cubicBezTo>
                    <a:pt x="168" y="213"/>
                    <a:pt x="165" y="216"/>
                    <a:pt x="162" y="2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96968C"/>
                </a:solidFill>
                <a:effectLst/>
                <a:uLnTx/>
                <a:uFillTx/>
                <a:latin typeface="Arial" charset="0"/>
                <a:ea typeface="+mn-ea"/>
                <a:cs typeface="Arial" charset="0"/>
              </a:endParaRPr>
            </a:p>
          </p:txBody>
        </p:sp>
        <p:sp>
          <p:nvSpPr>
            <p:cNvPr id="33" name="Freeform 60">
              <a:extLst>
                <a:ext uri="{FF2B5EF4-FFF2-40B4-BE49-F238E27FC236}">
                  <a16:creationId xmlns:a16="http://schemas.microsoft.com/office/drawing/2014/main" id="{2815EDF6-F072-1AC3-B9FD-ECCA293A9DC0}"/>
                </a:ext>
              </a:extLst>
            </p:cNvPr>
            <p:cNvSpPr>
              <a:spLocks/>
            </p:cNvSpPr>
            <p:nvPr/>
          </p:nvSpPr>
          <p:spPr bwMode="auto">
            <a:xfrm>
              <a:off x="6598" y="528"/>
              <a:ext cx="248" cy="319"/>
            </a:xfrm>
            <a:custGeom>
              <a:avLst/>
              <a:gdLst>
                <a:gd name="T0" fmla="*/ 162 w 168"/>
                <a:gd name="T1" fmla="*/ 216 h 216"/>
                <a:gd name="T2" fmla="*/ 6 w 168"/>
                <a:gd name="T3" fmla="*/ 216 h 216"/>
                <a:gd name="T4" fmla="*/ 0 w 168"/>
                <a:gd name="T5" fmla="*/ 210 h 216"/>
                <a:gd name="T6" fmla="*/ 0 w 168"/>
                <a:gd name="T7" fmla="*/ 6 h 216"/>
                <a:gd name="T8" fmla="*/ 6 w 168"/>
                <a:gd name="T9" fmla="*/ 0 h 216"/>
                <a:gd name="T10" fmla="*/ 30 w 168"/>
                <a:gd name="T11" fmla="*/ 0 h 216"/>
                <a:gd name="T12" fmla="*/ 36 w 168"/>
                <a:gd name="T13" fmla="*/ 6 h 216"/>
                <a:gd name="T14" fmla="*/ 30 w 168"/>
                <a:gd name="T15" fmla="*/ 12 h 216"/>
                <a:gd name="T16" fmla="*/ 12 w 168"/>
                <a:gd name="T17" fmla="*/ 12 h 216"/>
                <a:gd name="T18" fmla="*/ 12 w 168"/>
                <a:gd name="T19" fmla="*/ 204 h 216"/>
                <a:gd name="T20" fmla="*/ 156 w 168"/>
                <a:gd name="T21" fmla="*/ 204 h 216"/>
                <a:gd name="T22" fmla="*/ 156 w 168"/>
                <a:gd name="T23" fmla="*/ 186 h 216"/>
                <a:gd name="T24" fmla="*/ 162 w 168"/>
                <a:gd name="T25" fmla="*/ 180 h 216"/>
                <a:gd name="T26" fmla="*/ 168 w 168"/>
                <a:gd name="T27" fmla="*/ 186 h 216"/>
                <a:gd name="T28" fmla="*/ 168 w 168"/>
                <a:gd name="T29" fmla="*/ 210 h 216"/>
                <a:gd name="T30" fmla="*/ 162 w 168"/>
                <a:gd name="T3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216">
                  <a:moveTo>
                    <a:pt x="162" y="216"/>
                  </a:moveTo>
                  <a:cubicBezTo>
                    <a:pt x="6" y="216"/>
                    <a:pt x="6" y="216"/>
                    <a:pt x="6" y="216"/>
                  </a:cubicBezTo>
                  <a:cubicBezTo>
                    <a:pt x="3" y="216"/>
                    <a:pt x="0" y="213"/>
                    <a:pt x="0" y="210"/>
                  </a:cubicBezTo>
                  <a:cubicBezTo>
                    <a:pt x="0" y="6"/>
                    <a:pt x="0" y="6"/>
                    <a:pt x="0" y="6"/>
                  </a:cubicBezTo>
                  <a:cubicBezTo>
                    <a:pt x="0" y="2"/>
                    <a:pt x="3" y="0"/>
                    <a:pt x="6" y="0"/>
                  </a:cubicBezTo>
                  <a:cubicBezTo>
                    <a:pt x="30" y="0"/>
                    <a:pt x="30" y="0"/>
                    <a:pt x="30" y="0"/>
                  </a:cubicBezTo>
                  <a:cubicBezTo>
                    <a:pt x="33" y="0"/>
                    <a:pt x="36" y="2"/>
                    <a:pt x="36" y="6"/>
                  </a:cubicBezTo>
                  <a:cubicBezTo>
                    <a:pt x="36" y="9"/>
                    <a:pt x="33" y="12"/>
                    <a:pt x="30" y="12"/>
                  </a:cubicBezTo>
                  <a:cubicBezTo>
                    <a:pt x="12" y="12"/>
                    <a:pt x="12" y="12"/>
                    <a:pt x="12" y="12"/>
                  </a:cubicBezTo>
                  <a:cubicBezTo>
                    <a:pt x="12" y="204"/>
                    <a:pt x="12" y="204"/>
                    <a:pt x="12" y="204"/>
                  </a:cubicBezTo>
                  <a:cubicBezTo>
                    <a:pt x="156" y="204"/>
                    <a:pt x="156" y="204"/>
                    <a:pt x="156" y="204"/>
                  </a:cubicBezTo>
                  <a:cubicBezTo>
                    <a:pt x="156" y="186"/>
                    <a:pt x="156" y="186"/>
                    <a:pt x="156" y="186"/>
                  </a:cubicBezTo>
                  <a:cubicBezTo>
                    <a:pt x="156" y="182"/>
                    <a:pt x="159" y="180"/>
                    <a:pt x="162" y="180"/>
                  </a:cubicBezTo>
                  <a:cubicBezTo>
                    <a:pt x="165" y="180"/>
                    <a:pt x="168" y="182"/>
                    <a:pt x="168" y="186"/>
                  </a:cubicBezTo>
                  <a:cubicBezTo>
                    <a:pt x="168" y="210"/>
                    <a:pt x="168" y="210"/>
                    <a:pt x="168" y="210"/>
                  </a:cubicBezTo>
                  <a:cubicBezTo>
                    <a:pt x="168" y="213"/>
                    <a:pt x="165" y="216"/>
                    <a:pt x="162" y="2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96968C"/>
                </a:solidFill>
                <a:effectLst/>
                <a:uLnTx/>
                <a:uFillTx/>
                <a:latin typeface="Arial" charset="0"/>
                <a:ea typeface="+mn-ea"/>
                <a:cs typeface="Arial" charset="0"/>
              </a:endParaRPr>
            </a:p>
          </p:txBody>
        </p:sp>
        <p:sp>
          <p:nvSpPr>
            <p:cNvPr id="34" name="Freeform 61">
              <a:extLst>
                <a:ext uri="{FF2B5EF4-FFF2-40B4-BE49-F238E27FC236}">
                  <a16:creationId xmlns:a16="http://schemas.microsoft.com/office/drawing/2014/main" id="{2A68EFD8-4E53-05CC-5FC6-BBA1C3D47853}"/>
                </a:ext>
              </a:extLst>
            </p:cNvPr>
            <p:cNvSpPr>
              <a:spLocks/>
            </p:cNvSpPr>
            <p:nvPr/>
          </p:nvSpPr>
          <p:spPr bwMode="auto">
            <a:xfrm>
              <a:off x="6811" y="457"/>
              <a:ext cx="106" cy="106"/>
            </a:xfrm>
            <a:custGeom>
              <a:avLst/>
              <a:gdLst>
                <a:gd name="T0" fmla="*/ 66 w 72"/>
                <a:gd name="T1" fmla="*/ 72 h 72"/>
                <a:gd name="T2" fmla="*/ 6 w 72"/>
                <a:gd name="T3" fmla="*/ 72 h 72"/>
                <a:gd name="T4" fmla="*/ 0 w 72"/>
                <a:gd name="T5" fmla="*/ 66 h 72"/>
                <a:gd name="T6" fmla="*/ 0 w 72"/>
                <a:gd name="T7" fmla="*/ 6 h 72"/>
                <a:gd name="T8" fmla="*/ 6 w 72"/>
                <a:gd name="T9" fmla="*/ 0 h 72"/>
                <a:gd name="T10" fmla="*/ 12 w 72"/>
                <a:gd name="T11" fmla="*/ 6 h 72"/>
                <a:gd name="T12" fmla="*/ 12 w 72"/>
                <a:gd name="T13" fmla="*/ 60 h 72"/>
                <a:gd name="T14" fmla="*/ 66 w 72"/>
                <a:gd name="T15" fmla="*/ 60 h 72"/>
                <a:gd name="T16" fmla="*/ 72 w 72"/>
                <a:gd name="T17" fmla="*/ 66 h 72"/>
                <a:gd name="T18" fmla="*/ 66 w 72"/>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66" y="72"/>
                  </a:moveTo>
                  <a:cubicBezTo>
                    <a:pt x="6" y="72"/>
                    <a:pt x="6" y="72"/>
                    <a:pt x="6" y="72"/>
                  </a:cubicBezTo>
                  <a:cubicBezTo>
                    <a:pt x="3" y="72"/>
                    <a:pt x="0" y="69"/>
                    <a:pt x="0" y="66"/>
                  </a:cubicBezTo>
                  <a:cubicBezTo>
                    <a:pt x="0" y="6"/>
                    <a:pt x="0" y="6"/>
                    <a:pt x="0" y="6"/>
                  </a:cubicBezTo>
                  <a:cubicBezTo>
                    <a:pt x="0" y="2"/>
                    <a:pt x="3" y="0"/>
                    <a:pt x="6" y="0"/>
                  </a:cubicBezTo>
                  <a:cubicBezTo>
                    <a:pt x="9" y="0"/>
                    <a:pt x="12" y="2"/>
                    <a:pt x="12" y="6"/>
                  </a:cubicBezTo>
                  <a:cubicBezTo>
                    <a:pt x="12" y="60"/>
                    <a:pt x="12" y="60"/>
                    <a:pt x="12" y="60"/>
                  </a:cubicBezTo>
                  <a:cubicBezTo>
                    <a:pt x="66" y="60"/>
                    <a:pt x="66" y="60"/>
                    <a:pt x="66" y="60"/>
                  </a:cubicBezTo>
                  <a:cubicBezTo>
                    <a:pt x="69" y="60"/>
                    <a:pt x="72" y="62"/>
                    <a:pt x="72" y="66"/>
                  </a:cubicBezTo>
                  <a:cubicBezTo>
                    <a:pt x="72" y="69"/>
                    <a:pt x="69" y="72"/>
                    <a:pt x="6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96968C"/>
                </a:solidFill>
                <a:effectLst/>
                <a:uLnTx/>
                <a:uFillTx/>
                <a:latin typeface="Arial" charset="0"/>
                <a:ea typeface="+mn-ea"/>
                <a:cs typeface="Arial" charset="0"/>
              </a:endParaRPr>
            </a:p>
          </p:txBody>
        </p:sp>
      </p:grpSp>
      <p:sp>
        <p:nvSpPr>
          <p:cNvPr id="30" name="TextBox 29">
            <a:extLst>
              <a:ext uri="{FF2B5EF4-FFF2-40B4-BE49-F238E27FC236}">
                <a16:creationId xmlns:a16="http://schemas.microsoft.com/office/drawing/2014/main" id="{B201B704-E158-0630-8BCD-86307F77CA96}"/>
              </a:ext>
            </a:extLst>
          </p:cNvPr>
          <p:cNvSpPr txBox="1"/>
          <p:nvPr/>
        </p:nvSpPr>
        <p:spPr>
          <a:xfrm>
            <a:off x="6742285" y="5654142"/>
            <a:ext cx="2054800" cy="468335"/>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2340"/>
                </a:solidFill>
                <a:effectLst/>
                <a:uLnTx/>
                <a:uFillTx/>
                <a:latin typeface="Invention"/>
                <a:ea typeface="+mn-ea"/>
                <a:cs typeface="+mn-cs"/>
              </a:rPr>
              <a:t>Org/Domain-Specific Vector Database with Embeddings</a:t>
            </a:r>
          </a:p>
        </p:txBody>
      </p:sp>
      <p:grpSp>
        <p:nvGrpSpPr>
          <p:cNvPr id="35" name="Group 34">
            <a:extLst>
              <a:ext uri="{FF2B5EF4-FFF2-40B4-BE49-F238E27FC236}">
                <a16:creationId xmlns:a16="http://schemas.microsoft.com/office/drawing/2014/main" id="{E446735F-1FC3-B78D-49B5-25E12C16A08B}"/>
              </a:ext>
            </a:extLst>
          </p:cNvPr>
          <p:cNvGrpSpPr/>
          <p:nvPr/>
        </p:nvGrpSpPr>
        <p:grpSpPr>
          <a:xfrm>
            <a:off x="2107760" y="2294141"/>
            <a:ext cx="1786269" cy="293327"/>
            <a:chOff x="2126512" y="2417433"/>
            <a:chExt cx="1786269" cy="293327"/>
          </a:xfrm>
        </p:grpSpPr>
        <p:sp>
          <p:nvSpPr>
            <p:cNvPr id="36" name="TextBox 35">
              <a:extLst>
                <a:ext uri="{FF2B5EF4-FFF2-40B4-BE49-F238E27FC236}">
                  <a16:creationId xmlns:a16="http://schemas.microsoft.com/office/drawing/2014/main" id="{D6E14FB3-8906-CC36-E5D7-CA949ABEDC21}"/>
                </a:ext>
              </a:extLst>
            </p:cNvPr>
            <p:cNvSpPr txBox="1"/>
            <p:nvPr/>
          </p:nvSpPr>
          <p:spPr>
            <a:xfrm>
              <a:off x="2324846" y="2417433"/>
              <a:ext cx="1389600" cy="217034"/>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lumMod val="50000"/>
                    </a:srgbClr>
                  </a:solidFill>
                  <a:effectLst/>
                  <a:uLnTx/>
                  <a:uFillTx/>
                  <a:latin typeface="Invention"/>
                  <a:ea typeface="+mn-ea"/>
                  <a:cs typeface="+mn-cs"/>
                </a:rPr>
                <a:t>Pre-training </a:t>
              </a:r>
            </a:p>
          </p:txBody>
        </p:sp>
        <p:cxnSp>
          <p:nvCxnSpPr>
            <p:cNvPr id="37" name="Straight Arrow Connector 36">
              <a:extLst>
                <a:ext uri="{FF2B5EF4-FFF2-40B4-BE49-F238E27FC236}">
                  <a16:creationId xmlns:a16="http://schemas.microsoft.com/office/drawing/2014/main" id="{89F6696A-D0E3-CF63-1E9A-6ED339404277}"/>
                </a:ext>
              </a:extLst>
            </p:cNvPr>
            <p:cNvCxnSpPr>
              <a:cxnSpLocks/>
            </p:cNvCxnSpPr>
            <p:nvPr/>
          </p:nvCxnSpPr>
          <p:spPr>
            <a:xfrm>
              <a:off x="2126512" y="2710760"/>
              <a:ext cx="1786269" cy="0"/>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3308B06D-F765-D67D-9D05-E2ACB4871F94}"/>
              </a:ext>
            </a:extLst>
          </p:cNvPr>
          <p:cNvGrpSpPr/>
          <p:nvPr/>
        </p:nvGrpSpPr>
        <p:grpSpPr>
          <a:xfrm>
            <a:off x="5184113" y="2294141"/>
            <a:ext cx="1786269" cy="293327"/>
            <a:chOff x="5202865" y="2417433"/>
            <a:chExt cx="1786269" cy="293327"/>
          </a:xfrm>
        </p:grpSpPr>
        <p:cxnSp>
          <p:nvCxnSpPr>
            <p:cNvPr id="39" name="Straight Arrow Connector 38">
              <a:extLst>
                <a:ext uri="{FF2B5EF4-FFF2-40B4-BE49-F238E27FC236}">
                  <a16:creationId xmlns:a16="http://schemas.microsoft.com/office/drawing/2014/main" id="{0534BBA3-B4F8-73E9-DDCA-FC3B7756620D}"/>
                </a:ext>
              </a:extLst>
            </p:cNvPr>
            <p:cNvCxnSpPr>
              <a:cxnSpLocks/>
            </p:cNvCxnSpPr>
            <p:nvPr/>
          </p:nvCxnSpPr>
          <p:spPr>
            <a:xfrm>
              <a:off x="5202865" y="2710760"/>
              <a:ext cx="1786269" cy="0"/>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85375ED-7515-2B5E-E809-AE9B9CDC38B1}"/>
                </a:ext>
              </a:extLst>
            </p:cNvPr>
            <p:cNvSpPr txBox="1"/>
            <p:nvPr/>
          </p:nvSpPr>
          <p:spPr>
            <a:xfrm>
              <a:off x="5401199" y="2417433"/>
              <a:ext cx="1389600" cy="217034"/>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lumMod val="50000"/>
                    </a:srgbClr>
                  </a:solidFill>
                  <a:effectLst/>
                  <a:uLnTx/>
                  <a:uFillTx/>
                  <a:latin typeface="Invention"/>
                  <a:ea typeface="+mn-ea"/>
                  <a:cs typeface="+mn-cs"/>
                </a:rPr>
                <a:t>Response</a:t>
              </a:r>
            </a:p>
          </p:txBody>
        </p:sp>
      </p:grpSp>
      <p:grpSp>
        <p:nvGrpSpPr>
          <p:cNvPr id="41" name="Group 40">
            <a:extLst>
              <a:ext uri="{FF2B5EF4-FFF2-40B4-BE49-F238E27FC236}">
                <a16:creationId xmlns:a16="http://schemas.microsoft.com/office/drawing/2014/main" id="{F37B6299-84E4-99ED-0161-E34A3DE71C6D}"/>
              </a:ext>
            </a:extLst>
          </p:cNvPr>
          <p:cNvGrpSpPr/>
          <p:nvPr/>
        </p:nvGrpSpPr>
        <p:grpSpPr>
          <a:xfrm>
            <a:off x="8529835" y="2422292"/>
            <a:ext cx="1786269" cy="382210"/>
            <a:chOff x="8548587" y="2545584"/>
            <a:chExt cx="1786269" cy="382210"/>
          </a:xfrm>
        </p:grpSpPr>
        <p:cxnSp>
          <p:nvCxnSpPr>
            <p:cNvPr id="42" name="Straight Arrow Connector 41">
              <a:extLst>
                <a:ext uri="{FF2B5EF4-FFF2-40B4-BE49-F238E27FC236}">
                  <a16:creationId xmlns:a16="http://schemas.microsoft.com/office/drawing/2014/main" id="{2D8BDFDD-FCED-B4BD-B0E9-6E7F01B519A6}"/>
                </a:ext>
              </a:extLst>
            </p:cNvPr>
            <p:cNvCxnSpPr>
              <a:cxnSpLocks/>
            </p:cNvCxnSpPr>
            <p:nvPr/>
          </p:nvCxnSpPr>
          <p:spPr>
            <a:xfrm>
              <a:off x="8548587" y="2545584"/>
              <a:ext cx="1786269" cy="0"/>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5F349C4-DAA9-1719-1227-7442A819E3EA}"/>
                </a:ext>
              </a:extLst>
            </p:cNvPr>
            <p:cNvSpPr txBox="1"/>
            <p:nvPr/>
          </p:nvSpPr>
          <p:spPr>
            <a:xfrm>
              <a:off x="8746921" y="2710760"/>
              <a:ext cx="1389600" cy="217034"/>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lumMod val="50000"/>
                    </a:srgbClr>
                  </a:solidFill>
                  <a:effectLst/>
                  <a:uLnTx/>
                  <a:uFillTx/>
                  <a:latin typeface="Invention"/>
                  <a:ea typeface="+mn-ea"/>
                  <a:cs typeface="+mn-cs"/>
                </a:rPr>
                <a:t>Query</a:t>
              </a:r>
            </a:p>
          </p:txBody>
        </p:sp>
      </p:grpSp>
      <p:grpSp>
        <p:nvGrpSpPr>
          <p:cNvPr id="44" name="Group 43">
            <a:extLst>
              <a:ext uri="{FF2B5EF4-FFF2-40B4-BE49-F238E27FC236}">
                <a16:creationId xmlns:a16="http://schemas.microsoft.com/office/drawing/2014/main" id="{71DDB2B2-54B3-9544-49FF-6D8AE45DABE3}"/>
              </a:ext>
            </a:extLst>
          </p:cNvPr>
          <p:cNvGrpSpPr/>
          <p:nvPr/>
        </p:nvGrpSpPr>
        <p:grpSpPr>
          <a:xfrm>
            <a:off x="8529835" y="2128277"/>
            <a:ext cx="1786269" cy="750810"/>
            <a:chOff x="8548587" y="2251569"/>
            <a:chExt cx="1786269" cy="750810"/>
          </a:xfrm>
        </p:grpSpPr>
        <p:cxnSp>
          <p:nvCxnSpPr>
            <p:cNvPr id="45" name="Straight Arrow Connector 44">
              <a:extLst>
                <a:ext uri="{FF2B5EF4-FFF2-40B4-BE49-F238E27FC236}">
                  <a16:creationId xmlns:a16="http://schemas.microsoft.com/office/drawing/2014/main" id="{9CAF3B02-61F9-A774-7560-DEE2D668B868}"/>
                </a:ext>
              </a:extLst>
            </p:cNvPr>
            <p:cNvCxnSpPr>
              <a:cxnSpLocks/>
            </p:cNvCxnSpPr>
            <p:nvPr/>
          </p:nvCxnSpPr>
          <p:spPr>
            <a:xfrm flipH="1">
              <a:off x="8548587" y="3002379"/>
              <a:ext cx="1786269" cy="0"/>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1BCA4F3-DEB8-C504-63FE-51ECC4CCA941}"/>
                </a:ext>
              </a:extLst>
            </p:cNvPr>
            <p:cNvSpPr txBox="1"/>
            <p:nvPr/>
          </p:nvSpPr>
          <p:spPr>
            <a:xfrm>
              <a:off x="8774957" y="2251569"/>
              <a:ext cx="1389600" cy="217034"/>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lumMod val="50000"/>
                    </a:srgbClr>
                  </a:solidFill>
                  <a:effectLst/>
                  <a:uLnTx/>
                  <a:uFillTx/>
                  <a:latin typeface="Invention"/>
                  <a:ea typeface="+mn-ea"/>
                  <a:cs typeface="+mn-cs"/>
                </a:rPr>
                <a:t>Response</a:t>
              </a:r>
            </a:p>
          </p:txBody>
        </p:sp>
      </p:grpSp>
      <p:grpSp>
        <p:nvGrpSpPr>
          <p:cNvPr id="47" name="Group 46">
            <a:extLst>
              <a:ext uri="{FF2B5EF4-FFF2-40B4-BE49-F238E27FC236}">
                <a16:creationId xmlns:a16="http://schemas.microsoft.com/office/drawing/2014/main" id="{4C052738-D081-188E-C4B7-F142EB443F7D}"/>
              </a:ext>
            </a:extLst>
          </p:cNvPr>
          <p:cNvGrpSpPr/>
          <p:nvPr/>
        </p:nvGrpSpPr>
        <p:grpSpPr>
          <a:xfrm>
            <a:off x="7769685" y="3645986"/>
            <a:ext cx="1558908" cy="792089"/>
            <a:chOff x="7788437" y="3769278"/>
            <a:chExt cx="1558908" cy="792089"/>
          </a:xfrm>
        </p:grpSpPr>
        <p:cxnSp>
          <p:nvCxnSpPr>
            <p:cNvPr id="48" name="Straight Arrow Connector 47">
              <a:extLst>
                <a:ext uri="{FF2B5EF4-FFF2-40B4-BE49-F238E27FC236}">
                  <a16:creationId xmlns:a16="http://schemas.microsoft.com/office/drawing/2014/main" id="{CC0A8BB3-D356-717E-1CAE-7735666F889E}"/>
                </a:ext>
              </a:extLst>
            </p:cNvPr>
            <p:cNvCxnSpPr>
              <a:cxnSpLocks/>
            </p:cNvCxnSpPr>
            <p:nvPr/>
          </p:nvCxnSpPr>
          <p:spPr>
            <a:xfrm>
              <a:off x="7788437" y="3769278"/>
              <a:ext cx="0" cy="792089"/>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B45CC24-7BD7-D19A-C348-F8342759E0A3}"/>
                </a:ext>
              </a:extLst>
            </p:cNvPr>
            <p:cNvSpPr txBox="1"/>
            <p:nvPr/>
          </p:nvSpPr>
          <p:spPr>
            <a:xfrm>
              <a:off x="7957745" y="4056805"/>
              <a:ext cx="1389600" cy="217034"/>
            </a:xfrm>
            <a:prstGeom prst="rect">
              <a:avLst/>
            </a:prstGeom>
            <a:noFill/>
          </p:spPr>
          <p:txBody>
            <a:bodyPr wrap="square" lIns="0" tIns="0" rIns="0" bIns="0" rtlCol="0" anchor="ctr">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lumMod val="50000"/>
                    </a:srgbClr>
                  </a:solidFill>
                  <a:effectLst/>
                  <a:uLnTx/>
                  <a:uFillTx/>
                  <a:latin typeface="Invention"/>
                  <a:ea typeface="+mn-ea"/>
                  <a:cs typeface="+mn-cs"/>
                </a:rPr>
                <a:t>Search</a:t>
              </a:r>
            </a:p>
          </p:txBody>
        </p:sp>
      </p:grpSp>
      <p:sp>
        <p:nvSpPr>
          <p:cNvPr id="50" name="TextBox 49">
            <a:extLst>
              <a:ext uri="{FF2B5EF4-FFF2-40B4-BE49-F238E27FC236}">
                <a16:creationId xmlns:a16="http://schemas.microsoft.com/office/drawing/2014/main" id="{C8D57F63-39DA-8F0C-DCD7-0A0E0D0F62BF}"/>
              </a:ext>
            </a:extLst>
          </p:cNvPr>
          <p:cNvSpPr txBox="1"/>
          <p:nvPr/>
        </p:nvSpPr>
        <p:spPr>
          <a:xfrm>
            <a:off x="5049628" y="4586658"/>
            <a:ext cx="1301135" cy="562022"/>
          </a:xfrm>
          <a:prstGeom prst="rect">
            <a:avLst/>
          </a:prstGeom>
          <a:noFill/>
        </p:spPr>
        <p:txBody>
          <a:bodyPr wrap="square" lIns="0" tIns="0" rIns="0" bIns="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lumMod val="50000"/>
                  </a:srgbClr>
                </a:solidFill>
                <a:effectLst/>
                <a:uLnTx/>
                <a:uFillTx/>
                <a:latin typeface="Invention"/>
                <a:ea typeface="+mn-ea"/>
                <a:cs typeface="+mn-cs"/>
              </a:rPr>
              <a:t>Query +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FFFFFF">
                    <a:lumMod val="50000"/>
                  </a:srgbClr>
                </a:solidFill>
                <a:effectLst/>
                <a:uLnTx/>
                <a:uFillTx/>
                <a:latin typeface="Invention"/>
                <a:ea typeface="+mn-ea"/>
                <a:cs typeface="+mn-cs"/>
              </a:rPr>
              <a:t>relevant docs</a:t>
            </a:r>
          </a:p>
        </p:txBody>
      </p:sp>
      <p:cxnSp>
        <p:nvCxnSpPr>
          <p:cNvPr id="51" name="Connector: Elbow 1027">
            <a:extLst>
              <a:ext uri="{FF2B5EF4-FFF2-40B4-BE49-F238E27FC236}">
                <a16:creationId xmlns:a16="http://schemas.microsoft.com/office/drawing/2014/main" id="{FA48795C-C557-700C-3491-48E1950778FC}"/>
              </a:ext>
            </a:extLst>
          </p:cNvPr>
          <p:cNvCxnSpPr>
            <a:cxnSpLocks/>
            <a:endCxn id="27" idx="2"/>
          </p:cNvCxnSpPr>
          <p:nvPr/>
        </p:nvCxnSpPr>
        <p:spPr>
          <a:xfrm rot="10800000">
            <a:off x="4546293" y="3690522"/>
            <a:ext cx="2416892" cy="1463040"/>
          </a:xfrm>
          <a:prstGeom prst="bentConnector2">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Graphic 54" descr="Database with solid fill">
            <a:extLst>
              <a:ext uri="{FF2B5EF4-FFF2-40B4-BE49-F238E27FC236}">
                <a16:creationId xmlns:a16="http://schemas.microsoft.com/office/drawing/2014/main" id="{C79669AF-7FD4-155A-D05F-67BF3960FCD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53055" y="2125798"/>
            <a:ext cx="914400" cy="914400"/>
          </a:xfrm>
          <a:prstGeom prst="rect">
            <a:avLst/>
          </a:prstGeom>
        </p:spPr>
      </p:pic>
      <p:pic>
        <p:nvPicPr>
          <p:cNvPr id="57" name="Graphic 56" descr="Drawing Figure with solid fill">
            <a:extLst>
              <a:ext uri="{FF2B5EF4-FFF2-40B4-BE49-F238E27FC236}">
                <a16:creationId xmlns:a16="http://schemas.microsoft.com/office/drawing/2014/main" id="{D4FAD00B-BF9F-CC6A-FD2C-93AD202A7BF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47577" y="2159572"/>
            <a:ext cx="914400" cy="914400"/>
          </a:xfrm>
          <a:prstGeom prst="rect">
            <a:avLst/>
          </a:prstGeom>
        </p:spPr>
      </p:pic>
    </p:spTree>
    <p:extLst>
      <p:ext uri="{BB962C8B-B14F-4D97-AF65-F5344CB8AC3E}">
        <p14:creationId xmlns:p14="http://schemas.microsoft.com/office/powerpoint/2010/main" val="1695220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95CD5-A2C0-AFBF-40E6-30A3394163DB}"/>
              </a:ext>
            </a:extLst>
          </p:cNvPr>
          <p:cNvSpPr>
            <a:spLocks noGrp="1"/>
          </p:cNvSpPr>
          <p:nvPr>
            <p:ph type="title"/>
          </p:nvPr>
        </p:nvSpPr>
        <p:spPr/>
        <p:txBody>
          <a:bodyPr/>
          <a:lstStyle/>
          <a:p>
            <a:r>
              <a:rPr lang="en-US" dirty="0"/>
              <a:t>Key Future Trends in Embedding</a:t>
            </a:r>
          </a:p>
        </p:txBody>
      </p:sp>
      <p:pic>
        <p:nvPicPr>
          <p:cNvPr id="4" name="Graphic 3" descr="Gears with solid fill">
            <a:extLst>
              <a:ext uri="{FF2B5EF4-FFF2-40B4-BE49-F238E27FC236}">
                <a16:creationId xmlns:a16="http://schemas.microsoft.com/office/drawing/2014/main" id="{DDD4F0A0-0FF3-DC71-9079-4AAE5B7B68F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21179" y="1713016"/>
            <a:ext cx="914400" cy="914400"/>
          </a:xfrm>
          <a:prstGeom prst="rect">
            <a:avLst/>
          </a:prstGeom>
          <a:effectLst>
            <a:outerShdw blurRad="50800" dist="38100" dir="2700000" algn="tl" rotWithShape="0">
              <a:prstClr val="black">
                <a:alpha val="40000"/>
              </a:prstClr>
            </a:outerShdw>
          </a:effectLst>
        </p:spPr>
      </p:pic>
      <p:pic>
        <p:nvPicPr>
          <p:cNvPr id="6" name="Graphic 5" descr="Server with solid fill">
            <a:extLst>
              <a:ext uri="{FF2B5EF4-FFF2-40B4-BE49-F238E27FC236}">
                <a16:creationId xmlns:a16="http://schemas.microsoft.com/office/drawing/2014/main" id="{27421D90-F9DE-9527-691D-1C64511B9A4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59382" y="1713016"/>
            <a:ext cx="914400" cy="914400"/>
          </a:xfrm>
          <a:prstGeom prst="rect">
            <a:avLst/>
          </a:prstGeom>
          <a:effectLst>
            <a:outerShdw blurRad="50800" dist="38100" dir="2700000" algn="tl" rotWithShape="0">
              <a:prstClr val="black">
                <a:alpha val="40000"/>
              </a:prstClr>
            </a:outerShdw>
          </a:effectLst>
        </p:spPr>
      </p:pic>
      <p:pic>
        <p:nvPicPr>
          <p:cNvPr id="8" name="Graphic 7" descr="Badge Tick1 with solid fill">
            <a:extLst>
              <a:ext uri="{FF2B5EF4-FFF2-40B4-BE49-F238E27FC236}">
                <a16:creationId xmlns:a16="http://schemas.microsoft.com/office/drawing/2014/main" id="{CEF25E0F-AA81-E587-9BD1-806D34B9D08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97585" y="1713016"/>
            <a:ext cx="914400" cy="914400"/>
          </a:xfrm>
          <a:prstGeom prst="rect">
            <a:avLst/>
          </a:prstGeom>
          <a:effectLst>
            <a:outerShdw blurRad="50800" dist="38100" dir="2700000" algn="tl" rotWithShape="0">
              <a:prstClr val="black">
                <a:alpha val="40000"/>
              </a:prstClr>
            </a:outerShdw>
          </a:effectLst>
        </p:spPr>
      </p:pic>
      <p:pic>
        <p:nvPicPr>
          <p:cNvPr id="10" name="Graphic 9" descr="Idea with solid fill">
            <a:extLst>
              <a:ext uri="{FF2B5EF4-FFF2-40B4-BE49-F238E27FC236}">
                <a16:creationId xmlns:a16="http://schemas.microsoft.com/office/drawing/2014/main" id="{70266B92-89D0-A70C-BF18-CFACD2F5AFF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059382" y="4002859"/>
            <a:ext cx="914400" cy="914400"/>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F17B145A-8B0D-2C05-BDEB-B4996B43BB44}"/>
              </a:ext>
            </a:extLst>
          </p:cNvPr>
          <p:cNvSpPr txBox="1"/>
          <p:nvPr/>
        </p:nvSpPr>
        <p:spPr>
          <a:xfrm>
            <a:off x="746165" y="2855142"/>
            <a:ext cx="2257301" cy="830997"/>
          </a:xfrm>
          <a:prstGeom prst="rect">
            <a:avLst/>
          </a:prstGeom>
          <a:gradFill>
            <a:gsLst>
              <a:gs pos="59000">
                <a:schemeClr val="accent1">
                  <a:lumMod val="45000"/>
                  <a:lumOff val="55000"/>
                </a:schemeClr>
              </a:gs>
              <a:gs pos="100000">
                <a:schemeClr val="accent1">
                  <a:lumMod val="30000"/>
                  <a:lumOff val="70000"/>
                </a:schemeClr>
              </a:gs>
            </a:gsLst>
            <a:lin ang="5400000" scaled="1"/>
          </a:gradFill>
          <a:ln>
            <a:noFill/>
          </a:ln>
        </p:spPr>
        <p:txBody>
          <a:bodyPr wrap="square" lIns="91440" tIns="91440" rIns="91440" bIns="91440" rtlCol="0">
            <a:spAutoFit/>
          </a:bodyPr>
          <a:lstStyle/>
          <a:p>
            <a:pPr algn="ctr" defTabSz="228600">
              <a:spcAft>
                <a:spcPts val="1200"/>
              </a:spcAft>
            </a:pPr>
            <a:r>
              <a:rPr lang="en-US" sz="1400" noProof="0" dirty="0"/>
              <a:t>Cross-modal embeddings to handle text, image, audio together</a:t>
            </a:r>
          </a:p>
        </p:txBody>
      </p:sp>
      <p:sp>
        <p:nvSpPr>
          <p:cNvPr id="12" name="TextBox 11">
            <a:extLst>
              <a:ext uri="{FF2B5EF4-FFF2-40B4-BE49-F238E27FC236}">
                <a16:creationId xmlns:a16="http://schemas.microsoft.com/office/drawing/2014/main" id="{63AA14AB-B85A-94DD-8063-2ACEA44603A5}"/>
              </a:ext>
            </a:extLst>
          </p:cNvPr>
          <p:cNvSpPr txBox="1"/>
          <p:nvPr/>
        </p:nvSpPr>
        <p:spPr>
          <a:xfrm>
            <a:off x="3583378" y="2855141"/>
            <a:ext cx="2257301" cy="830997"/>
          </a:xfrm>
          <a:prstGeom prst="rect">
            <a:avLst/>
          </a:prstGeom>
          <a:gradFill>
            <a:gsLst>
              <a:gs pos="59000">
                <a:schemeClr val="accent1">
                  <a:lumMod val="45000"/>
                  <a:lumOff val="55000"/>
                </a:schemeClr>
              </a:gs>
              <a:gs pos="100000">
                <a:schemeClr val="accent1">
                  <a:lumMod val="30000"/>
                  <a:lumOff val="70000"/>
                </a:schemeClr>
              </a:gs>
            </a:gsLst>
            <a:lin ang="5400000" scaled="1"/>
          </a:gradFill>
          <a:ln>
            <a:noFill/>
          </a:ln>
        </p:spPr>
        <p:txBody>
          <a:bodyPr wrap="square" lIns="91440" tIns="91440" rIns="91440" bIns="91440" rtlCol="0">
            <a:spAutoFit/>
          </a:bodyPr>
          <a:lstStyle/>
          <a:p>
            <a:pPr algn="ctr" defTabSz="228600">
              <a:spcAft>
                <a:spcPts val="1200"/>
              </a:spcAft>
            </a:pPr>
            <a:r>
              <a:rPr lang="en-US" sz="1400" noProof="0" dirty="0"/>
              <a:t>Integration w/ quantum computing to accelerate similarity search</a:t>
            </a:r>
          </a:p>
        </p:txBody>
      </p:sp>
      <p:sp>
        <p:nvSpPr>
          <p:cNvPr id="13" name="TextBox 12">
            <a:extLst>
              <a:ext uri="{FF2B5EF4-FFF2-40B4-BE49-F238E27FC236}">
                <a16:creationId xmlns:a16="http://schemas.microsoft.com/office/drawing/2014/main" id="{E5C4532F-3CE5-0B17-A384-E880F1620590}"/>
              </a:ext>
            </a:extLst>
          </p:cNvPr>
          <p:cNvSpPr txBox="1"/>
          <p:nvPr/>
        </p:nvSpPr>
        <p:spPr>
          <a:xfrm>
            <a:off x="6421581" y="2855141"/>
            <a:ext cx="2257301" cy="400110"/>
          </a:xfrm>
          <a:prstGeom prst="rect">
            <a:avLst/>
          </a:prstGeom>
          <a:gradFill>
            <a:gsLst>
              <a:gs pos="59000">
                <a:schemeClr val="accent1">
                  <a:lumMod val="45000"/>
                  <a:lumOff val="55000"/>
                </a:schemeClr>
              </a:gs>
              <a:gs pos="100000">
                <a:schemeClr val="accent1">
                  <a:lumMod val="30000"/>
                  <a:lumOff val="70000"/>
                </a:schemeClr>
              </a:gs>
            </a:gsLst>
            <a:lin ang="5400000" scaled="1"/>
          </a:gradFill>
          <a:ln>
            <a:noFill/>
          </a:ln>
        </p:spPr>
        <p:txBody>
          <a:bodyPr wrap="square" lIns="91440" tIns="91440" rIns="91440" bIns="91440" rtlCol="0">
            <a:spAutoFit/>
          </a:bodyPr>
          <a:lstStyle/>
          <a:p>
            <a:pPr algn="ctr" defTabSz="228600">
              <a:spcAft>
                <a:spcPts val="1200"/>
              </a:spcAft>
            </a:pPr>
            <a:r>
              <a:rPr lang="en-US" sz="1400" noProof="0" dirty="0"/>
              <a:t>Ethical AI to reduce bias</a:t>
            </a:r>
          </a:p>
        </p:txBody>
      </p:sp>
      <p:sp>
        <p:nvSpPr>
          <p:cNvPr id="14" name="TextBox 13">
            <a:extLst>
              <a:ext uri="{FF2B5EF4-FFF2-40B4-BE49-F238E27FC236}">
                <a16:creationId xmlns:a16="http://schemas.microsoft.com/office/drawing/2014/main" id="{834FC445-B728-49F9-A284-643B196E8AC7}"/>
              </a:ext>
            </a:extLst>
          </p:cNvPr>
          <p:cNvSpPr txBox="1"/>
          <p:nvPr/>
        </p:nvSpPr>
        <p:spPr>
          <a:xfrm>
            <a:off x="9259784" y="2855141"/>
            <a:ext cx="2257301" cy="830997"/>
          </a:xfrm>
          <a:prstGeom prst="rect">
            <a:avLst/>
          </a:prstGeom>
          <a:gradFill>
            <a:gsLst>
              <a:gs pos="59000">
                <a:schemeClr val="accent1">
                  <a:lumMod val="45000"/>
                  <a:lumOff val="55000"/>
                </a:schemeClr>
              </a:gs>
              <a:gs pos="100000">
                <a:schemeClr val="accent1">
                  <a:lumMod val="30000"/>
                  <a:lumOff val="70000"/>
                </a:schemeClr>
              </a:gs>
            </a:gsLst>
            <a:lin ang="5400000" scaled="1"/>
          </a:gradFill>
          <a:ln>
            <a:noFill/>
          </a:ln>
        </p:spPr>
        <p:txBody>
          <a:bodyPr wrap="square" lIns="91440" tIns="91440" rIns="91440" bIns="91440" rtlCol="0">
            <a:spAutoFit/>
          </a:bodyPr>
          <a:lstStyle/>
          <a:p>
            <a:pPr algn="ctr" defTabSz="228600">
              <a:spcAft>
                <a:spcPts val="1200"/>
              </a:spcAft>
            </a:pPr>
            <a:r>
              <a:rPr lang="en-US" sz="1400" noProof="0" dirty="0"/>
              <a:t>Continuous learning to adapt to new data dynamically</a:t>
            </a:r>
          </a:p>
        </p:txBody>
      </p:sp>
      <p:sp>
        <p:nvSpPr>
          <p:cNvPr id="19" name="TextBox 18">
            <a:extLst>
              <a:ext uri="{FF2B5EF4-FFF2-40B4-BE49-F238E27FC236}">
                <a16:creationId xmlns:a16="http://schemas.microsoft.com/office/drawing/2014/main" id="{8B077CC2-AB30-983F-5F22-24D1209918F2}"/>
              </a:ext>
            </a:extLst>
          </p:cNvPr>
          <p:cNvSpPr txBox="1"/>
          <p:nvPr/>
        </p:nvSpPr>
        <p:spPr>
          <a:xfrm>
            <a:off x="746165" y="5144985"/>
            <a:ext cx="2256311" cy="615553"/>
          </a:xfrm>
          <a:prstGeom prst="rect">
            <a:avLst/>
          </a:prstGeom>
          <a:gradFill>
            <a:gsLst>
              <a:gs pos="59000">
                <a:schemeClr val="accent1">
                  <a:lumMod val="45000"/>
                  <a:lumOff val="55000"/>
                </a:schemeClr>
              </a:gs>
              <a:gs pos="100000">
                <a:schemeClr val="accent1">
                  <a:lumMod val="30000"/>
                  <a:lumOff val="70000"/>
                </a:schemeClr>
              </a:gs>
            </a:gsLst>
            <a:lin ang="5400000" scaled="1"/>
          </a:gradFill>
          <a:ln>
            <a:noFill/>
          </a:ln>
        </p:spPr>
        <p:txBody>
          <a:bodyPr wrap="square" lIns="91440" tIns="91440" rIns="91440" bIns="91440" rtlCol="0">
            <a:spAutoFit/>
          </a:bodyPr>
          <a:lstStyle/>
          <a:p>
            <a:pPr algn="ctr" defTabSz="228600">
              <a:spcAft>
                <a:spcPts val="1200"/>
              </a:spcAft>
            </a:pPr>
            <a:r>
              <a:rPr lang="en-US" sz="1400" noProof="0" dirty="0"/>
              <a:t>Explainable Embeddings to understand relationships</a:t>
            </a:r>
          </a:p>
        </p:txBody>
      </p:sp>
      <p:sp>
        <p:nvSpPr>
          <p:cNvPr id="20" name="TextBox 19">
            <a:extLst>
              <a:ext uri="{FF2B5EF4-FFF2-40B4-BE49-F238E27FC236}">
                <a16:creationId xmlns:a16="http://schemas.microsoft.com/office/drawing/2014/main" id="{0076B254-5463-C671-FBBE-6764201B5CDF}"/>
              </a:ext>
            </a:extLst>
          </p:cNvPr>
          <p:cNvSpPr txBox="1"/>
          <p:nvPr/>
        </p:nvSpPr>
        <p:spPr>
          <a:xfrm>
            <a:off x="3583379" y="5144984"/>
            <a:ext cx="2256311" cy="400110"/>
          </a:xfrm>
          <a:prstGeom prst="rect">
            <a:avLst/>
          </a:prstGeom>
          <a:gradFill>
            <a:gsLst>
              <a:gs pos="59000">
                <a:schemeClr val="accent1">
                  <a:lumMod val="45000"/>
                  <a:lumOff val="55000"/>
                </a:schemeClr>
              </a:gs>
              <a:gs pos="100000">
                <a:schemeClr val="accent1">
                  <a:lumMod val="30000"/>
                  <a:lumOff val="70000"/>
                </a:schemeClr>
              </a:gs>
            </a:gsLst>
            <a:lin ang="5400000" scaled="1"/>
          </a:gradFill>
          <a:ln>
            <a:noFill/>
          </a:ln>
        </p:spPr>
        <p:txBody>
          <a:bodyPr wrap="square" lIns="91440" tIns="91440" rIns="91440" bIns="91440" rtlCol="0">
            <a:spAutoFit/>
          </a:bodyPr>
          <a:lstStyle/>
          <a:p>
            <a:pPr algn="ctr" defTabSz="228600">
              <a:spcAft>
                <a:spcPts val="1200"/>
              </a:spcAft>
            </a:pPr>
            <a:r>
              <a:rPr lang="en-US" sz="1400" noProof="0" dirty="0"/>
              <a:t>Integrating with AI Agents</a:t>
            </a:r>
          </a:p>
        </p:txBody>
      </p:sp>
      <p:sp>
        <p:nvSpPr>
          <p:cNvPr id="21" name="TextBox 20">
            <a:extLst>
              <a:ext uri="{FF2B5EF4-FFF2-40B4-BE49-F238E27FC236}">
                <a16:creationId xmlns:a16="http://schemas.microsoft.com/office/drawing/2014/main" id="{E8A201C2-7EA8-47AB-A974-2A19B6AD9413}"/>
              </a:ext>
            </a:extLst>
          </p:cNvPr>
          <p:cNvSpPr txBox="1"/>
          <p:nvPr/>
        </p:nvSpPr>
        <p:spPr>
          <a:xfrm>
            <a:off x="6420593" y="5144984"/>
            <a:ext cx="2256311" cy="830997"/>
          </a:xfrm>
          <a:prstGeom prst="rect">
            <a:avLst/>
          </a:prstGeom>
          <a:gradFill>
            <a:gsLst>
              <a:gs pos="59000">
                <a:schemeClr val="accent1">
                  <a:lumMod val="45000"/>
                  <a:lumOff val="55000"/>
                </a:schemeClr>
              </a:gs>
              <a:gs pos="100000">
                <a:schemeClr val="accent1">
                  <a:lumMod val="30000"/>
                  <a:lumOff val="70000"/>
                </a:schemeClr>
              </a:gs>
            </a:gsLst>
            <a:lin ang="5400000" scaled="1"/>
          </a:gradFill>
          <a:ln>
            <a:noFill/>
          </a:ln>
        </p:spPr>
        <p:txBody>
          <a:bodyPr wrap="square" lIns="91440" tIns="91440" rIns="91440" bIns="91440" rtlCol="0">
            <a:spAutoFit/>
          </a:bodyPr>
          <a:lstStyle/>
          <a:p>
            <a:pPr algn="ctr" defTabSz="228600">
              <a:spcAft>
                <a:spcPts val="1200"/>
              </a:spcAft>
            </a:pPr>
            <a:r>
              <a:rPr lang="en-US" sz="1400" noProof="0" dirty="0"/>
              <a:t>Unsupervised Learning enhancements using embeddings</a:t>
            </a:r>
          </a:p>
        </p:txBody>
      </p:sp>
      <p:sp>
        <p:nvSpPr>
          <p:cNvPr id="22" name="TextBox 21">
            <a:extLst>
              <a:ext uri="{FF2B5EF4-FFF2-40B4-BE49-F238E27FC236}">
                <a16:creationId xmlns:a16="http://schemas.microsoft.com/office/drawing/2014/main" id="{61E39DAA-5A9D-7409-6012-F6EF73B23A35}"/>
              </a:ext>
            </a:extLst>
          </p:cNvPr>
          <p:cNvSpPr txBox="1"/>
          <p:nvPr/>
        </p:nvSpPr>
        <p:spPr>
          <a:xfrm>
            <a:off x="9257807" y="5144984"/>
            <a:ext cx="2256311" cy="400110"/>
          </a:xfrm>
          <a:prstGeom prst="rect">
            <a:avLst/>
          </a:prstGeom>
          <a:gradFill>
            <a:gsLst>
              <a:gs pos="59000">
                <a:schemeClr val="accent1">
                  <a:lumMod val="45000"/>
                  <a:lumOff val="55000"/>
                </a:schemeClr>
              </a:gs>
              <a:gs pos="100000">
                <a:schemeClr val="accent1">
                  <a:lumMod val="30000"/>
                  <a:lumOff val="70000"/>
                </a:schemeClr>
              </a:gs>
            </a:gsLst>
            <a:lin ang="5400000" scaled="1"/>
          </a:gradFill>
          <a:ln>
            <a:noFill/>
          </a:ln>
        </p:spPr>
        <p:txBody>
          <a:bodyPr wrap="square" lIns="91440" tIns="91440" rIns="91440" bIns="91440" rtlCol="0">
            <a:spAutoFit/>
          </a:bodyPr>
          <a:lstStyle/>
          <a:p>
            <a:pPr algn="ctr" defTabSz="228600">
              <a:spcAft>
                <a:spcPts val="1200"/>
              </a:spcAft>
            </a:pPr>
            <a:r>
              <a:rPr lang="en-US" sz="1400" noProof="0" dirty="0"/>
              <a:t>Ensemble RAG</a:t>
            </a:r>
          </a:p>
        </p:txBody>
      </p:sp>
      <p:pic>
        <p:nvPicPr>
          <p:cNvPr id="24" name="Graphic 23" descr="Teacher with solid fill">
            <a:extLst>
              <a:ext uri="{FF2B5EF4-FFF2-40B4-BE49-F238E27FC236}">
                <a16:creationId xmlns:a16="http://schemas.microsoft.com/office/drawing/2014/main" id="{3DA2B8CB-FAC4-117A-3A76-18766981288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21179" y="4002859"/>
            <a:ext cx="914400" cy="914400"/>
          </a:xfrm>
          <a:prstGeom prst="rect">
            <a:avLst/>
          </a:prstGeom>
          <a:effectLst>
            <a:outerShdw blurRad="50800" dist="38100" dir="2700000" algn="tl" rotWithShape="0">
              <a:prstClr val="black">
                <a:alpha val="40000"/>
              </a:prstClr>
            </a:outerShdw>
          </a:effectLst>
        </p:spPr>
      </p:pic>
      <p:pic>
        <p:nvPicPr>
          <p:cNvPr id="26" name="Graphic 25" descr="Basic Shapes with solid fill">
            <a:extLst>
              <a:ext uri="{FF2B5EF4-FFF2-40B4-BE49-F238E27FC236}">
                <a16:creationId xmlns:a16="http://schemas.microsoft.com/office/drawing/2014/main" id="{1D2BB7F7-6891-F953-3DD5-4B52BA8AF3E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735788" y="1707078"/>
            <a:ext cx="914400" cy="914400"/>
          </a:xfrm>
          <a:prstGeom prst="rect">
            <a:avLst/>
          </a:prstGeom>
          <a:effectLst>
            <a:outerShdw blurRad="50800" dist="38100" dir="2700000" algn="tl" rotWithShape="0">
              <a:prstClr val="black">
                <a:alpha val="40000"/>
              </a:prstClr>
            </a:outerShdw>
          </a:effectLst>
        </p:spPr>
      </p:pic>
      <p:pic>
        <p:nvPicPr>
          <p:cNvPr id="28" name="Graphic 27" descr="Abacus with solid fill">
            <a:extLst>
              <a:ext uri="{FF2B5EF4-FFF2-40B4-BE49-F238E27FC236}">
                <a16:creationId xmlns:a16="http://schemas.microsoft.com/office/drawing/2014/main" id="{0AB754A9-9FDA-C1BD-F2A0-238F2ECFF2B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897585" y="4002859"/>
            <a:ext cx="914400" cy="914400"/>
          </a:xfrm>
          <a:prstGeom prst="rect">
            <a:avLst/>
          </a:prstGeom>
          <a:effectLst>
            <a:outerShdw blurRad="50800" dist="38100" dir="2700000" algn="tl" rotWithShape="0">
              <a:prstClr val="black">
                <a:alpha val="40000"/>
              </a:prstClr>
            </a:outerShdw>
          </a:effectLst>
        </p:spPr>
      </p:pic>
      <p:pic>
        <p:nvPicPr>
          <p:cNvPr id="30" name="Graphic 29" descr="Blockchain with solid fill">
            <a:extLst>
              <a:ext uri="{FF2B5EF4-FFF2-40B4-BE49-F238E27FC236}">
                <a16:creationId xmlns:a16="http://schemas.microsoft.com/office/drawing/2014/main" id="{E997E94F-5C09-5CE6-C45B-5BF3F7CFEA4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735788" y="4002859"/>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97995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F97F-C3C6-0B47-6170-87A8B906816A}"/>
              </a:ext>
            </a:extLst>
          </p:cNvPr>
          <p:cNvSpPr>
            <a:spLocks noGrp="1"/>
          </p:cNvSpPr>
          <p:nvPr>
            <p:ph type="title"/>
          </p:nvPr>
        </p:nvSpPr>
        <p:spPr/>
        <p:txBody>
          <a:bodyPr anchor="ctr" anchorCtr="0"/>
          <a:lstStyle/>
          <a:p>
            <a:r>
              <a:rPr lang="en-US" dirty="0"/>
              <a:t>Group Activity: Embedding Vectors</a:t>
            </a:r>
          </a:p>
        </p:txBody>
      </p:sp>
      <p:sp>
        <p:nvSpPr>
          <p:cNvPr id="4" name="TextBox 3">
            <a:extLst>
              <a:ext uri="{FF2B5EF4-FFF2-40B4-BE49-F238E27FC236}">
                <a16:creationId xmlns:a16="http://schemas.microsoft.com/office/drawing/2014/main" id="{95E334A9-264B-4605-61B4-61DB14C3772B}"/>
              </a:ext>
            </a:extLst>
          </p:cNvPr>
          <p:cNvSpPr txBox="1"/>
          <p:nvPr/>
        </p:nvSpPr>
        <p:spPr>
          <a:xfrm>
            <a:off x="381000" y="1397675"/>
            <a:ext cx="6030074" cy="646331"/>
          </a:xfrm>
          <a:prstGeom prst="rect">
            <a:avLst/>
          </a:prstGeom>
          <a:noFill/>
        </p:spPr>
        <p:txBody>
          <a:bodyPr wrap="square">
            <a:spAutoFit/>
          </a:bodyPr>
          <a:lstStyle/>
          <a:p>
            <a:r>
              <a:rPr lang="en-US" sz="1200" dirty="0"/>
              <a:t>Word List: [sciences, weather, institute, college, school, university, climate]</a:t>
            </a:r>
          </a:p>
          <a:p>
            <a:endParaRPr lang="en-US" sz="1200" dirty="0"/>
          </a:p>
          <a:p>
            <a:r>
              <a:rPr lang="en-US" sz="1200" dirty="0"/>
              <a:t>Arrange these words in two clusters (education and weather)”</a:t>
            </a:r>
          </a:p>
        </p:txBody>
      </p:sp>
    </p:spTree>
    <p:extLst>
      <p:ext uri="{BB962C8B-B14F-4D97-AF65-F5344CB8AC3E}">
        <p14:creationId xmlns:p14="http://schemas.microsoft.com/office/powerpoint/2010/main" val="2378801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F97F-C3C6-0B47-6170-87A8B906816A}"/>
              </a:ext>
            </a:extLst>
          </p:cNvPr>
          <p:cNvSpPr>
            <a:spLocks noGrp="1"/>
          </p:cNvSpPr>
          <p:nvPr>
            <p:ph type="title"/>
          </p:nvPr>
        </p:nvSpPr>
        <p:spPr/>
        <p:txBody>
          <a:bodyPr anchor="ctr" anchorCtr="0"/>
          <a:lstStyle/>
          <a:p>
            <a:r>
              <a:rPr lang="en-US" dirty="0"/>
              <a:t>Group Activity: Embedding Vectors</a:t>
            </a:r>
          </a:p>
        </p:txBody>
      </p:sp>
      <p:sp>
        <p:nvSpPr>
          <p:cNvPr id="4" name="TextBox 3">
            <a:extLst>
              <a:ext uri="{FF2B5EF4-FFF2-40B4-BE49-F238E27FC236}">
                <a16:creationId xmlns:a16="http://schemas.microsoft.com/office/drawing/2014/main" id="{95E334A9-264B-4605-61B4-61DB14C3772B}"/>
              </a:ext>
            </a:extLst>
          </p:cNvPr>
          <p:cNvSpPr txBox="1"/>
          <p:nvPr/>
        </p:nvSpPr>
        <p:spPr>
          <a:xfrm>
            <a:off x="381000" y="1397675"/>
            <a:ext cx="6030074" cy="646331"/>
          </a:xfrm>
          <a:prstGeom prst="rect">
            <a:avLst/>
          </a:prstGeom>
          <a:noFill/>
        </p:spPr>
        <p:txBody>
          <a:bodyPr wrap="square">
            <a:spAutoFit/>
          </a:bodyPr>
          <a:lstStyle/>
          <a:p>
            <a:r>
              <a:rPr lang="en-US" sz="1200" dirty="0"/>
              <a:t>Word List: [sciences, weather, institute, college, school, university, climate]</a:t>
            </a:r>
          </a:p>
          <a:p>
            <a:endParaRPr lang="en-US" sz="1200" dirty="0"/>
          </a:p>
          <a:p>
            <a:r>
              <a:rPr lang="en-US" sz="1200" dirty="0"/>
              <a:t>Arrange these words in two clusters (education and weather):</a:t>
            </a:r>
          </a:p>
        </p:txBody>
      </p:sp>
      <p:sp>
        <p:nvSpPr>
          <p:cNvPr id="8" name="TextBox 7">
            <a:extLst>
              <a:ext uri="{FF2B5EF4-FFF2-40B4-BE49-F238E27FC236}">
                <a16:creationId xmlns:a16="http://schemas.microsoft.com/office/drawing/2014/main" id="{528FB929-2C02-9C21-C820-3022B900FDDC}"/>
              </a:ext>
            </a:extLst>
          </p:cNvPr>
          <p:cNvSpPr txBox="1"/>
          <p:nvPr/>
        </p:nvSpPr>
        <p:spPr>
          <a:xfrm>
            <a:off x="350070" y="2368824"/>
            <a:ext cx="2314254" cy="1384995"/>
          </a:xfrm>
          <a:prstGeom prst="rect">
            <a:avLst/>
          </a:prstGeom>
          <a:noFill/>
        </p:spPr>
        <p:txBody>
          <a:bodyPr wrap="square">
            <a:spAutoFit/>
          </a:bodyPr>
          <a:lstStyle/>
          <a:p>
            <a:r>
              <a:rPr lang="en-US" sz="1200" dirty="0"/>
              <a:t>sciences: [0.7, 0.5, 0.3]</a:t>
            </a:r>
          </a:p>
          <a:p>
            <a:r>
              <a:rPr lang="en-US" sz="1200" dirty="0"/>
              <a:t>weather: [0.2, 0.7, 0.5]</a:t>
            </a:r>
          </a:p>
          <a:p>
            <a:r>
              <a:rPr lang="en-US" sz="1200" dirty="0"/>
              <a:t>institute: [0.75, 0.4, 0.25]</a:t>
            </a:r>
          </a:p>
          <a:p>
            <a:r>
              <a:rPr lang="en-US" sz="1200" dirty="0"/>
              <a:t>college: [0.65, 0.35, 0.4]</a:t>
            </a:r>
          </a:p>
          <a:p>
            <a:r>
              <a:rPr lang="en-US" sz="1200" dirty="0"/>
              <a:t>school: [0.6, 0.3, 0.45]</a:t>
            </a:r>
          </a:p>
          <a:p>
            <a:r>
              <a:rPr lang="en-US" sz="1200" dirty="0"/>
              <a:t>university: [0.7, 0.45, 0.35]</a:t>
            </a:r>
          </a:p>
          <a:p>
            <a:r>
              <a:rPr lang="en-US" sz="1200" dirty="0"/>
              <a:t>climate: [0.15, 0.65, 0.55]</a:t>
            </a:r>
          </a:p>
        </p:txBody>
      </p:sp>
    </p:spTree>
    <p:extLst>
      <p:ext uri="{BB962C8B-B14F-4D97-AF65-F5344CB8AC3E}">
        <p14:creationId xmlns:p14="http://schemas.microsoft.com/office/powerpoint/2010/main" val="52786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F97F-C3C6-0B47-6170-87A8B906816A}"/>
              </a:ext>
            </a:extLst>
          </p:cNvPr>
          <p:cNvSpPr>
            <a:spLocks noGrp="1"/>
          </p:cNvSpPr>
          <p:nvPr>
            <p:ph type="title"/>
          </p:nvPr>
        </p:nvSpPr>
        <p:spPr/>
        <p:txBody>
          <a:bodyPr anchor="ctr" anchorCtr="0"/>
          <a:lstStyle/>
          <a:p>
            <a:r>
              <a:rPr lang="en-US" dirty="0"/>
              <a:t>Group Activity: Embedding Vectors</a:t>
            </a:r>
          </a:p>
        </p:txBody>
      </p:sp>
      <p:sp>
        <p:nvSpPr>
          <p:cNvPr id="4" name="TextBox 3">
            <a:extLst>
              <a:ext uri="{FF2B5EF4-FFF2-40B4-BE49-F238E27FC236}">
                <a16:creationId xmlns:a16="http://schemas.microsoft.com/office/drawing/2014/main" id="{95E334A9-264B-4605-61B4-61DB14C3772B}"/>
              </a:ext>
            </a:extLst>
          </p:cNvPr>
          <p:cNvSpPr txBox="1"/>
          <p:nvPr/>
        </p:nvSpPr>
        <p:spPr>
          <a:xfrm>
            <a:off x="381000" y="1397675"/>
            <a:ext cx="6030074" cy="830997"/>
          </a:xfrm>
          <a:prstGeom prst="rect">
            <a:avLst/>
          </a:prstGeom>
          <a:noFill/>
        </p:spPr>
        <p:txBody>
          <a:bodyPr wrap="square">
            <a:spAutoFit/>
          </a:bodyPr>
          <a:lstStyle/>
          <a:p>
            <a:r>
              <a:rPr lang="en-US" sz="1200" dirty="0"/>
              <a:t>Word List: [sciences, weather, institute, college, school, university, climate]</a:t>
            </a:r>
          </a:p>
          <a:p>
            <a:endParaRPr lang="en-US" sz="1200" dirty="0"/>
          </a:p>
          <a:p>
            <a:r>
              <a:rPr lang="en-US" sz="1200" dirty="0"/>
              <a:t>Arrange these words in two clusters (education and weather), according to how they are used in describing market sentiment.</a:t>
            </a:r>
          </a:p>
        </p:txBody>
      </p:sp>
      <p:sp>
        <p:nvSpPr>
          <p:cNvPr id="6" name="TextBox 5">
            <a:extLst>
              <a:ext uri="{FF2B5EF4-FFF2-40B4-BE49-F238E27FC236}">
                <a16:creationId xmlns:a16="http://schemas.microsoft.com/office/drawing/2014/main" id="{B8F36F3E-16C7-69D7-0786-CE08F8D7DA4C}"/>
              </a:ext>
            </a:extLst>
          </p:cNvPr>
          <p:cNvSpPr txBox="1"/>
          <p:nvPr/>
        </p:nvSpPr>
        <p:spPr>
          <a:xfrm>
            <a:off x="380999" y="2501337"/>
            <a:ext cx="5715000" cy="1015663"/>
          </a:xfrm>
          <a:prstGeom prst="rect">
            <a:avLst/>
          </a:prstGeom>
          <a:noFill/>
        </p:spPr>
        <p:txBody>
          <a:bodyPr wrap="square">
            <a:spAutoFit/>
          </a:bodyPr>
          <a:lstStyle/>
          <a:p>
            <a:r>
              <a:rPr lang="en-US" sz="1200" dirty="0">
                <a:solidFill>
                  <a:schemeClr val="accent1"/>
                </a:solidFill>
              </a:rPr>
              <a:t>Solution Discussion</a:t>
            </a:r>
          </a:p>
          <a:p>
            <a:endParaRPr lang="en-US" sz="1200" dirty="0"/>
          </a:p>
          <a:p>
            <a:r>
              <a:rPr lang="en-US" sz="1200" dirty="0"/>
              <a:t>The embedding analysis reveals that words related to education share similar numerical representations, forming a distinct cluster, and the same applies to weather-related terms.</a:t>
            </a:r>
          </a:p>
        </p:txBody>
      </p:sp>
      <p:sp>
        <p:nvSpPr>
          <p:cNvPr id="8" name="TextBox 7">
            <a:extLst>
              <a:ext uri="{FF2B5EF4-FFF2-40B4-BE49-F238E27FC236}">
                <a16:creationId xmlns:a16="http://schemas.microsoft.com/office/drawing/2014/main" id="{528FB929-2C02-9C21-C820-3022B900FDDC}"/>
              </a:ext>
            </a:extLst>
          </p:cNvPr>
          <p:cNvSpPr txBox="1"/>
          <p:nvPr/>
        </p:nvSpPr>
        <p:spPr>
          <a:xfrm>
            <a:off x="380999" y="3789665"/>
            <a:ext cx="2314254" cy="1384995"/>
          </a:xfrm>
          <a:prstGeom prst="rect">
            <a:avLst/>
          </a:prstGeom>
          <a:noFill/>
        </p:spPr>
        <p:txBody>
          <a:bodyPr wrap="square">
            <a:spAutoFit/>
          </a:bodyPr>
          <a:lstStyle/>
          <a:p>
            <a:r>
              <a:rPr lang="en-US" sz="1200" b="1" dirty="0"/>
              <a:t>Education Cluster</a:t>
            </a:r>
          </a:p>
          <a:p>
            <a:endParaRPr lang="en-US" sz="1200" dirty="0"/>
          </a:p>
          <a:p>
            <a:r>
              <a:rPr lang="en-US" sz="1200" dirty="0"/>
              <a:t>sciences: [0.7, 0.5, 0.3]</a:t>
            </a:r>
          </a:p>
          <a:p>
            <a:r>
              <a:rPr lang="en-US" sz="1200" dirty="0"/>
              <a:t>institute: [0.75, 0.4, 0.25]</a:t>
            </a:r>
          </a:p>
          <a:p>
            <a:r>
              <a:rPr lang="en-US" sz="1200" dirty="0"/>
              <a:t>college: [0.65, 0.35, 0.4]</a:t>
            </a:r>
          </a:p>
          <a:p>
            <a:r>
              <a:rPr lang="en-US" sz="1200" dirty="0"/>
              <a:t>school: [0.6, 0.3, 0.45]</a:t>
            </a:r>
          </a:p>
          <a:p>
            <a:r>
              <a:rPr lang="en-US" sz="1200" dirty="0"/>
              <a:t>university: [0.7, 0.45, 0.35]</a:t>
            </a:r>
          </a:p>
        </p:txBody>
      </p:sp>
      <p:sp>
        <p:nvSpPr>
          <p:cNvPr id="10" name="TextBox 9">
            <a:extLst>
              <a:ext uri="{FF2B5EF4-FFF2-40B4-BE49-F238E27FC236}">
                <a16:creationId xmlns:a16="http://schemas.microsoft.com/office/drawing/2014/main" id="{300C2EC2-06D6-2B3B-036F-83B3F3493A2E}"/>
              </a:ext>
            </a:extLst>
          </p:cNvPr>
          <p:cNvSpPr txBox="1"/>
          <p:nvPr/>
        </p:nvSpPr>
        <p:spPr>
          <a:xfrm>
            <a:off x="3238499" y="3789665"/>
            <a:ext cx="2314255" cy="830997"/>
          </a:xfrm>
          <a:prstGeom prst="rect">
            <a:avLst/>
          </a:prstGeom>
          <a:noFill/>
        </p:spPr>
        <p:txBody>
          <a:bodyPr wrap="square">
            <a:spAutoFit/>
          </a:bodyPr>
          <a:lstStyle/>
          <a:p>
            <a:r>
              <a:rPr lang="en-US" sz="1200" b="1" dirty="0"/>
              <a:t>Weather Cluster</a:t>
            </a:r>
          </a:p>
          <a:p>
            <a:endParaRPr lang="en-US" sz="1200" dirty="0"/>
          </a:p>
          <a:p>
            <a:r>
              <a:rPr lang="en-US" sz="1200" dirty="0"/>
              <a:t>weather: [0.2, 0.7, 0.5]</a:t>
            </a:r>
          </a:p>
          <a:p>
            <a:r>
              <a:rPr lang="en-US" sz="1200" dirty="0"/>
              <a:t>climate: [0.15, 0.65, 0.55]</a:t>
            </a:r>
          </a:p>
        </p:txBody>
      </p:sp>
      <p:sp>
        <p:nvSpPr>
          <p:cNvPr id="12" name="TextBox 11">
            <a:extLst>
              <a:ext uri="{FF2B5EF4-FFF2-40B4-BE49-F238E27FC236}">
                <a16:creationId xmlns:a16="http://schemas.microsoft.com/office/drawing/2014/main" id="{A2416408-CAC2-AD17-26A1-D7AF8FA92073}"/>
              </a:ext>
            </a:extLst>
          </p:cNvPr>
          <p:cNvSpPr txBox="1"/>
          <p:nvPr/>
        </p:nvSpPr>
        <p:spPr>
          <a:xfrm>
            <a:off x="381000" y="5503810"/>
            <a:ext cx="57149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Graphik"/>
                <a:ea typeface="+mn-ea"/>
                <a:cs typeface="+mn-cs"/>
              </a:rPr>
              <a:t>Key Takeaway</a:t>
            </a:r>
            <a:r>
              <a:rPr kumimoji="0" lang="en-US" sz="1200" b="0" i="0" u="none" strike="noStrike" kern="1200" cap="none" spc="0" normalizeH="0" baseline="0" noProof="0" dirty="0">
                <a:ln>
                  <a:noFill/>
                </a:ln>
                <a:solidFill>
                  <a:srgbClr val="000000"/>
                </a:solidFill>
                <a:effectLst/>
                <a:uLnTx/>
                <a:uFillTx/>
                <a:latin typeface="Graphik"/>
                <a:ea typeface="+mn-ea"/>
                <a:cs typeface="+mn-cs"/>
              </a:rPr>
              <a:t>: Embeddings capture these nuances of meaning, which can be far more powerful than simple keyword analysis.</a:t>
            </a:r>
          </a:p>
        </p:txBody>
      </p:sp>
      <p:pic>
        <p:nvPicPr>
          <p:cNvPr id="30" name="Picture 29">
            <a:extLst>
              <a:ext uri="{FF2B5EF4-FFF2-40B4-BE49-F238E27FC236}">
                <a16:creationId xmlns:a16="http://schemas.microsoft.com/office/drawing/2014/main" id="{C8645844-C830-6B76-B630-E6BB73CF927F}"/>
              </a:ext>
            </a:extLst>
          </p:cNvPr>
          <p:cNvPicPr>
            <a:picLocks noChangeAspect="1"/>
          </p:cNvPicPr>
          <p:nvPr/>
        </p:nvPicPr>
        <p:blipFill rotWithShape="1">
          <a:blip r:embed="rId2"/>
          <a:srcRect l="15025" t="14446" r="9893" b="5714"/>
          <a:stretch/>
        </p:blipFill>
        <p:spPr>
          <a:xfrm>
            <a:off x="6246901" y="1397675"/>
            <a:ext cx="5835722" cy="4654193"/>
          </a:xfrm>
          <a:prstGeom prst="rect">
            <a:avLst/>
          </a:prstGeom>
        </p:spPr>
      </p:pic>
    </p:spTree>
    <p:extLst>
      <p:ext uri="{BB962C8B-B14F-4D97-AF65-F5344CB8AC3E}">
        <p14:creationId xmlns:p14="http://schemas.microsoft.com/office/powerpoint/2010/main" val="3186237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9A44D-3084-C2AC-EFAC-5621FE660351}"/>
              </a:ext>
            </a:extLst>
          </p:cNvPr>
          <p:cNvSpPr>
            <a:spLocks noGrp="1"/>
          </p:cNvSpPr>
          <p:nvPr>
            <p:ph type="title"/>
          </p:nvPr>
        </p:nvSpPr>
        <p:spPr/>
        <p:txBody>
          <a:bodyPr anchor="ctr" anchorCtr="0"/>
          <a:lstStyle/>
          <a:p>
            <a:r>
              <a:rPr lang="en-US" sz="3200" dirty="0"/>
              <a:t>Key Takeaways</a:t>
            </a:r>
          </a:p>
        </p:txBody>
      </p:sp>
      <p:sp>
        <p:nvSpPr>
          <p:cNvPr id="4" name="TextBox 3">
            <a:extLst>
              <a:ext uri="{FF2B5EF4-FFF2-40B4-BE49-F238E27FC236}">
                <a16:creationId xmlns:a16="http://schemas.microsoft.com/office/drawing/2014/main" id="{82511313-ED8B-151C-3FAC-CE9B79814D67}"/>
              </a:ext>
            </a:extLst>
          </p:cNvPr>
          <p:cNvSpPr txBox="1"/>
          <p:nvPr/>
        </p:nvSpPr>
        <p:spPr>
          <a:xfrm>
            <a:off x="381000" y="1371600"/>
            <a:ext cx="11429999" cy="2954655"/>
          </a:xfrm>
          <a:prstGeom prst="rect">
            <a:avLst/>
          </a:prstGeom>
          <a:noFill/>
        </p:spPr>
        <p:txBody>
          <a:bodyPr wrap="square">
            <a:spAutoFit/>
          </a:bodyPr>
          <a:lstStyle/>
          <a:p>
            <a:pPr marL="285750" indent="-285750">
              <a:spcAft>
                <a:spcPts val="1800"/>
              </a:spcAft>
              <a:buFont typeface="Arial" panose="020B0604020202020204" pitchFamily="34" charset="0"/>
              <a:buChar char="•"/>
            </a:pPr>
            <a:r>
              <a:rPr lang="en-US" sz="1400" dirty="0">
                <a:solidFill>
                  <a:schemeClr val="accent1"/>
                </a:solidFill>
              </a:rPr>
              <a:t>Bridging the Gap</a:t>
            </a:r>
            <a:r>
              <a:rPr lang="en-US" sz="1400" dirty="0"/>
              <a:t>: Vector embeddings translate various types of data (words, images, etc.) into a format that computers can easily work with.</a:t>
            </a:r>
          </a:p>
          <a:p>
            <a:pPr marL="285750" indent="-285750">
              <a:spcAft>
                <a:spcPts val="1800"/>
              </a:spcAft>
              <a:buFont typeface="Arial" panose="020B0604020202020204" pitchFamily="34" charset="0"/>
              <a:buChar char="•"/>
            </a:pPr>
            <a:r>
              <a:rPr lang="en-US" sz="1400" dirty="0">
                <a:solidFill>
                  <a:schemeClr val="accent1"/>
                </a:solidFill>
              </a:rPr>
              <a:t>Understanding Relationships</a:t>
            </a:r>
            <a:r>
              <a:rPr lang="en-US" sz="1400" dirty="0"/>
              <a:t>: Embeddings aren't just about the data itself; they capture how different pieces of data relate to one another.</a:t>
            </a:r>
          </a:p>
          <a:p>
            <a:pPr marL="285750" indent="-285750">
              <a:spcAft>
                <a:spcPts val="1800"/>
              </a:spcAft>
              <a:buFont typeface="Arial" panose="020B0604020202020204" pitchFamily="34" charset="0"/>
              <a:buChar char="•"/>
            </a:pPr>
            <a:r>
              <a:rPr lang="en-US" sz="1400" dirty="0">
                <a:solidFill>
                  <a:schemeClr val="accent1"/>
                </a:solidFill>
              </a:rPr>
              <a:t>Unlocking Generative AI</a:t>
            </a:r>
            <a:r>
              <a:rPr lang="en-US" sz="1400" dirty="0"/>
              <a:t>: Embeddings empower many types of generative AI, where the goal is to create new things (text, images, code, etc.).</a:t>
            </a:r>
          </a:p>
          <a:p>
            <a:pPr marL="285750" indent="-285750">
              <a:spcAft>
                <a:spcPts val="1800"/>
              </a:spcAft>
              <a:buFont typeface="Arial" panose="020B0604020202020204" pitchFamily="34" charset="0"/>
              <a:buChar char="•"/>
            </a:pPr>
            <a:r>
              <a:rPr lang="en-US" sz="1400" dirty="0">
                <a:solidFill>
                  <a:schemeClr val="accent1"/>
                </a:solidFill>
              </a:rPr>
              <a:t>Condensing Information</a:t>
            </a:r>
            <a:r>
              <a:rPr lang="en-US" sz="1400" dirty="0"/>
              <a:t>: Instead of dealing with complex raw data, embeddings provide a compact, meaningful representation.</a:t>
            </a:r>
          </a:p>
          <a:p>
            <a:pPr marL="285750" indent="-285750">
              <a:spcAft>
                <a:spcPts val="1800"/>
              </a:spcAft>
              <a:buFont typeface="Arial" panose="020B0604020202020204" pitchFamily="34" charset="0"/>
              <a:buChar char="•"/>
            </a:pPr>
            <a:r>
              <a:rPr lang="en-US" sz="1400" dirty="0">
                <a:solidFill>
                  <a:schemeClr val="accent1"/>
                </a:solidFill>
              </a:rPr>
              <a:t>Powering Data-Driven Decisions</a:t>
            </a:r>
            <a:r>
              <a:rPr lang="en-US" sz="1400" dirty="0"/>
              <a:t>: By understanding data through embeddings, we can make informed decisions and create innovative solutions.</a:t>
            </a:r>
          </a:p>
        </p:txBody>
      </p:sp>
    </p:spTree>
    <p:extLst>
      <p:ext uri="{BB962C8B-B14F-4D97-AF65-F5344CB8AC3E}">
        <p14:creationId xmlns:p14="http://schemas.microsoft.com/office/powerpoint/2010/main" val="2396898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F97F-C3C6-0B47-6170-87A8B906816A}"/>
              </a:ext>
            </a:extLst>
          </p:cNvPr>
          <p:cNvSpPr>
            <a:spLocks noGrp="1"/>
          </p:cNvSpPr>
          <p:nvPr>
            <p:ph type="title"/>
          </p:nvPr>
        </p:nvSpPr>
        <p:spPr/>
        <p:txBody>
          <a:bodyPr anchor="ctr" anchorCtr="0"/>
          <a:lstStyle/>
          <a:p>
            <a:r>
              <a:rPr lang="en-US"/>
              <a:t>Key contributors</a:t>
            </a:r>
          </a:p>
        </p:txBody>
      </p:sp>
      <p:pic>
        <p:nvPicPr>
          <p:cNvPr id="1026" name="Picture 2" descr="profile image">
            <a:extLst>
              <a:ext uri="{FF2B5EF4-FFF2-40B4-BE49-F238E27FC236}">
                <a16:creationId xmlns:a16="http://schemas.microsoft.com/office/drawing/2014/main" id="{9830ABDA-1506-46E8-9F6F-32BB75F34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0609" y="1585401"/>
            <a:ext cx="2743200" cy="2743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Profile photo of Lan Guan">
            <a:extLst>
              <a:ext uri="{FF2B5EF4-FFF2-40B4-BE49-F238E27FC236}">
                <a16:creationId xmlns:a16="http://schemas.microsoft.com/office/drawing/2014/main" id="{96554516-1863-1AAD-CC95-D9004FD5A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683" y="1585401"/>
            <a:ext cx="2743200" cy="2743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074157-FC59-5472-377E-C7502BC2128E}"/>
              </a:ext>
            </a:extLst>
          </p:cNvPr>
          <p:cNvSpPr txBox="1"/>
          <p:nvPr/>
        </p:nvSpPr>
        <p:spPr>
          <a:xfrm>
            <a:off x="2394577" y="4525371"/>
            <a:ext cx="3151412" cy="830997"/>
          </a:xfrm>
          <a:prstGeom prst="rect">
            <a:avLst/>
          </a:prstGeom>
          <a:noFill/>
        </p:spPr>
        <p:txBody>
          <a:bodyPr wrap="square">
            <a:spAutoFit/>
          </a:bodyPr>
          <a:lstStyle/>
          <a:p>
            <a:pPr algn="ctr"/>
            <a:r>
              <a:rPr lang="en-US" sz="1600" b="1"/>
              <a:t>Lan Guan</a:t>
            </a:r>
          </a:p>
          <a:p>
            <a:pPr algn="ctr"/>
            <a:endParaRPr lang="en-US" sz="1600"/>
          </a:p>
          <a:p>
            <a:pPr algn="ctr"/>
            <a:r>
              <a:rPr lang="en-US" sz="1600"/>
              <a:t>Chief AI Officer</a:t>
            </a:r>
          </a:p>
        </p:txBody>
      </p:sp>
      <p:sp>
        <p:nvSpPr>
          <p:cNvPr id="7" name="TextBox 6">
            <a:extLst>
              <a:ext uri="{FF2B5EF4-FFF2-40B4-BE49-F238E27FC236}">
                <a16:creationId xmlns:a16="http://schemas.microsoft.com/office/drawing/2014/main" id="{2AD505B6-1311-5FBE-69F0-56D8E23E257D}"/>
              </a:ext>
            </a:extLst>
          </p:cNvPr>
          <p:cNvSpPr txBox="1"/>
          <p:nvPr/>
        </p:nvSpPr>
        <p:spPr>
          <a:xfrm>
            <a:off x="6646013" y="4629336"/>
            <a:ext cx="2912392" cy="1077218"/>
          </a:xfrm>
          <a:prstGeom prst="rect">
            <a:avLst/>
          </a:prstGeom>
          <a:noFill/>
        </p:spPr>
        <p:txBody>
          <a:bodyPr wrap="square">
            <a:spAutoFit/>
          </a:bodyPr>
          <a:lstStyle/>
          <a:p>
            <a:pPr algn="ctr"/>
            <a:r>
              <a:rPr lang="en-US" sz="1600" b="1"/>
              <a:t>Mo </a:t>
            </a:r>
            <a:r>
              <a:rPr lang="en-US" sz="1600" b="1" err="1"/>
              <a:t>Nomeli</a:t>
            </a:r>
            <a:endParaRPr lang="en-US" sz="1600" b="1"/>
          </a:p>
          <a:p>
            <a:pPr algn="ctr"/>
            <a:endParaRPr lang="en-US" sz="1600"/>
          </a:p>
          <a:p>
            <a:pPr algn="ctr"/>
            <a:r>
              <a:rPr lang="en-US" sz="1600"/>
              <a:t>CAAI Global Lead AI Learning and Emerging Tech</a:t>
            </a:r>
          </a:p>
        </p:txBody>
      </p:sp>
    </p:spTree>
    <p:extLst>
      <p:ext uri="{BB962C8B-B14F-4D97-AF65-F5344CB8AC3E}">
        <p14:creationId xmlns:p14="http://schemas.microsoft.com/office/powerpoint/2010/main" val="2998021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6DCA-E252-45B6-8790-F0CA74EA47D8}"/>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802879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931940-F57D-628F-4FD3-D1A26FEAE0CF}"/>
              </a:ext>
            </a:extLst>
          </p:cNvPr>
          <p:cNvSpPr txBox="1"/>
          <p:nvPr/>
        </p:nvSpPr>
        <p:spPr>
          <a:xfrm>
            <a:off x="6094288" y="1085455"/>
            <a:ext cx="6097712" cy="5632311"/>
          </a:xfrm>
          <a:prstGeom prst="rect">
            <a:avLst/>
          </a:prstGeom>
          <a:noFill/>
        </p:spPr>
        <p:txBody>
          <a:bodyPr wrap="square">
            <a:spAutoFit/>
          </a:bodyPr>
          <a:lstStyle/>
          <a:p>
            <a:r>
              <a:rPr lang="en-US" sz="800" dirty="0">
                <a:solidFill>
                  <a:srgbClr val="CC7832"/>
                </a:solidFill>
                <a:effectLst/>
              </a:rPr>
              <a:t>import </a:t>
            </a:r>
            <a:r>
              <a:rPr lang="en-US" sz="800" dirty="0" err="1"/>
              <a:t>matplotlib.pyplot</a:t>
            </a:r>
            <a:r>
              <a:rPr lang="en-US" sz="800" dirty="0"/>
              <a:t> </a:t>
            </a:r>
            <a:r>
              <a:rPr lang="en-US" sz="800" dirty="0">
                <a:solidFill>
                  <a:srgbClr val="CC7832"/>
                </a:solidFill>
                <a:effectLst/>
              </a:rPr>
              <a:t>as </a:t>
            </a:r>
            <a:r>
              <a:rPr lang="en-US" sz="800" dirty="0" err="1"/>
              <a:t>plt</a:t>
            </a:r>
            <a:br>
              <a:rPr lang="en-US" sz="800" dirty="0"/>
            </a:br>
            <a:r>
              <a:rPr lang="en-US" sz="800" dirty="0">
                <a:solidFill>
                  <a:srgbClr val="CC7832"/>
                </a:solidFill>
                <a:effectLst/>
              </a:rPr>
              <a:t>from </a:t>
            </a:r>
            <a:r>
              <a:rPr lang="en-US" sz="800" dirty="0"/>
              <a:t>mpl_toolkits.mplot3d </a:t>
            </a:r>
            <a:r>
              <a:rPr lang="en-US" sz="800" dirty="0">
                <a:solidFill>
                  <a:srgbClr val="CC7832"/>
                </a:solidFill>
                <a:effectLst/>
              </a:rPr>
              <a:t>import </a:t>
            </a:r>
            <a:r>
              <a:rPr lang="en-US" sz="800" dirty="0"/>
              <a:t>Axes3D</a:t>
            </a:r>
            <a:br>
              <a:rPr lang="en-US" sz="800" dirty="0"/>
            </a:br>
            <a:br>
              <a:rPr lang="en-US" sz="800" dirty="0"/>
            </a:br>
            <a:r>
              <a:rPr lang="en-US" sz="800" dirty="0">
                <a:solidFill>
                  <a:srgbClr val="808080"/>
                </a:solidFill>
                <a:effectLst/>
              </a:rPr>
              <a:t># Data</a:t>
            </a:r>
            <a:br>
              <a:rPr lang="en-US" sz="800" dirty="0">
                <a:solidFill>
                  <a:srgbClr val="808080"/>
                </a:solidFill>
                <a:effectLst/>
              </a:rPr>
            </a:br>
            <a:r>
              <a:rPr lang="en-US" sz="800" dirty="0"/>
              <a:t>cities = [</a:t>
            </a:r>
            <a:r>
              <a:rPr lang="en-US" sz="800" dirty="0">
                <a:solidFill>
                  <a:srgbClr val="6A8759"/>
                </a:solidFill>
                <a:effectLst/>
              </a:rPr>
              <a:t>'Los Angeles'</a:t>
            </a:r>
            <a:r>
              <a:rPr lang="en-US" sz="800" dirty="0">
                <a:solidFill>
                  <a:srgbClr val="CC7832"/>
                </a:solidFill>
                <a:effectLst/>
              </a:rPr>
              <a:t>, </a:t>
            </a:r>
            <a:r>
              <a:rPr lang="en-US" sz="800" dirty="0">
                <a:solidFill>
                  <a:srgbClr val="6A8759"/>
                </a:solidFill>
                <a:effectLst/>
              </a:rPr>
              <a:t>'Seattle'</a:t>
            </a:r>
            <a:r>
              <a:rPr lang="en-US" sz="800" dirty="0">
                <a:solidFill>
                  <a:srgbClr val="CC7832"/>
                </a:solidFill>
                <a:effectLst/>
              </a:rPr>
              <a:t>, </a:t>
            </a:r>
            <a:r>
              <a:rPr lang="en-US" sz="800" dirty="0">
                <a:solidFill>
                  <a:srgbClr val="6A8759"/>
                </a:solidFill>
                <a:effectLst/>
              </a:rPr>
              <a:t>'Vancouver'</a:t>
            </a:r>
            <a:r>
              <a:rPr lang="en-US" sz="800" dirty="0"/>
              <a:t>]</a:t>
            </a:r>
            <a:br>
              <a:rPr lang="en-US" sz="800" dirty="0"/>
            </a:br>
            <a:r>
              <a:rPr lang="en-US" sz="800" dirty="0"/>
              <a:t>longitude = [-</a:t>
            </a:r>
            <a:r>
              <a:rPr lang="en-US" sz="800" dirty="0">
                <a:solidFill>
                  <a:srgbClr val="6897BB"/>
                </a:solidFill>
                <a:effectLst/>
              </a:rPr>
              <a:t>118.2</a:t>
            </a:r>
            <a:r>
              <a:rPr lang="en-US" sz="800" dirty="0">
                <a:solidFill>
                  <a:srgbClr val="CC7832"/>
                </a:solidFill>
                <a:effectLst/>
              </a:rPr>
              <a:t>, </a:t>
            </a:r>
            <a:r>
              <a:rPr lang="en-US" sz="800" dirty="0"/>
              <a:t>-</a:t>
            </a:r>
            <a:r>
              <a:rPr lang="en-US" sz="800" dirty="0">
                <a:solidFill>
                  <a:srgbClr val="6897BB"/>
                </a:solidFill>
                <a:effectLst/>
              </a:rPr>
              <a:t>122.3</a:t>
            </a:r>
            <a:r>
              <a:rPr lang="en-US" sz="800" dirty="0">
                <a:solidFill>
                  <a:srgbClr val="CC7832"/>
                </a:solidFill>
                <a:effectLst/>
              </a:rPr>
              <a:t>, </a:t>
            </a:r>
            <a:r>
              <a:rPr lang="en-US" sz="800" dirty="0"/>
              <a:t>-</a:t>
            </a:r>
            <a:r>
              <a:rPr lang="en-US" sz="800" dirty="0">
                <a:solidFill>
                  <a:srgbClr val="6897BB"/>
                </a:solidFill>
                <a:effectLst/>
              </a:rPr>
              <a:t>123.0</a:t>
            </a:r>
            <a:r>
              <a:rPr lang="en-US" sz="800" dirty="0"/>
              <a:t>]</a:t>
            </a:r>
            <a:br>
              <a:rPr lang="en-US" sz="800" dirty="0"/>
            </a:br>
            <a:r>
              <a:rPr lang="en-US" sz="800" dirty="0"/>
              <a:t>latitude = [</a:t>
            </a:r>
            <a:r>
              <a:rPr lang="en-US" sz="800" dirty="0">
                <a:solidFill>
                  <a:srgbClr val="6897BB"/>
                </a:solidFill>
                <a:effectLst/>
              </a:rPr>
              <a:t>34.0</a:t>
            </a:r>
            <a:r>
              <a:rPr lang="en-US" sz="800" dirty="0">
                <a:solidFill>
                  <a:srgbClr val="CC7832"/>
                </a:solidFill>
                <a:effectLst/>
              </a:rPr>
              <a:t>, </a:t>
            </a:r>
            <a:r>
              <a:rPr lang="en-US" sz="800" dirty="0">
                <a:solidFill>
                  <a:srgbClr val="6897BB"/>
                </a:solidFill>
                <a:effectLst/>
              </a:rPr>
              <a:t>47.6</a:t>
            </a:r>
            <a:r>
              <a:rPr lang="en-US" sz="800" dirty="0">
                <a:solidFill>
                  <a:srgbClr val="CC7832"/>
                </a:solidFill>
                <a:effectLst/>
              </a:rPr>
              <a:t>, </a:t>
            </a:r>
            <a:r>
              <a:rPr lang="en-US" sz="800" dirty="0">
                <a:solidFill>
                  <a:srgbClr val="6897BB"/>
                </a:solidFill>
                <a:effectLst/>
              </a:rPr>
              <a:t>49.3</a:t>
            </a:r>
            <a:r>
              <a:rPr lang="en-US" sz="800" dirty="0"/>
              <a:t>]</a:t>
            </a:r>
            <a:br>
              <a:rPr lang="en-US" sz="800" dirty="0"/>
            </a:br>
            <a:r>
              <a:rPr lang="en-US" sz="800" dirty="0"/>
              <a:t>population = [</a:t>
            </a:r>
            <a:r>
              <a:rPr lang="en-US" sz="800" dirty="0">
                <a:solidFill>
                  <a:srgbClr val="6897BB"/>
                </a:solidFill>
                <a:effectLst/>
              </a:rPr>
              <a:t>4.2</a:t>
            </a:r>
            <a:r>
              <a:rPr lang="en-US" sz="800" dirty="0">
                <a:solidFill>
                  <a:srgbClr val="CC7832"/>
                </a:solidFill>
                <a:effectLst/>
              </a:rPr>
              <a:t>, </a:t>
            </a:r>
            <a:r>
              <a:rPr lang="en-US" sz="800" dirty="0">
                <a:solidFill>
                  <a:srgbClr val="6897BB"/>
                </a:solidFill>
                <a:effectLst/>
              </a:rPr>
              <a:t>3.9</a:t>
            </a:r>
            <a:r>
              <a:rPr lang="en-US" sz="800" dirty="0">
                <a:solidFill>
                  <a:srgbClr val="CC7832"/>
                </a:solidFill>
                <a:effectLst/>
              </a:rPr>
              <a:t>, </a:t>
            </a:r>
            <a:r>
              <a:rPr lang="en-US" sz="800" dirty="0">
                <a:solidFill>
                  <a:srgbClr val="6897BB"/>
                </a:solidFill>
                <a:effectLst/>
              </a:rPr>
              <a:t>2.4</a:t>
            </a:r>
            <a:r>
              <a:rPr lang="en-US" sz="800" dirty="0"/>
              <a:t>]</a:t>
            </a:r>
            <a:br>
              <a:rPr lang="en-US" sz="800" dirty="0"/>
            </a:br>
            <a:br>
              <a:rPr lang="en-US" sz="800" dirty="0"/>
            </a:br>
            <a:r>
              <a:rPr lang="en-US" sz="800" dirty="0">
                <a:solidFill>
                  <a:srgbClr val="808080"/>
                </a:solidFill>
                <a:effectLst/>
              </a:rPr>
              <a:t># Create a 3D figure </a:t>
            </a:r>
            <a:br>
              <a:rPr lang="en-US" sz="800" dirty="0">
                <a:solidFill>
                  <a:srgbClr val="808080"/>
                </a:solidFill>
                <a:effectLst/>
              </a:rPr>
            </a:br>
            <a:r>
              <a:rPr lang="en-US" sz="800" dirty="0"/>
              <a:t>fig = </a:t>
            </a:r>
            <a:r>
              <a:rPr lang="en-US" sz="800" dirty="0" err="1"/>
              <a:t>plt.figure</a:t>
            </a:r>
            <a:r>
              <a:rPr lang="en-US" sz="800" dirty="0"/>
              <a:t>(dpi=</a:t>
            </a:r>
            <a:r>
              <a:rPr lang="en-US" sz="800" dirty="0">
                <a:solidFill>
                  <a:srgbClr val="6897BB"/>
                </a:solidFill>
                <a:effectLst/>
              </a:rPr>
              <a:t>1000</a:t>
            </a:r>
            <a:r>
              <a:rPr lang="en-US" sz="800" dirty="0"/>
              <a:t>)</a:t>
            </a:r>
            <a:br>
              <a:rPr lang="en-US" sz="800" dirty="0"/>
            </a:br>
            <a:r>
              <a:rPr lang="en-US" sz="800" dirty="0"/>
              <a:t>ax = </a:t>
            </a:r>
            <a:r>
              <a:rPr lang="en-US" sz="800" dirty="0" err="1"/>
              <a:t>fig.add_subplot</a:t>
            </a:r>
            <a:r>
              <a:rPr lang="en-US" sz="800" dirty="0"/>
              <a:t>(</a:t>
            </a:r>
            <a:r>
              <a:rPr lang="en-US" sz="800" dirty="0">
                <a:solidFill>
                  <a:srgbClr val="6897BB"/>
                </a:solidFill>
                <a:effectLst/>
              </a:rPr>
              <a:t>111</a:t>
            </a:r>
            <a:r>
              <a:rPr lang="en-US" sz="800" dirty="0">
                <a:solidFill>
                  <a:srgbClr val="CC7832"/>
                </a:solidFill>
                <a:effectLst/>
              </a:rPr>
              <a:t>, </a:t>
            </a:r>
            <a:r>
              <a:rPr lang="en-US" sz="800" dirty="0"/>
              <a:t>projection=</a:t>
            </a:r>
            <a:r>
              <a:rPr lang="en-US" sz="800" dirty="0">
                <a:solidFill>
                  <a:srgbClr val="6A8759"/>
                </a:solidFill>
                <a:effectLst/>
              </a:rPr>
              <a:t>'3d'</a:t>
            </a:r>
            <a:r>
              <a:rPr lang="en-US" sz="800" dirty="0"/>
              <a:t>)</a:t>
            </a:r>
            <a:br>
              <a:rPr lang="en-US" sz="800" dirty="0"/>
            </a:br>
            <a:br>
              <a:rPr lang="en-US" sz="800" dirty="0"/>
            </a:br>
            <a:r>
              <a:rPr lang="en-US" sz="800" dirty="0">
                <a:solidFill>
                  <a:srgbClr val="808080"/>
                </a:solidFill>
                <a:effectLst/>
              </a:rPr>
              <a:t># Aesthetics </a:t>
            </a:r>
            <a:br>
              <a:rPr lang="en-US" sz="800" dirty="0">
                <a:solidFill>
                  <a:srgbClr val="808080"/>
                </a:solidFill>
                <a:effectLst/>
              </a:rPr>
            </a:br>
            <a:r>
              <a:rPr lang="en-US" sz="800" dirty="0"/>
              <a:t>colors = [</a:t>
            </a:r>
            <a:r>
              <a:rPr lang="en-US" sz="800" dirty="0">
                <a:solidFill>
                  <a:srgbClr val="6A8759"/>
                </a:solidFill>
                <a:effectLst/>
              </a:rPr>
              <a:t>'#E69F00'</a:t>
            </a:r>
            <a:r>
              <a:rPr lang="en-US" sz="800" dirty="0">
                <a:solidFill>
                  <a:srgbClr val="CC7832"/>
                </a:solidFill>
                <a:effectLst/>
              </a:rPr>
              <a:t>, </a:t>
            </a:r>
            <a:r>
              <a:rPr lang="en-US" sz="800" dirty="0">
                <a:solidFill>
                  <a:srgbClr val="6A8759"/>
                </a:solidFill>
                <a:effectLst/>
              </a:rPr>
              <a:t>'#56B4E9'</a:t>
            </a:r>
            <a:r>
              <a:rPr lang="en-US" sz="800" dirty="0">
                <a:solidFill>
                  <a:srgbClr val="CC7832"/>
                </a:solidFill>
                <a:effectLst/>
              </a:rPr>
              <a:t>, </a:t>
            </a:r>
            <a:r>
              <a:rPr lang="en-US" sz="800" dirty="0">
                <a:solidFill>
                  <a:srgbClr val="6A8759"/>
                </a:solidFill>
                <a:effectLst/>
              </a:rPr>
              <a:t>'#009E73'</a:t>
            </a:r>
            <a:r>
              <a:rPr lang="en-US" sz="800" dirty="0"/>
              <a:t>]</a:t>
            </a:r>
            <a:br>
              <a:rPr lang="en-US" sz="800" dirty="0"/>
            </a:br>
            <a:r>
              <a:rPr lang="en-US" sz="800" dirty="0"/>
              <a:t>markers = [</a:t>
            </a:r>
            <a:r>
              <a:rPr lang="en-US" sz="800" dirty="0">
                <a:solidFill>
                  <a:srgbClr val="6A8759"/>
                </a:solidFill>
                <a:effectLst/>
              </a:rPr>
              <a:t>'o'</a:t>
            </a:r>
            <a:r>
              <a:rPr lang="en-US" sz="800" dirty="0">
                <a:solidFill>
                  <a:srgbClr val="CC7832"/>
                </a:solidFill>
                <a:effectLst/>
              </a:rPr>
              <a:t>, </a:t>
            </a:r>
            <a:r>
              <a:rPr lang="en-US" sz="800" dirty="0">
                <a:solidFill>
                  <a:srgbClr val="6A8759"/>
                </a:solidFill>
                <a:effectLst/>
              </a:rPr>
              <a:t>'s'</a:t>
            </a:r>
            <a:r>
              <a:rPr lang="en-US" sz="800" dirty="0">
                <a:solidFill>
                  <a:srgbClr val="CC7832"/>
                </a:solidFill>
                <a:effectLst/>
              </a:rPr>
              <a:t>, </a:t>
            </a:r>
            <a:r>
              <a:rPr lang="en-US" sz="800" dirty="0">
                <a:solidFill>
                  <a:srgbClr val="6A8759"/>
                </a:solidFill>
                <a:effectLst/>
              </a:rPr>
              <a:t>'^'</a:t>
            </a:r>
            <a:r>
              <a:rPr lang="en-US" sz="800" dirty="0"/>
              <a:t>]</a:t>
            </a:r>
            <a:br>
              <a:rPr lang="en-US" sz="800" dirty="0"/>
            </a:br>
            <a:br>
              <a:rPr lang="en-US" sz="800" dirty="0"/>
            </a:br>
            <a:r>
              <a:rPr lang="en-US" sz="800" dirty="0">
                <a:solidFill>
                  <a:srgbClr val="808080"/>
                </a:solidFill>
                <a:effectLst/>
              </a:rPr>
              <a:t># Plot with labels</a:t>
            </a:r>
            <a:br>
              <a:rPr lang="en-US" sz="800" dirty="0">
                <a:solidFill>
                  <a:srgbClr val="808080"/>
                </a:solidFill>
                <a:effectLst/>
              </a:rPr>
            </a:br>
            <a:r>
              <a:rPr lang="en-US" sz="800" dirty="0">
                <a:solidFill>
                  <a:srgbClr val="CC7832"/>
                </a:solidFill>
                <a:effectLst/>
              </a:rPr>
              <a:t>for </a:t>
            </a:r>
            <a:r>
              <a:rPr lang="en-US" sz="800" dirty="0" err="1"/>
              <a:t>i</a:t>
            </a:r>
            <a:r>
              <a:rPr lang="en-US" sz="800" dirty="0">
                <a:solidFill>
                  <a:srgbClr val="CC7832"/>
                </a:solidFill>
                <a:effectLst/>
              </a:rPr>
              <a:t>, </a:t>
            </a:r>
            <a:r>
              <a:rPr lang="en-US" sz="800" dirty="0" err="1"/>
              <a:t>city_name</a:t>
            </a:r>
            <a:r>
              <a:rPr lang="en-US" sz="800" dirty="0"/>
              <a:t> </a:t>
            </a:r>
            <a:r>
              <a:rPr lang="en-US" sz="800" dirty="0">
                <a:solidFill>
                  <a:srgbClr val="CC7832"/>
                </a:solidFill>
                <a:effectLst/>
              </a:rPr>
              <a:t>in </a:t>
            </a:r>
            <a:r>
              <a:rPr lang="en-US" sz="800" dirty="0"/>
              <a:t>enumerate(cities):</a:t>
            </a:r>
            <a:br>
              <a:rPr lang="en-US" sz="800" dirty="0"/>
            </a:br>
            <a:r>
              <a:rPr lang="en-US" sz="800" dirty="0"/>
              <a:t>    </a:t>
            </a:r>
            <a:r>
              <a:rPr lang="en-US" sz="800" dirty="0" err="1"/>
              <a:t>ax.scatter</a:t>
            </a:r>
            <a:r>
              <a:rPr lang="en-US" sz="800" dirty="0"/>
              <a:t>(longitude[</a:t>
            </a:r>
            <a:r>
              <a:rPr lang="en-US" sz="800" dirty="0" err="1"/>
              <a:t>i</a:t>
            </a:r>
            <a:r>
              <a:rPr lang="en-US" sz="800" dirty="0"/>
              <a:t>]</a:t>
            </a:r>
            <a:r>
              <a:rPr lang="en-US" sz="800" dirty="0">
                <a:solidFill>
                  <a:srgbClr val="CC7832"/>
                </a:solidFill>
                <a:effectLst/>
              </a:rPr>
              <a:t>, </a:t>
            </a:r>
            <a:r>
              <a:rPr lang="en-US" sz="800" dirty="0"/>
              <a:t>latitude[</a:t>
            </a:r>
            <a:r>
              <a:rPr lang="en-US" sz="800" dirty="0" err="1"/>
              <a:t>i</a:t>
            </a:r>
            <a:r>
              <a:rPr lang="en-US" sz="800" dirty="0"/>
              <a:t>]</a:t>
            </a:r>
            <a:r>
              <a:rPr lang="en-US" sz="800" dirty="0">
                <a:solidFill>
                  <a:srgbClr val="CC7832"/>
                </a:solidFill>
                <a:effectLst/>
              </a:rPr>
              <a:t>, </a:t>
            </a:r>
            <a:r>
              <a:rPr lang="en-US" sz="800" dirty="0"/>
              <a:t>population[</a:t>
            </a:r>
            <a:r>
              <a:rPr lang="en-US" sz="800" dirty="0" err="1"/>
              <a:t>i</a:t>
            </a:r>
            <a:r>
              <a:rPr lang="en-US" sz="800" dirty="0"/>
              <a:t>]</a:t>
            </a:r>
            <a:r>
              <a:rPr lang="en-US" sz="800" dirty="0">
                <a:solidFill>
                  <a:srgbClr val="CC7832"/>
                </a:solidFill>
                <a:effectLst/>
              </a:rPr>
              <a:t>, </a:t>
            </a:r>
            <a:r>
              <a:rPr lang="en-US" sz="800" dirty="0"/>
              <a:t>label=</a:t>
            </a:r>
            <a:r>
              <a:rPr lang="en-US" sz="800" dirty="0" err="1"/>
              <a:t>city_name</a:t>
            </a:r>
            <a:r>
              <a:rPr lang="en-US" sz="800" dirty="0">
                <a:solidFill>
                  <a:srgbClr val="CC7832"/>
                </a:solidFill>
                <a:effectLst/>
              </a:rPr>
              <a:t>, </a:t>
            </a:r>
            <a:r>
              <a:rPr lang="en-US" sz="800" dirty="0"/>
              <a:t>color=colors[</a:t>
            </a:r>
            <a:r>
              <a:rPr lang="en-US" sz="800" dirty="0" err="1"/>
              <a:t>i</a:t>
            </a:r>
            <a:r>
              <a:rPr lang="en-US" sz="800" dirty="0"/>
              <a:t>]</a:t>
            </a:r>
            <a:r>
              <a:rPr lang="en-US" sz="800" dirty="0">
                <a:solidFill>
                  <a:srgbClr val="CC7832"/>
                </a:solidFill>
                <a:effectLst/>
              </a:rPr>
              <a:t>, </a:t>
            </a:r>
            <a:r>
              <a:rPr lang="en-US" sz="800" dirty="0"/>
              <a:t>marker=markers[</a:t>
            </a:r>
            <a:r>
              <a:rPr lang="en-US" sz="800" dirty="0" err="1"/>
              <a:t>i</a:t>
            </a:r>
            <a:r>
              <a:rPr lang="en-US" sz="800" dirty="0"/>
              <a:t>]</a:t>
            </a:r>
            <a:r>
              <a:rPr lang="en-US" sz="800" dirty="0">
                <a:solidFill>
                  <a:srgbClr val="CC7832"/>
                </a:solidFill>
                <a:effectLst/>
              </a:rPr>
              <a:t>, </a:t>
            </a:r>
            <a:r>
              <a:rPr lang="en-US" sz="800" dirty="0"/>
              <a:t>s=</a:t>
            </a:r>
            <a:r>
              <a:rPr lang="en-US" sz="800" dirty="0">
                <a:solidFill>
                  <a:srgbClr val="6897BB"/>
                </a:solidFill>
                <a:effectLst/>
              </a:rPr>
              <a:t>20</a:t>
            </a:r>
            <a:r>
              <a:rPr lang="en-US" sz="800" dirty="0"/>
              <a:t>)</a:t>
            </a:r>
            <a:br>
              <a:rPr lang="en-US" sz="800" dirty="0"/>
            </a:br>
            <a:r>
              <a:rPr lang="en-US" sz="800" dirty="0"/>
              <a:t>    </a:t>
            </a:r>
            <a:r>
              <a:rPr lang="en-US" sz="800" dirty="0" err="1"/>
              <a:t>ax.text</a:t>
            </a:r>
            <a:r>
              <a:rPr lang="en-US" sz="800" dirty="0"/>
              <a:t>(longitude[</a:t>
            </a:r>
            <a:r>
              <a:rPr lang="en-US" sz="800" dirty="0" err="1"/>
              <a:t>i</a:t>
            </a:r>
            <a:r>
              <a:rPr lang="en-US" sz="800" dirty="0"/>
              <a:t>] - </a:t>
            </a:r>
            <a:r>
              <a:rPr lang="en-US" sz="800" dirty="0">
                <a:solidFill>
                  <a:srgbClr val="6897BB"/>
                </a:solidFill>
                <a:effectLst/>
              </a:rPr>
              <a:t>0.1</a:t>
            </a:r>
            <a:r>
              <a:rPr lang="en-US" sz="800" dirty="0">
                <a:solidFill>
                  <a:srgbClr val="CC7832"/>
                </a:solidFill>
                <a:effectLst/>
              </a:rPr>
              <a:t>, </a:t>
            </a:r>
            <a:r>
              <a:rPr lang="en-US" sz="800" dirty="0"/>
              <a:t>latitude[</a:t>
            </a:r>
            <a:r>
              <a:rPr lang="en-US" sz="800" dirty="0" err="1"/>
              <a:t>i</a:t>
            </a:r>
            <a:r>
              <a:rPr lang="en-US" sz="800" dirty="0"/>
              <a:t>] - </a:t>
            </a:r>
            <a:r>
              <a:rPr lang="en-US" sz="800" dirty="0">
                <a:solidFill>
                  <a:srgbClr val="6897BB"/>
                </a:solidFill>
                <a:effectLst/>
              </a:rPr>
              <a:t>0.1</a:t>
            </a:r>
            <a:r>
              <a:rPr lang="en-US" sz="800" dirty="0">
                <a:solidFill>
                  <a:srgbClr val="CC7832"/>
                </a:solidFill>
                <a:effectLst/>
              </a:rPr>
              <a:t>, </a:t>
            </a:r>
            <a:r>
              <a:rPr lang="en-US" sz="800" dirty="0"/>
              <a:t>population[</a:t>
            </a:r>
            <a:r>
              <a:rPr lang="en-US" sz="800" dirty="0" err="1"/>
              <a:t>i</a:t>
            </a:r>
            <a:r>
              <a:rPr lang="en-US" sz="800" dirty="0"/>
              <a:t>] + </a:t>
            </a:r>
            <a:r>
              <a:rPr lang="en-US" sz="800" dirty="0">
                <a:solidFill>
                  <a:srgbClr val="6897BB"/>
                </a:solidFill>
                <a:effectLst/>
              </a:rPr>
              <a:t>0.1</a:t>
            </a:r>
            <a:r>
              <a:rPr lang="en-US" sz="800" dirty="0">
                <a:solidFill>
                  <a:srgbClr val="CC7832"/>
                </a:solidFill>
                <a:effectLst/>
              </a:rPr>
              <a:t>, </a:t>
            </a:r>
            <a:r>
              <a:rPr lang="en-US" sz="800" dirty="0">
                <a:solidFill>
                  <a:srgbClr val="6A8759"/>
                </a:solidFill>
                <a:effectLst/>
              </a:rPr>
              <a:t>f"</a:t>
            </a:r>
            <a:r>
              <a:rPr lang="en-US" sz="800" dirty="0">
                <a:solidFill>
                  <a:srgbClr val="CC7832"/>
                </a:solidFill>
                <a:effectLst/>
              </a:rPr>
              <a:t>{</a:t>
            </a:r>
            <a:r>
              <a:rPr lang="en-US" sz="800" dirty="0" err="1"/>
              <a:t>city_name</a:t>
            </a:r>
            <a:r>
              <a:rPr lang="en-US" sz="800" dirty="0">
                <a:solidFill>
                  <a:srgbClr val="CC7832"/>
                </a:solidFill>
                <a:effectLst/>
              </a:rPr>
              <a:t>}</a:t>
            </a:r>
            <a:r>
              <a:rPr lang="en-US" sz="800" dirty="0">
                <a:solidFill>
                  <a:srgbClr val="6A8759"/>
                </a:solidFill>
                <a:effectLst/>
              </a:rPr>
              <a:t> (</a:t>
            </a:r>
            <a:r>
              <a:rPr lang="en-US" sz="800" dirty="0">
                <a:solidFill>
                  <a:srgbClr val="CC7832"/>
                </a:solidFill>
                <a:effectLst/>
              </a:rPr>
              <a:t>{</a:t>
            </a:r>
            <a:r>
              <a:rPr lang="en-US" sz="800" dirty="0"/>
              <a:t>population[</a:t>
            </a:r>
            <a:r>
              <a:rPr lang="en-US" sz="800" dirty="0" err="1"/>
              <a:t>i</a:t>
            </a:r>
            <a:r>
              <a:rPr lang="en-US" sz="800" dirty="0"/>
              <a:t>]</a:t>
            </a:r>
            <a:r>
              <a:rPr lang="en-US" sz="800" dirty="0">
                <a:solidFill>
                  <a:srgbClr val="CC7832"/>
                </a:solidFill>
                <a:effectLst/>
              </a:rPr>
              <a:t>}</a:t>
            </a:r>
            <a:r>
              <a:rPr lang="en-US" sz="800" dirty="0">
                <a:solidFill>
                  <a:srgbClr val="6A8759"/>
                </a:solidFill>
                <a:effectLst/>
              </a:rPr>
              <a:t>M)"</a:t>
            </a:r>
            <a:r>
              <a:rPr lang="en-US" sz="800" dirty="0">
                <a:solidFill>
                  <a:srgbClr val="CC7832"/>
                </a:solidFill>
                <a:effectLst/>
              </a:rPr>
              <a:t>, </a:t>
            </a:r>
            <a:r>
              <a:rPr lang="en-US" sz="800" dirty="0" err="1"/>
              <a:t>fontsize</a:t>
            </a:r>
            <a:r>
              <a:rPr lang="en-US" sz="800" dirty="0"/>
              <a:t>=</a:t>
            </a:r>
            <a:r>
              <a:rPr lang="en-US" sz="800" dirty="0">
                <a:solidFill>
                  <a:srgbClr val="6897BB"/>
                </a:solidFill>
                <a:effectLst/>
              </a:rPr>
              <a:t>7</a:t>
            </a:r>
            <a:r>
              <a:rPr lang="en-US" sz="800" dirty="0"/>
              <a:t>)</a:t>
            </a:r>
            <a:br>
              <a:rPr lang="en-US" sz="800" dirty="0"/>
            </a:br>
            <a:br>
              <a:rPr lang="en-US" sz="800" dirty="0"/>
            </a:br>
            <a:r>
              <a:rPr lang="en-US" sz="800" dirty="0">
                <a:solidFill>
                  <a:srgbClr val="808080"/>
                </a:solidFill>
                <a:effectLst/>
              </a:rPr>
              <a:t># Reduce axis value font size</a:t>
            </a:r>
            <a:br>
              <a:rPr lang="en-US" sz="800" dirty="0">
                <a:solidFill>
                  <a:srgbClr val="808080"/>
                </a:solidFill>
                <a:effectLst/>
              </a:rPr>
            </a:br>
            <a:r>
              <a:rPr lang="en-US" sz="800" dirty="0">
                <a:solidFill>
                  <a:srgbClr val="CC7832"/>
                </a:solidFill>
                <a:effectLst/>
              </a:rPr>
              <a:t>for </a:t>
            </a:r>
            <a:r>
              <a:rPr lang="en-US" sz="800" dirty="0"/>
              <a:t>tick </a:t>
            </a:r>
            <a:r>
              <a:rPr lang="en-US" sz="800" dirty="0">
                <a:solidFill>
                  <a:srgbClr val="CC7832"/>
                </a:solidFill>
                <a:effectLst/>
              </a:rPr>
              <a:t>in </a:t>
            </a:r>
            <a:r>
              <a:rPr lang="en-US" sz="800" dirty="0" err="1"/>
              <a:t>ax.xaxis.get_major_ticks</a:t>
            </a:r>
            <a:r>
              <a:rPr lang="en-US" sz="800" dirty="0"/>
              <a:t>():</a:t>
            </a:r>
            <a:br>
              <a:rPr lang="en-US" sz="800" dirty="0"/>
            </a:br>
            <a:r>
              <a:rPr lang="en-US" sz="800" dirty="0"/>
              <a:t>    tick.label1.set_fontsize(</a:t>
            </a:r>
            <a:r>
              <a:rPr lang="en-US" sz="800" dirty="0">
                <a:solidFill>
                  <a:srgbClr val="6897BB"/>
                </a:solidFill>
                <a:effectLst/>
              </a:rPr>
              <a:t>7</a:t>
            </a:r>
            <a:r>
              <a:rPr lang="en-US" sz="800" dirty="0"/>
              <a:t>)  </a:t>
            </a:r>
            <a:r>
              <a:rPr lang="en-US" sz="800" dirty="0">
                <a:solidFill>
                  <a:srgbClr val="808080"/>
                </a:solidFill>
                <a:effectLst/>
              </a:rPr>
              <a:t># Use label1 (or potentially label)</a:t>
            </a:r>
            <a:br>
              <a:rPr lang="en-US" sz="800" dirty="0">
                <a:solidFill>
                  <a:srgbClr val="808080"/>
                </a:solidFill>
                <a:effectLst/>
              </a:rPr>
            </a:br>
            <a:r>
              <a:rPr lang="en-US" sz="800" dirty="0">
                <a:solidFill>
                  <a:srgbClr val="CC7832"/>
                </a:solidFill>
                <a:effectLst/>
              </a:rPr>
              <a:t>for </a:t>
            </a:r>
            <a:r>
              <a:rPr lang="en-US" sz="800" dirty="0"/>
              <a:t>tick </a:t>
            </a:r>
            <a:r>
              <a:rPr lang="en-US" sz="800" dirty="0">
                <a:solidFill>
                  <a:srgbClr val="CC7832"/>
                </a:solidFill>
                <a:effectLst/>
              </a:rPr>
              <a:t>in </a:t>
            </a:r>
            <a:r>
              <a:rPr lang="en-US" sz="800" dirty="0" err="1"/>
              <a:t>ax.yaxis.get_major_ticks</a:t>
            </a:r>
            <a:r>
              <a:rPr lang="en-US" sz="800" dirty="0"/>
              <a:t>():</a:t>
            </a:r>
            <a:br>
              <a:rPr lang="en-US" sz="800" dirty="0"/>
            </a:br>
            <a:r>
              <a:rPr lang="en-US" sz="800" dirty="0"/>
              <a:t>    tick.label1.set_fontsize(</a:t>
            </a:r>
            <a:r>
              <a:rPr lang="en-US" sz="800" dirty="0">
                <a:solidFill>
                  <a:srgbClr val="6897BB"/>
                </a:solidFill>
                <a:effectLst/>
              </a:rPr>
              <a:t>7</a:t>
            </a:r>
            <a:r>
              <a:rPr lang="en-US" sz="800" dirty="0"/>
              <a:t>)</a:t>
            </a:r>
            <a:br>
              <a:rPr lang="en-US" sz="800" dirty="0"/>
            </a:br>
            <a:r>
              <a:rPr lang="en-US" sz="800" dirty="0">
                <a:solidFill>
                  <a:srgbClr val="CC7832"/>
                </a:solidFill>
                <a:effectLst/>
              </a:rPr>
              <a:t>for </a:t>
            </a:r>
            <a:r>
              <a:rPr lang="en-US" sz="800" dirty="0"/>
              <a:t>tick </a:t>
            </a:r>
            <a:r>
              <a:rPr lang="en-US" sz="800" dirty="0">
                <a:solidFill>
                  <a:srgbClr val="CC7832"/>
                </a:solidFill>
                <a:effectLst/>
              </a:rPr>
              <a:t>in </a:t>
            </a:r>
            <a:r>
              <a:rPr lang="en-US" sz="800" dirty="0" err="1"/>
              <a:t>ax.zaxis.get_major_ticks</a:t>
            </a:r>
            <a:r>
              <a:rPr lang="en-US" sz="800" dirty="0"/>
              <a:t>():</a:t>
            </a:r>
            <a:br>
              <a:rPr lang="en-US" sz="800" dirty="0"/>
            </a:br>
            <a:r>
              <a:rPr lang="en-US" sz="800" dirty="0"/>
              <a:t>    tick.label1.set_fontsize(</a:t>
            </a:r>
            <a:r>
              <a:rPr lang="en-US" sz="800" dirty="0">
                <a:solidFill>
                  <a:srgbClr val="6897BB"/>
                </a:solidFill>
                <a:effectLst/>
              </a:rPr>
              <a:t>7</a:t>
            </a:r>
            <a:r>
              <a:rPr lang="en-US" sz="800" dirty="0"/>
              <a:t>)</a:t>
            </a:r>
            <a:br>
              <a:rPr lang="en-US" sz="800" dirty="0"/>
            </a:br>
            <a:br>
              <a:rPr lang="en-US" sz="800" dirty="0"/>
            </a:br>
            <a:r>
              <a:rPr lang="en-US" sz="800" dirty="0" err="1"/>
              <a:t>ax.tick_params</a:t>
            </a:r>
            <a:r>
              <a:rPr lang="en-US" sz="800" dirty="0"/>
              <a:t>(axis=</a:t>
            </a:r>
            <a:r>
              <a:rPr lang="en-US" sz="800" dirty="0">
                <a:solidFill>
                  <a:srgbClr val="6A8759"/>
                </a:solidFill>
                <a:effectLst/>
              </a:rPr>
              <a:t>'both'</a:t>
            </a:r>
            <a:r>
              <a:rPr lang="en-US" sz="800" dirty="0">
                <a:solidFill>
                  <a:srgbClr val="CC7832"/>
                </a:solidFill>
                <a:effectLst/>
              </a:rPr>
              <a:t>, </a:t>
            </a:r>
            <a:r>
              <a:rPr lang="en-US" sz="800" dirty="0"/>
              <a:t>which=</a:t>
            </a:r>
            <a:r>
              <a:rPr lang="en-US" sz="800" dirty="0">
                <a:solidFill>
                  <a:srgbClr val="6A8759"/>
                </a:solidFill>
                <a:effectLst/>
              </a:rPr>
              <a:t>'major'</a:t>
            </a:r>
            <a:r>
              <a:rPr lang="en-US" sz="800" dirty="0">
                <a:solidFill>
                  <a:srgbClr val="CC7832"/>
                </a:solidFill>
                <a:effectLst/>
              </a:rPr>
              <a:t>, </a:t>
            </a:r>
            <a:r>
              <a:rPr lang="en-US" sz="800" dirty="0"/>
              <a:t>pad=</a:t>
            </a:r>
            <a:r>
              <a:rPr lang="en-US" sz="800" dirty="0">
                <a:solidFill>
                  <a:srgbClr val="6897BB"/>
                </a:solidFill>
                <a:effectLst/>
              </a:rPr>
              <a:t>1</a:t>
            </a:r>
            <a:r>
              <a:rPr lang="en-US" sz="800" dirty="0"/>
              <a:t>)</a:t>
            </a:r>
            <a:br>
              <a:rPr lang="en-US" sz="800" dirty="0"/>
            </a:br>
            <a:r>
              <a:rPr lang="en-US" sz="800" dirty="0" err="1"/>
              <a:t>ax.set_xlim</a:t>
            </a:r>
            <a:r>
              <a:rPr lang="en-US" sz="800" dirty="0"/>
              <a:t>([-</a:t>
            </a:r>
            <a:r>
              <a:rPr lang="en-US" sz="800" dirty="0">
                <a:solidFill>
                  <a:srgbClr val="6897BB"/>
                </a:solidFill>
                <a:effectLst/>
              </a:rPr>
              <a:t>134</a:t>
            </a:r>
            <a:r>
              <a:rPr lang="en-US" sz="800" dirty="0">
                <a:solidFill>
                  <a:srgbClr val="CC7832"/>
                </a:solidFill>
                <a:effectLst/>
              </a:rPr>
              <a:t>, </a:t>
            </a:r>
            <a:r>
              <a:rPr lang="en-US" sz="800" dirty="0"/>
              <a:t>-</a:t>
            </a:r>
            <a:r>
              <a:rPr lang="en-US" sz="800" dirty="0">
                <a:solidFill>
                  <a:srgbClr val="6897BB"/>
                </a:solidFill>
                <a:effectLst/>
              </a:rPr>
              <a:t>107</a:t>
            </a:r>
            <a:r>
              <a:rPr lang="en-US" sz="800" dirty="0"/>
              <a:t>])</a:t>
            </a:r>
            <a:br>
              <a:rPr lang="en-US" sz="800" dirty="0"/>
            </a:br>
            <a:r>
              <a:rPr lang="en-US" sz="800" dirty="0" err="1"/>
              <a:t>ax.set_ylim</a:t>
            </a:r>
            <a:r>
              <a:rPr lang="en-US" sz="800" dirty="0"/>
              <a:t>([</a:t>
            </a:r>
            <a:r>
              <a:rPr lang="en-US" sz="800" dirty="0">
                <a:solidFill>
                  <a:srgbClr val="6897BB"/>
                </a:solidFill>
                <a:effectLst/>
              </a:rPr>
              <a:t>33</a:t>
            </a:r>
            <a:r>
              <a:rPr lang="en-US" sz="800" dirty="0">
                <a:solidFill>
                  <a:srgbClr val="CC7832"/>
                </a:solidFill>
                <a:effectLst/>
              </a:rPr>
              <a:t>, </a:t>
            </a:r>
            <a:r>
              <a:rPr lang="en-US" sz="800" dirty="0">
                <a:solidFill>
                  <a:srgbClr val="6897BB"/>
                </a:solidFill>
                <a:effectLst/>
              </a:rPr>
              <a:t>60</a:t>
            </a:r>
            <a:r>
              <a:rPr lang="en-US" sz="800" dirty="0"/>
              <a:t>])</a:t>
            </a:r>
            <a:br>
              <a:rPr lang="en-US" sz="800" dirty="0"/>
            </a:br>
            <a:r>
              <a:rPr lang="en-US" sz="800" dirty="0" err="1"/>
              <a:t>ax.set_zlim</a:t>
            </a:r>
            <a:r>
              <a:rPr lang="en-US" sz="800" dirty="0"/>
              <a:t>([</a:t>
            </a:r>
            <a:r>
              <a:rPr lang="en-US" sz="800" dirty="0">
                <a:solidFill>
                  <a:srgbClr val="6897BB"/>
                </a:solidFill>
                <a:effectLst/>
              </a:rPr>
              <a:t>2.2</a:t>
            </a:r>
            <a:r>
              <a:rPr lang="en-US" sz="800" dirty="0">
                <a:solidFill>
                  <a:srgbClr val="CC7832"/>
                </a:solidFill>
                <a:effectLst/>
              </a:rPr>
              <a:t>, </a:t>
            </a:r>
            <a:r>
              <a:rPr lang="en-US" sz="800" dirty="0">
                <a:solidFill>
                  <a:srgbClr val="6897BB"/>
                </a:solidFill>
                <a:effectLst/>
              </a:rPr>
              <a:t>4.2</a:t>
            </a:r>
            <a:r>
              <a:rPr lang="en-US" sz="800" dirty="0"/>
              <a:t>])</a:t>
            </a:r>
            <a:br>
              <a:rPr lang="en-US" sz="800" dirty="0"/>
            </a:br>
            <a:br>
              <a:rPr lang="en-US" sz="800" dirty="0"/>
            </a:br>
            <a:r>
              <a:rPr lang="en-US" sz="800" dirty="0">
                <a:solidFill>
                  <a:srgbClr val="808080"/>
                </a:solidFill>
                <a:effectLst/>
              </a:rPr>
              <a:t># Labels, title, view angle</a:t>
            </a:r>
            <a:br>
              <a:rPr lang="en-US" sz="800" dirty="0">
                <a:solidFill>
                  <a:srgbClr val="808080"/>
                </a:solidFill>
                <a:effectLst/>
              </a:rPr>
            </a:br>
            <a:r>
              <a:rPr lang="en-US" sz="800" dirty="0" err="1"/>
              <a:t>ax.set_xlabel</a:t>
            </a:r>
            <a:r>
              <a:rPr lang="en-US" sz="800" dirty="0"/>
              <a:t>(</a:t>
            </a:r>
            <a:r>
              <a:rPr lang="en-US" sz="800" dirty="0">
                <a:solidFill>
                  <a:srgbClr val="6A8759"/>
                </a:solidFill>
                <a:effectLst/>
              </a:rPr>
              <a:t>'Longitude'</a:t>
            </a:r>
            <a:r>
              <a:rPr lang="en-US" sz="800" dirty="0">
                <a:solidFill>
                  <a:srgbClr val="CC7832"/>
                </a:solidFill>
                <a:effectLst/>
              </a:rPr>
              <a:t>, </a:t>
            </a:r>
            <a:r>
              <a:rPr lang="en-US" sz="800" dirty="0" err="1"/>
              <a:t>fontsize</a:t>
            </a:r>
            <a:r>
              <a:rPr lang="en-US" sz="800" dirty="0"/>
              <a:t>=</a:t>
            </a:r>
            <a:r>
              <a:rPr lang="en-US" sz="800" dirty="0">
                <a:solidFill>
                  <a:srgbClr val="6897BB"/>
                </a:solidFill>
                <a:effectLst/>
              </a:rPr>
              <a:t>7</a:t>
            </a:r>
            <a:r>
              <a:rPr lang="en-US" sz="800" dirty="0">
                <a:solidFill>
                  <a:srgbClr val="CC7832"/>
                </a:solidFill>
                <a:effectLst/>
              </a:rPr>
              <a:t>, </a:t>
            </a:r>
            <a:r>
              <a:rPr lang="en-US" sz="800" dirty="0" err="1"/>
              <a:t>labelpad</a:t>
            </a:r>
            <a:r>
              <a:rPr lang="en-US" sz="800" dirty="0"/>
              <a:t>=-</a:t>
            </a:r>
            <a:r>
              <a:rPr lang="en-US" sz="800" dirty="0">
                <a:solidFill>
                  <a:srgbClr val="6897BB"/>
                </a:solidFill>
                <a:effectLst/>
              </a:rPr>
              <a:t>4</a:t>
            </a:r>
            <a:r>
              <a:rPr lang="en-US" sz="800" dirty="0"/>
              <a:t>) </a:t>
            </a:r>
            <a:br>
              <a:rPr lang="en-US" sz="800" dirty="0"/>
            </a:br>
            <a:r>
              <a:rPr lang="en-US" sz="800" dirty="0" err="1"/>
              <a:t>ax.set_ylabel</a:t>
            </a:r>
            <a:r>
              <a:rPr lang="en-US" sz="800" dirty="0"/>
              <a:t>(</a:t>
            </a:r>
            <a:r>
              <a:rPr lang="en-US" sz="800" dirty="0">
                <a:solidFill>
                  <a:srgbClr val="6A8759"/>
                </a:solidFill>
                <a:effectLst/>
              </a:rPr>
              <a:t>'Latitude'</a:t>
            </a:r>
            <a:r>
              <a:rPr lang="en-US" sz="800" dirty="0">
                <a:solidFill>
                  <a:srgbClr val="CC7832"/>
                </a:solidFill>
                <a:effectLst/>
              </a:rPr>
              <a:t>, </a:t>
            </a:r>
            <a:r>
              <a:rPr lang="en-US" sz="800" dirty="0" err="1"/>
              <a:t>fontsize</a:t>
            </a:r>
            <a:r>
              <a:rPr lang="en-US" sz="800" dirty="0"/>
              <a:t>=</a:t>
            </a:r>
            <a:r>
              <a:rPr lang="en-US" sz="800" dirty="0">
                <a:solidFill>
                  <a:srgbClr val="6897BB"/>
                </a:solidFill>
                <a:effectLst/>
              </a:rPr>
              <a:t>7</a:t>
            </a:r>
            <a:r>
              <a:rPr lang="en-US" sz="800" dirty="0">
                <a:solidFill>
                  <a:srgbClr val="CC7832"/>
                </a:solidFill>
                <a:effectLst/>
              </a:rPr>
              <a:t>, </a:t>
            </a:r>
            <a:r>
              <a:rPr lang="en-US" sz="800" dirty="0" err="1"/>
              <a:t>labelpad</a:t>
            </a:r>
            <a:r>
              <a:rPr lang="en-US" sz="800" dirty="0"/>
              <a:t>=-</a:t>
            </a:r>
            <a:r>
              <a:rPr lang="en-US" sz="800" dirty="0">
                <a:solidFill>
                  <a:srgbClr val="6897BB"/>
                </a:solidFill>
                <a:effectLst/>
              </a:rPr>
              <a:t>4</a:t>
            </a:r>
            <a:r>
              <a:rPr lang="en-US" sz="800" dirty="0"/>
              <a:t>)</a:t>
            </a:r>
            <a:br>
              <a:rPr lang="en-US" sz="800" dirty="0"/>
            </a:br>
            <a:r>
              <a:rPr lang="en-US" sz="800" dirty="0" err="1"/>
              <a:t>ax.set_zlabel</a:t>
            </a:r>
            <a:r>
              <a:rPr lang="en-US" sz="800" dirty="0"/>
              <a:t>(</a:t>
            </a:r>
            <a:r>
              <a:rPr lang="en-US" sz="800" dirty="0">
                <a:solidFill>
                  <a:srgbClr val="6A8759"/>
                </a:solidFill>
                <a:effectLst/>
              </a:rPr>
              <a:t>'Population (Millions)'</a:t>
            </a:r>
            <a:r>
              <a:rPr lang="en-US" sz="800" dirty="0">
                <a:solidFill>
                  <a:srgbClr val="CC7832"/>
                </a:solidFill>
                <a:effectLst/>
              </a:rPr>
              <a:t>, </a:t>
            </a:r>
            <a:r>
              <a:rPr lang="en-US" sz="800" dirty="0" err="1"/>
              <a:t>fontsize</a:t>
            </a:r>
            <a:r>
              <a:rPr lang="en-US" sz="800" dirty="0"/>
              <a:t>=</a:t>
            </a:r>
            <a:r>
              <a:rPr lang="en-US" sz="800" dirty="0">
                <a:solidFill>
                  <a:srgbClr val="6897BB"/>
                </a:solidFill>
                <a:effectLst/>
              </a:rPr>
              <a:t>7</a:t>
            </a:r>
            <a:r>
              <a:rPr lang="en-US" sz="800" dirty="0">
                <a:solidFill>
                  <a:srgbClr val="CC7832"/>
                </a:solidFill>
                <a:effectLst/>
              </a:rPr>
              <a:t>, </a:t>
            </a:r>
            <a:r>
              <a:rPr lang="en-US" sz="800" dirty="0" err="1"/>
              <a:t>labelpad</a:t>
            </a:r>
            <a:r>
              <a:rPr lang="en-US" sz="800" dirty="0"/>
              <a:t>=-</a:t>
            </a:r>
            <a:r>
              <a:rPr lang="en-US" sz="800" dirty="0">
                <a:solidFill>
                  <a:srgbClr val="6897BB"/>
                </a:solidFill>
                <a:effectLst/>
              </a:rPr>
              <a:t>4</a:t>
            </a:r>
            <a:r>
              <a:rPr lang="en-US" sz="800" dirty="0"/>
              <a:t>) </a:t>
            </a:r>
            <a:br>
              <a:rPr lang="en-US" sz="800" dirty="0"/>
            </a:br>
            <a:r>
              <a:rPr lang="en-US" sz="800" dirty="0">
                <a:solidFill>
                  <a:srgbClr val="808080"/>
                </a:solidFill>
                <a:effectLst/>
              </a:rPr>
              <a:t># </a:t>
            </a:r>
            <a:r>
              <a:rPr lang="en-US" sz="800" dirty="0" err="1">
                <a:solidFill>
                  <a:srgbClr val="808080"/>
                </a:solidFill>
                <a:effectLst/>
              </a:rPr>
              <a:t>ax.set_title</a:t>
            </a:r>
            <a:r>
              <a:rPr lang="en-US" sz="800" dirty="0">
                <a:solidFill>
                  <a:srgbClr val="808080"/>
                </a:solidFill>
                <a:effectLst/>
              </a:rPr>
              <a:t>('West Coast City Locations with Population')</a:t>
            </a:r>
            <a:br>
              <a:rPr lang="en-US" sz="800" dirty="0">
                <a:solidFill>
                  <a:srgbClr val="808080"/>
                </a:solidFill>
                <a:effectLst/>
              </a:rPr>
            </a:br>
            <a:r>
              <a:rPr lang="en-US" sz="800" dirty="0" err="1"/>
              <a:t>ax.view_init</a:t>
            </a:r>
            <a:r>
              <a:rPr lang="en-US" sz="800" dirty="0"/>
              <a:t>(</a:t>
            </a:r>
            <a:r>
              <a:rPr lang="en-US" sz="800" dirty="0" err="1"/>
              <a:t>elev</a:t>
            </a:r>
            <a:r>
              <a:rPr lang="en-US" sz="800" dirty="0"/>
              <a:t>=</a:t>
            </a:r>
            <a:r>
              <a:rPr lang="en-US" sz="800" dirty="0">
                <a:solidFill>
                  <a:srgbClr val="6897BB"/>
                </a:solidFill>
                <a:effectLst/>
              </a:rPr>
              <a:t>10</a:t>
            </a:r>
            <a:r>
              <a:rPr lang="en-US" sz="800" dirty="0">
                <a:solidFill>
                  <a:srgbClr val="CC7832"/>
                </a:solidFill>
                <a:effectLst/>
              </a:rPr>
              <a:t>, </a:t>
            </a:r>
            <a:r>
              <a:rPr lang="en-US" sz="800" dirty="0" err="1"/>
              <a:t>azim</a:t>
            </a:r>
            <a:r>
              <a:rPr lang="en-US" sz="800" dirty="0"/>
              <a:t>=</a:t>
            </a:r>
            <a:r>
              <a:rPr lang="en-US" sz="800" dirty="0">
                <a:solidFill>
                  <a:srgbClr val="6897BB"/>
                </a:solidFill>
                <a:effectLst/>
              </a:rPr>
              <a:t>60</a:t>
            </a:r>
            <a:r>
              <a:rPr lang="en-US" sz="800" dirty="0"/>
              <a:t>) </a:t>
            </a:r>
            <a:br>
              <a:rPr lang="en-US" sz="800" dirty="0"/>
            </a:br>
            <a:br>
              <a:rPr lang="en-US" sz="800" dirty="0"/>
            </a:br>
            <a:r>
              <a:rPr lang="en-US" sz="800" dirty="0" err="1"/>
              <a:t>plt.tight_layout</a:t>
            </a:r>
            <a:r>
              <a:rPr lang="en-US" sz="800" dirty="0"/>
              <a:t>()</a:t>
            </a:r>
            <a:br>
              <a:rPr lang="en-US" sz="800" dirty="0"/>
            </a:br>
            <a:r>
              <a:rPr lang="en-US" sz="800" dirty="0">
                <a:solidFill>
                  <a:srgbClr val="808080"/>
                </a:solidFill>
                <a:effectLst/>
              </a:rPr>
              <a:t># </a:t>
            </a:r>
            <a:r>
              <a:rPr lang="en-US" sz="800" dirty="0" err="1">
                <a:solidFill>
                  <a:srgbClr val="808080"/>
                </a:solidFill>
                <a:effectLst/>
              </a:rPr>
              <a:t>ax.grid</a:t>
            </a:r>
            <a:r>
              <a:rPr lang="en-US" sz="800" dirty="0">
                <a:solidFill>
                  <a:srgbClr val="808080"/>
                </a:solidFill>
                <a:effectLst/>
              </a:rPr>
              <a:t>(True, </a:t>
            </a:r>
            <a:r>
              <a:rPr lang="en-US" sz="800" dirty="0" err="1">
                <a:solidFill>
                  <a:srgbClr val="808080"/>
                </a:solidFill>
                <a:effectLst/>
              </a:rPr>
              <a:t>linestyle</a:t>
            </a:r>
            <a:r>
              <a:rPr lang="en-US" sz="800" dirty="0">
                <a:solidFill>
                  <a:srgbClr val="808080"/>
                </a:solidFill>
                <a:effectLst/>
              </a:rPr>
              <a:t>='--', alpha=0.5)</a:t>
            </a:r>
            <a:br>
              <a:rPr lang="en-US" sz="800" dirty="0">
                <a:solidFill>
                  <a:srgbClr val="808080"/>
                </a:solidFill>
                <a:effectLst/>
              </a:rPr>
            </a:br>
            <a:r>
              <a:rPr lang="en-US" sz="800" dirty="0" err="1"/>
              <a:t>plt.show</a:t>
            </a:r>
            <a:r>
              <a:rPr lang="en-US" sz="800" dirty="0"/>
              <a:t>()</a:t>
            </a:r>
          </a:p>
        </p:txBody>
      </p:sp>
      <p:sp>
        <p:nvSpPr>
          <p:cNvPr id="11" name="TextBox 10">
            <a:extLst>
              <a:ext uri="{FF2B5EF4-FFF2-40B4-BE49-F238E27FC236}">
                <a16:creationId xmlns:a16="http://schemas.microsoft.com/office/drawing/2014/main" id="{E2C7A332-0A4A-47F6-A0CA-B0352409A35D}"/>
              </a:ext>
            </a:extLst>
          </p:cNvPr>
          <p:cNvSpPr txBox="1"/>
          <p:nvPr/>
        </p:nvSpPr>
        <p:spPr>
          <a:xfrm>
            <a:off x="285107" y="1085455"/>
            <a:ext cx="4697859" cy="4154984"/>
          </a:xfrm>
          <a:prstGeom prst="rect">
            <a:avLst/>
          </a:prstGeom>
          <a:noFill/>
        </p:spPr>
        <p:txBody>
          <a:bodyPr wrap="square">
            <a:spAutoFit/>
          </a:bodyPr>
          <a:lstStyle/>
          <a:p>
            <a:r>
              <a:rPr lang="en-US" sz="800" dirty="0">
                <a:solidFill>
                  <a:srgbClr val="CC7832"/>
                </a:solidFill>
                <a:effectLst/>
              </a:rPr>
              <a:t>import </a:t>
            </a:r>
            <a:r>
              <a:rPr lang="en-US" sz="800" dirty="0" err="1"/>
              <a:t>matplotlib.pyplot</a:t>
            </a:r>
            <a:r>
              <a:rPr lang="en-US" sz="800" dirty="0"/>
              <a:t> </a:t>
            </a:r>
            <a:r>
              <a:rPr lang="en-US" sz="800" dirty="0">
                <a:solidFill>
                  <a:srgbClr val="CC7832"/>
                </a:solidFill>
                <a:effectLst/>
              </a:rPr>
              <a:t>as </a:t>
            </a:r>
            <a:r>
              <a:rPr lang="en-US" sz="800" dirty="0" err="1"/>
              <a:t>plt</a:t>
            </a:r>
            <a:br>
              <a:rPr lang="en-US" sz="800" dirty="0"/>
            </a:br>
            <a:br>
              <a:rPr lang="en-US" sz="800" dirty="0"/>
            </a:br>
            <a:r>
              <a:rPr lang="en-US" sz="800" dirty="0">
                <a:solidFill>
                  <a:srgbClr val="808080"/>
                </a:solidFill>
                <a:effectLst/>
              </a:rPr>
              <a:t># Data</a:t>
            </a:r>
            <a:br>
              <a:rPr lang="en-US" sz="800" dirty="0">
                <a:solidFill>
                  <a:srgbClr val="808080"/>
                </a:solidFill>
                <a:effectLst/>
              </a:rPr>
            </a:br>
            <a:r>
              <a:rPr lang="en-US" sz="800" dirty="0"/>
              <a:t>cities = [</a:t>
            </a:r>
            <a:r>
              <a:rPr lang="en-US" sz="800" dirty="0">
                <a:solidFill>
                  <a:srgbClr val="6A8759"/>
                </a:solidFill>
                <a:effectLst/>
              </a:rPr>
              <a:t>'Los Angeles'</a:t>
            </a:r>
            <a:r>
              <a:rPr lang="en-US" sz="800" dirty="0">
                <a:solidFill>
                  <a:srgbClr val="CC7832"/>
                </a:solidFill>
                <a:effectLst/>
              </a:rPr>
              <a:t>, </a:t>
            </a:r>
            <a:r>
              <a:rPr lang="en-US" sz="800" dirty="0">
                <a:solidFill>
                  <a:srgbClr val="6A8759"/>
                </a:solidFill>
                <a:effectLst/>
              </a:rPr>
              <a:t>'Seattle'</a:t>
            </a:r>
            <a:r>
              <a:rPr lang="en-US" sz="800" dirty="0">
                <a:solidFill>
                  <a:srgbClr val="CC7832"/>
                </a:solidFill>
                <a:effectLst/>
              </a:rPr>
              <a:t>, </a:t>
            </a:r>
            <a:r>
              <a:rPr lang="en-US" sz="800" dirty="0">
                <a:solidFill>
                  <a:srgbClr val="6A8759"/>
                </a:solidFill>
                <a:effectLst/>
              </a:rPr>
              <a:t>'Vancouver'</a:t>
            </a:r>
            <a:r>
              <a:rPr lang="en-US" sz="800" dirty="0"/>
              <a:t>]</a:t>
            </a:r>
            <a:br>
              <a:rPr lang="en-US" sz="800" dirty="0"/>
            </a:br>
            <a:r>
              <a:rPr lang="en-US" sz="800" dirty="0"/>
              <a:t>longitude = [-</a:t>
            </a:r>
            <a:r>
              <a:rPr lang="en-US" sz="800" dirty="0">
                <a:solidFill>
                  <a:srgbClr val="6897BB"/>
                </a:solidFill>
                <a:effectLst/>
              </a:rPr>
              <a:t>118.2</a:t>
            </a:r>
            <a:r>
              <a:rPr lang="en-US" sz="800" dirty="0">
                <a:solidFill>
                  <a:srgbClr val="CC7832"/>
                </a:solidFill>
                <a:effectLst/>
              </a:rPr>
              <a:t>, </a:t>
            </a:r>
            <a:r>
              <a:rPr lang="en-US" sz="800" dirty="0"/>
              <a:t>-</a:t>
            </a:r>
            <a:r>
              <a:rPr lang="en-US" sz="800" dirty="0">
                <a:solidFill>
                  <a:srgbClr val="6897BB"/>
                </a:solidFill>
                <a:effectLst/>
              </a:rPr>
              <a:t>122.3</a:t>
            </a:r>
            <a:r>
              <a:rPr lang="en-US" sz="800" dirty="0">
                <a:solidFill>
                  <a:srgbClr val="CC7832"/>
                </a:solidFill>
                <a:effectLst/>
              </a:rPr>
              <a:t>, </a:t>
            </a:r>
            <a:r>
              <a:rPr lang="en-US" sz="800" dirty="0"/>
              <a:t>-</a:t>
            </a:r>
            <a:r>
              <a:rPr lang="en-US" sz="800" dirty="0">
                <a:solidFill>
                  <a:srgbClr val="6897BB"/>
                </a:solidFill>
                <a:effectLst/>
              </a:rPr>
              <a:t>123.0</a:t>
            </a:r>
            <a:r>
              <a:rPr lang="en-US" sz="800" dirty="0"/>
              <a:t>]</a:t>
            </a:r>
            <a:br>
              <a:rPr lang="en-US" sz="800" dirty="0"/>
            </a:br>
            <a:r>
              <a:rPr lang="en-US" sz="800" dirty="0"/>
              <a:t>latitude = [</a:t>
            </a:r>
            <a:r>
              <a:rPr lang="en-US" sz="800" dirty="0">
                <a:solidFill>
                  <a:srgbClr val="6897BB"/>
                </a:solidFill>
                <a:effectLst/>
              </a:rPr>
              <a:t>34.0</a:t>
            </a:r>
            <a:r>
              <a:rPr lang="en-US" sz="800" dirty="0">
                <a:solidFill>
                  <a:srgbClr val="CC7832"/>
                </a:solidFill>
                <a:effectLst/>
              </a:rPr>
              <a:t>, </a:t>
            </a:r>
            <a:r>
              <a:rPr lang="en-US" sz="800" dirty="0">
                <a:solidFill>
                  <a:srgbClr val="6897BB"/>
                </a:solidFill>
                <a:effectLst/>
              </a:rPr>
              <a:t>47.6</a:t>
            </a:r>
            <a:r>
              <a:rPr lang="en-US" sz="800" dirty="0">
                <a:solidFill>
                  <a:srgbClr val="CC7832"/>
                </a:solidFill>
                <a:effectLst/>
              </a:rPr>
              <a:t>, </a:t>
            </a:r>
            <a:r>
              <a:rPr lang="en-US" sz="800" dirty="0">
                <a:solidFill>
                  <a:srgbClr val="6897BB"/>
                </a:solidFill>
                <a:effectLst/>
              </a:rPr>
              <a:t>49.3</a:t>
            </a:r>
            <a:r>
              <a:rPr lang="en-US" sz="800" dirty="0"/>
              <a:t>]</a:t>
            </a:r>
            <a:br>
              <a:rPr lang="en-US" sz="800" dirty="0"/>
            </a:br>
            <a:r>
              <a:rPr lang="en-US" sz="800" dirty="0"/>
              <a:t>population = [</a:t>
            </a:r>
            <a:r>
              <a:rPr lang="en-US" sz="800" dirty="0">
                <a:solidFill>
                  <a:srgbClr val="6897BB"/>
                </a:solidFill>
                <a:effectLst/>
              </a:rPr>
              <a:t>4.2</a:t>
            </a:r>
            <a:r>
              <a:rPr lang="en-US" sz="800" dirty="0">
                <a:solidFill>
                  <a:srgbClr val="CC7832"/>
                </a:solidFill>
                <a:effectLst/>
              </a:rPr>
              <a:t>, </a:t>
            </a:r>
            <a:r>
              <a:rPr lang="en-US" sz="800" dirty="0">
                <a:solidFill>
                  <a:srgbClr val="6897BB"/>
                </a:solidFill>
                <a:effectLst/>
              </a:rPr>
              <a:t>3.9</a:t>
            </a:r>
            <a:r>
              <a:rPr lang="en-US" sz="800" dirty="0">
                <a:solidFill>
                  <a:srgbClr val="CC7832"/>
                </a:solidFill>
                <a:effectLst/>
              </a:rPr>
              <a:t>, </a:t>
            </a:r>
            <a:r>
              <a:rPr lang="en-US" sz="800" dirty="0">
                <a:solidFill>
                  <a:srgbClr val="6897BB"/>
                </a:solidFill>
                <a:effectLst/>
              </a:rPr>
              <a:t>2.4</a:t>
            </a:r>
            <a:r>
              <a:rPr lang="en-US" sz="800" dirty="0"/>
              <a:t>]</a:t>
            </a:r>
            <a:br>
              <a:rPr lang="en-US" sz="800" dirty="0"/>
            </a:br>
            <a:br>
              <a:rPr lang="en-US" sz="800" dirty="0"/>
            </a:br>
            <a:r>
              <a:rPr lang="en-US" sz="800" dirty="0">
                <a:solidFill>
                  <a:srgbClr val="808080"/>
                </a:solidFill>
                <a:effectLst/>
              </a:rPr>
              <a:t># Create the plot with higher resolution</a:t>
            </a:r>
            <a:br>
              <a:rPr lang="en-US" sz="800" dirty="0">
                <a:solidFill>
                  <a:srgbClr val="808080"/>
                </a:solidFill>
                <a:effectLst/>
              </a:rPr>
            </a:br>
            <a:r>
              <a:rPr lang="en-US" sz="800" dirty="0"/>
              <a:t>fig</a:t>
            </a:r>
            <a:r>
              <a:rPr lang="en-US" sz="800" dirty="0">
                <a:solidFill>
                  <a:srgbClr val="CC7832"/>
                </a:solidFill>
                <a:effectLst/>
              </a:rPr>
              <a:t>, </a:t>
            </a:r>
            <a:r>
              <a:rPr lang="en-US" sz="800" dirty="0"/>
              <a:t>ax = </a:t>
            </a:r>
            <a:r>
              <a:rPr lang="en-US" sz="800" dirty="0" err="1"/>
              <a:t>plt.subplots</a:t>
            </a:r>
            <a:r>
              <a:rPr lang="en-US" sz="800" dirty="0"/>
              <a:t>()</a:t>
            </a:r>
            <a:br>
              <a:rPr lang="en-US" sz="800" dirty="0"/>
            </a:br>
            <a:r>
              <a:rPr lang="en-US" sz="800" dirty="0" err="1"/>
              <a:t>fig.set_dpi</a:t>
            </a:r>
            <a:r>
              <a:rPr lang="en-US" sz="800" dirty="0"/>
              <a:t>(</a:t>
            </a:r>
            <a:r>
              <a:rPr lang="en-US" sz="800" dirty="0">
                <a:solidFill>
                  <a:srgbClr val="6897BB"/>
                </a:solidFill>
                <a:effectLst/>
              </a:rPr>
              <a:t>1000</a:t>
            </a:r>
            <a:r>
              <a:rPr lang="en-US" sz="800" dirty="0"/>
              <a:t>) </a:t>
            </a:r>
            <a:br>
              <a:rPr lang="en-US" sz="800" dirty="0"/>
            </a:br>
            <a:br>
              <a:rPr lang="en-US" sz="800" dirty="0"/>
            </a:br>
            <a:r>
              <a:rPr lang="en-US" sz="800" dirty="0">
                <a:solidFill>
                  <a:srgbClr val="808080"/>
                </a:solidFill>
                <a:effectLst/>
              </a:rPr>
              <a:t># Aesthetics</a:t>
            </a:r>
            <a:br>
              <a:rPr lang="en-US" sz="800" dirty="0">
                <a:solidFill>
                  <a:srgbClr val="808080"/>
                </a:solidFill>
                <a:effectLst/>
              </a:rPr>
            </a:br>
            <a:r>
              <a:rPr lang="en-US" sz="800" dirty="0"/>
              <a:t>colors = [</a:t>
            </a:r>
            <a:r>
              <a:rPr lang="en-US" sz="800" dirty="0">
                <a:solidFill>
                  <a:srgbClr val="6A8759"/>
                </a:solidFill>
                <a:effectLst/>
              </a:rPr>
              <a:t>'#E69F00'</a:t>
            </a:r>
            <a:r>
              <a:rPr lang="en-US" sz="800" dirty="0">
                <a:solidFill>
                  <a:srgbClr val="CC7832"/>
                </a:solidFill>
                <a:effectLst/>
              </a:rPr>
              <a:t>, </a:t>
            </a:r>
            <a:r>
              <a:rPr lang="en-US" sz="800" dirty="0">
                <a:solidFill>
                  <a:srgbClr val="6A8759"/>
                </a:solidFill>
                <a:effectLst/>
              </a:rPr>
              <a:t>'#56B4E9'</a:t>
            </a:r>
            <a:r>
              <a:rPr lang="en-US" sz="800" dirty="0">
                <a:solidFill>
                  <a:srgbClr val="CC7832"/>
                </a:solidFill>
                <a:effectLst/>
              </a:rPr>
              <a:t>, </a:t>
            </a:r>
            <a:r>
              <a:rPr lang="en-US" sz="800" dirty="0">
                <a:solidFill>
                  <a:srgbClr val="6A8759"/>
                </a:solidFill>
                <a:effectLst/>
              </a:rPr>
              <a:t>'#009E73'</a:t>
            </a:r>
            <a:r>
              <a:rPr lang="en-US" sz="800" dirty="0"/>
              <a:t>]  </a:t>
            </a:r>
            <a:br>
              <a:rPr lang="en-US" sz="800" dirty="0"/>
            </a:br>
            <a:r>
              <a:rPr lang="en-US" sz="800" dirty="0"/>
              <a:t>markers = [</a:t>
            </a:r>
            <a:r>
              <a:rPr lang="en-US" sz="800" dirty="0">
                <a:solidFill>
                  <a:srgbClr val="6A8759"/>
                </a:solidFill>
                <a:effectLst/>
              </a:rPr>
              <a:t>'o'</a:t>
            </a:r>
            <a:r>
              <a:rPr lang="en-US" sz="800" dirty="0">
                <a:solidFill>
                  <a:srgbClr val="CC7832"/>
                </a:solidFill>
                <a:effectLst/>
              </a:rPr>
              <a:t>, </a:t>
            </a:r>
            <a:r>
              <a:rPr lang="en-US" sz="800" dirty="0">
                <a:solidFill>
                  <a:srgbClr val="6A8759"/>
                </a:solidFill>
                <a:effectLst/>
              </a:rPr>
              <a:t>'s'</a:t>
            </a:r>
            <a:r>
              <a:rPr lang="en-US" sz="800" dirty="0">
                <a:solidFill>
                  <a:srgbClr val="CC7832"/>
                </a:solidFill>
                <a:effectLst/>
              </a:rPr>
              <a:t>, </a:t>
            </a:r>
            <a:r>
              <a:rPr lang="en-US" sz="800" dirty="0">
                <a:solidFill>
                  <a:srgbClr val="6A8759"/>
                </a:solidFill>
                <a:effectLst/>
              </a:rPr>
              <a:t>'^'</a:t>
            </a:r>
            <a:r>
              <a:rPr lang="en-US" sz="800" dirty="0"/>
              <a:t>] </a:t>
            </a:r>
            <a:br>
              <a:rPr lang="en-US" sz="800" dirty="0"/>
            </a:br>
            <a:br>
              <a:rPr lang="en-US" sz="800" dirty="0"/>
            </a:br>
            <a:r>
              <a:rPr lang="en-US" sz="800" dirty="0">
                <a:solidFill>
                  <a:srgbClr val="808080"/>
                </a:solidFill>
                <a:effectLst/>
              </a:rPr>
              <a:t># Plot with labels, aesthetics, and grid</a:t>
            </a:r>
            <a:br>
              <a:rPr lang="en-US" sz="800" dirty="0">
                <a:solidFill>
                  <a:srgbClr val="808080"/>
                </a:solidFill>
                <a:effectLst/>
              </a:rPr>
            </a:br>
            <a:r>
              <a:rPr lang="en-US" sz="800" dirty="0">
                <a:solidFill>
                  <a:srgbClr val="CC7832"/>
                </a:solidFill>
                <a:effectLst/>
              </a:rPr>
              <a:t>for </a:t>
            </a:r>
            <a:r>
              <a:rPr lang="en-US" sz="800" dirty="0" err="1"/>
              <a:t>i</a:t>
            </a:r>
            <a:r>
              <a:rPr lang="en-US" sz="800" dirty="0">
                <a:solidFill>
                  <a:srgbClr val="CC7832"/>
                </a:solidFill>
                <a:effectLst/>
              </a:rPr>
              <a:t>, </a:t>
            </a:r>
            <a:r>
              <a:rPr lang="en-US" sz="800" dirty="0" err="1"/>
              <a:t>city_name</a:t>
            </a:r>
            <a:r>
              <a:rPr lang="en-US" sz="800" dirty="0"/>
              <a:t> </a:t>
            </a:r>
            <a:r>
              <a:rPr lang="en-US" sz="800" dirty="0">
                <a:solidFill>
                  <a:srgbClr val="CC7832"/>
                </a:solidFill>
                <a:effectLst/>
              </a:rPr>
              <a:t>in </a:t>
            </a:r>
            <a:r>
              <a:rPr lang="en-US" sz="800" dirty="0">
                <a:solidFill>
                  <a:srgbClr val="8888C6"/>
                </a:solidFill>
                <a:effectLst/>
              </a:rPr>
              <a:t>enumerate</a:t>
            </a:r>
            <a:r>
              <a:rPr lang="en-US" sz="800" dirty="0"/>
              <a:t>(cities):</a:t>
            </a:r>
            <a:br>
              <a:rPr lang="en-US" sz="800" dirty="0"/>
            </a:br>
            <a:r>
              <a:rPr lang="en-US" sz="800" dirty="0"/>
              <a:t>    </a:t>
            </a:r>
            <a:r>
              <a:rPr lang="en-US" sz="800" dirty="0" err="1"/>
              <a:t>ax.scatter</a:t>
            </a:r>
            <a:r>
              <a:rPr lang="en-US" sz="800" dirty="0"/>
              <a:t>(longitude[</a:t>
            </a:r>
            <a:r>
              <a:rPr lang="en-US" sz="800" dirty="0" err="1"/>
              <a:t>i</a:t>
            </a:r>
            <a:r>
              <a:rPr lang="en-US" sz="800" dirty="0"/>
              <a:t>]</a:t>
            </a:r>
            <a:r>
              <a:rPr lang="en-US" sz="800" dirty="0">
                <a:solidFill>
                  <a:srgbClr val="CC7832"/>
                </a:solidFill>
                <a:effectLst/>
              </a:rPr>
              <a:t>, </a:t>
            </a:r>
            <a:r>
              <a:rPr lang="en-US" sz="800" dirty="0"/>
              <a:t>latitude[</a:t>
            </a:r>
            <a:r>
              <a:rPr lang="en-US" sz="800" dirty="0" err="1"/>
              <a:t>i</a:t>
            </a:r>
            <a:r>
              <a:rPr lang="en-US" sz="800" dirty="0"/>
              <a:t>]</a:t>
            </a:r>
            <a:r>
              <a:rPr lang="en-US" sz="800" dirty="0">
                <a:solidFill>
                  <a:srgbClr val="CC7832"/>
                </a:solidFill>
                <a:effectLst/>
              </a:rPr>
              <a:t>, </a:t>
            </a:r>
            <a:r>
              <a:rPr lang="en-US" sz="800" dirty="0">
                <a:solidFill>
                  <a:srgbClr val="AA4926"/>
                </a:solidFill>
                <a:effectLst/>
              </a:rPr>
              <a:t>label</a:t>
            </a:r>
            <a:r>
              <a:rPr lang="en-US" sz="800" dirty="0"/>
              <a:t>=</a:t>
            </a:r>
            <a:r>
              <a:rPr lang="en-US" sz="800" dirty="0" err="1"/>
              <a:t>city_name</a:t>
            </a:r>
            <a:r>
              <a:rPr lang="en-US" sz="800" dirty="0">
                <a:solidFill>
                  <a:srgbClr val="CC7832"/>
                </a:solidFill>
                <a:effectLst/>
              </a:rPr>
              <a:t>, </a:t>
            </a:r>
            <a:r>
              <a:rPr lang="en-US" sz="800" dirty="0">
                <a:solidFill>
                  <a:srgbClr val="AA4926"/>
                </a:solidFill>
                <a:effectLst/>
              </a:rPr>
              <a:t>color</a:t>
            </a:r>
            <a:r>
              <a:rPr lang="en-US" sz="800" dirty="0"/>
              <a:t>=colors[</a:t>
            </a:r>
            <a:r>
              <a:rPr lang="en-US" sz="800" dirty="0" err="1"/>
              <a:t>i</a:t>
            </a:r>
            <a:r>
              <a:rPr lang="en-US" sz="800" dirty="0"/>
              <a:t>]</a:t>
            </a:r>
            <a:r>
              <a:rPr lang="en-US" sz="800" dirty="0">
                <a:solidFill>
                  <a:srgbClr val="CC7832"/>
                </a:solidFill>
                <a:effectLst/>
              </a:rPr>
              <a:t>, </a:t>
            </a:r>
            <a:r>
              <a:rPr lang="en-US" sz="800" dirty="0">
                <a:solidFill>
                  <a:srgbClr val="AA4926"/>
                </a:solidFill>
                <a:effectLst/>
              </a:rPr>
              <a:t>marker</a:t>
            </a:r>
            <a:r>
              <a:rPr lang="en-US" sz="800" dirty="0"/>
              <a:t>=markers[</a:t>
            </a:r>
            <a:r>
              <a:rPr lang="en-US" sz="800" dirty="0" err="1"/>
              <a:t>i</a:t>
            </a:r>
            <a:r>
              <a:rPr lang="en-US" sz="800" dirty="0"/>
              <a:t>])</a:t>
            </a:r>
            <a:br>
              <a:rPr lang="en-US" sz="800" dirty="0"/>
            </a:br>
            <a:r>
              <a:rPr lang="en-US" sz="800" dirty="0"/>
              <a:t>    </a:t>
            </a:r>
            <a:r>
              <a:rPr lang="en-US" sz="800" dirty="0" err="1"/>
              <a:t>ax.text</a:t>
            </a:r>
            <a:r>
              <a:rPr lang="en-US" sz="800" dirty="0"/>
              <a:t>(longitude[</a:t>
            </a:r>
            <a:r>
              <a:rPr lang="en-US" sz="800" dirty="0" err="1"/>
              <a:t>i</a:t>
            </a:r>
            <a:r>
              <a:rPr lang="en-US" sz="800" dirty="0"/>
              <a:t>] + </a:t>
            </a:r>
            <a:r>
              <a:rPr lang="en-US" sz="800" dirty="0">
                <a:solidFill>
                  <a:srgbClr val="6897BB"/>
                </a:solidFill>
                <a:effectLst/>
              </a:rPr>
              <a:t>0.1</a:t>
            </a:r>
            <a:r>
              <a:rPr lang="en-US" sz="800" dirty="0">
                <a:solidFill>
                  <a:srgbClr val="CC7832"/>
                </a:solidFill>
                <a:effectLst/>
              </a:rPr>
              <a:t>, </a:t>
            </a:r>
            <a:r>
              <a:rPr lang="en-US" sz="800" dirty="0"/>
              <a:t>latitude[</a:t>
            </a:r>
            <a:r>
              <a:rPr lang="en-US" sz="800" dirty="0" err="1"/>
              <a:t>i</a:t>
            </a:r>
            <a:r>
              <a:rPr lang="en-US" sz="800" dirty="0"/>
              <a:t>] + </a:t>
            </a:r>
            <a:r>
              <a:rPr lang="en-US" sz="800" dirty="0">
                <a:solidFill>
                  <a:srgbClr val="6897BB"/>
                </a:solidFill>
                <a:effectLst/>
              </a:rPr>
              <a:t>0.1</a:t>
            </a:r>
            <a:r>
              <a:rPr lang="en-US" sz="800" dirty="0">
                <a:solidFill>
                  <a:srgbClr val="CC7832"/>
                </a:solidFill>
                <a:effectLst/>
              </a:rPr>
              <a:t>, </a:t>
            </a:r>
            <a:r>
              <a:rPr lang="en-US" sz="800" dirty="0">
                <a:solidFill>
                  <a:srgbClr val="6A8759"/>
                </a:solidFill>
                <a:effectLst/>
              </a:rPr>
              <a:t>f"</a:t>
            </a:r>
            <a:r>
              <a:rPr lang="en-US" sz="800" dirty="0">
                <a:solidFill>
                  <a:srgbClr val="CC7832"/>
                </a:solidFill>
                <a:effectLst/>
              </a:rPr>
              <a:t>{</a:t>
            </a:r>
            <a:r>
              <a:rPr lang="en-US" sz="800" dirty="0" err="1"/>
              <a:t>city_name</a:t>
            </a:r>
            <a:r>
              <a:rPr lang="en-US" sz="800" dirty="0">
                <a:solidFill>
                  <a:srgbClr val="CC7832"/>
                </a:solidFill>
                <a:effectLst/>
              </a:rPr>
              <a:t>}</a:t>
            </a:r>
            <a:r>
              <a:rPr lang="en-US" sz="800" dirty="0">
                <a:solidFill>
                  <a:srgbClr val="6A8759"/>
                </a:solidFill>
                <a:effectLst/>
              </a:rPr>
              <a:t> (</a:t>
            </a:r>
            <a:r>
              <a:rPr lang="en-US" sz="800" dirty="0">
                <a:solidFill>
                  <a:srgbClr val="CC7832"/>
                </a:solidFill>
                <a:effectLst/>
              </a:rPr>
              <a:t>{</a:t>
            </a:r>
            <a:r>
              <a:rPr lang="en-US" sz="800" dirty="0"/>
              <a:t>population[</a:t>
            </a:r>
            <a:r>
              <a:rPr lang="en-US" sz="800" dirty="0" err="1"/>
              <a:t>i</a:t>
            </a:r>
            <a:r>
              <a:rPr lang="en-US" sz="800" dirty="0"/>
              <a:t>]</a:t>
            </a:r>
            <a:r>
              <a:rPr lang="en-US" sz="800" dirty="0">
                <a:solidFill>
                  <a:srgbClr val="CC7832"/>
                </a:solidFill>
                <a:effectLst/>
              </a:rPr>
              <a:t>}</a:t>
            </a:r>
            <a:r>
              <a:rPr lang="en-US" sz="800" dirty="0">
                <a:solidFill>
                  <a:srgbClr val="6A8759"/>
                </a:solidFill>
                <a:effectLst/>
              </a:rPr>
              <a:t>M)"</a:t>
            </a:r>
            <a:r>
              <a:rPr lang="en-US" sz="800" dirty="0">
                <a:solidFill>
                  <a:srgbClr val="CC7832"/>
                </a:solidFill>
                <a:effectLst/>
              </a:rPr>
              <a:t>, </a:t>
            </a:r>
            <a:r>
              <a:rPr lang="en-US" sz="800" dirty="0" err="1">
                <a:solidFill>
                  <a:srgbClr val="AA4926"/>
                </a:solidFill>
                <a:effectLst/>
              </a:rPr>
              <a:t>fontsize</a:t>
            </a:r>
            <a:r>
              <a:rPr lang="en-US" sz="800" dirty="0"/>
              <a:t>=</a:t>
            </a:r>
            <a:r>
              <a:rPr lang="en-US" sz="800" dirty="0">
                <a:solidFill>
                  <a:srgbClr val="6897BB"/>
                </a:solidFill>
                <a:effectLst/>
              </a:rPr>
              <a:t>8</a:t>
            </a:r>
            <a:r>
              <a:rPr lang="en-US" sz="800" dirty="0"/>
              <a:t>)</a:t>
            </a:r>
            <a:br>
              <a:rPr lang="en-US" sz="800" dirty="0"/>
            </a:br>
            <a:r>
              <a:rPr lang="en-US" sz="800" dirty="0" err="1"/>
              <a:t>ax.grid</a:t>
            </a:r>
            <a:r>
              <a:rPr lang="en-US" sz="800" dirty="0"/>
              <a:t>(</a:t>
            </a:r>
            <a:r>
              <a:rPr lang="en-US" sz="800" dirty="0">
                <a:solidFill>
                  <a:srgbClr val="CC7832"/>
                </a:solidFill>
                <a:effectLst/>
              </a:rPr>
              <a:t>True, </a:t>
            </a:r>
            <a:r>
              <a:rPr lang="en-US" sz="800" dirty="0" err="1">
                <a:solidFill>
                  <a:srgbClr val="AA4926"/>
                </a:solidFill>
                <a:effectLst/>
              </a:rPr>
              <a:t>linestyle</a:t>
            </a:r>
            <a:r>
              <a:rPr lang="en-US" sz="800" dirty="0"/>
              <a:t>=</a:t>
            </a:r>
            <a:r>
              <a:rPr lang="en-US" sz="800" dirty="0">
                <a:solidFill>
                  <a:srgbClr val="6A8759"/>
                </a:solidFill>
                <a:effectLst/>
              </a:rPr>
              <a:t>'--'</a:t>
            </a:r>
            <a:r>
              <a:rPr lang="en-US" sz="800" dirty="0">
                <a:solidFill>
                  <a:srgbClr val="CC7832"/>
                </a:solidFill>
                <a:effectLst/>
              </a:rPr>
              <a:t>, </a:t>
            </a:r>
            <a:r>
              <a:rPr lang="en-US" sz="800" dirty="0">
                <a:solidFill>
                  <a:srgbClr val="AA4926"/>
                </a:solidFill>
                <a:effectLst/>
              </a:rPr>
              <a:t>alpha</a:t>
            </a:r>
            <a:r>
              <a:rPr lang="en-US" sz="800" dirty="0"/>
              <a:t>=</a:t>
            </a:r>
            <a:r>
              <a:rPr lang="en-US" sz="800" dirty="0">
                <a:solidFill>
                  <a:srgbClr val="6897BB"/>
                </a:solidFill>
                <a:effectLst/>
              </a:rPr>
              <a:t>0.5</a:t>
            </a:r>
            <a:r>
              <a:rPr lang="en-US" sz="800" dirty="0"/>
              <a:t>)</a:t>
            </a:r>
            <a:br>
              <a:rPr lang="en-US" sz="800" dirty="0"/>
            </a:br>
            <a:br>
              <a:rPr lang="en-US" sz="800" dirty="0"/>
            </a:br>
            <a:r>
              <a:rPr lang="en-US" sz="800" dirty="0">
                <a:solidFill>
                  <a:srgbClr val="808080"/>
                </a:solidFill>
                <a:effectLst/>
              </a:rPr>
              <a:t># Axis limits</a:t>
            </a:r>
            <a:br>
              <a:rPr lang="en-US" sz="800" dirty="0">
                <a:solidFill>
                  <a:srgbClr val="808080"/>
                </a:solidFill>
                <a:effectLst/>
              </a:rPr>
            </a:br>
            <a:r>
              <a:rPr lang="en-US" sz="800" dirty="0" err="1"/>
              <a:t>ax.set_xlim</a:t>
            </a:r>
            <a:r>
              <a:rPr lang="en-US" sz="800" dirty="0"/>
              <a:t>([-</a:t>
            </a:r>
            <a:r>
              <a:rPr lang="en-US" sz="800" dirty="0">
                <a:solidFill>
                  <a:srgbClr val="6897BB"/>
                </a:solidFill>
                <a:effectLst/>
              </a:rPr>
              <a:t>124</a:t>
            </a:r>
            <a:r>
              <a:rPr lang="en-US" sz="800" dirty="0">
                <a:solidFill>
                  <a:srgbClr val="CC7832"/>
                </a:solidFill>
                <a:effectLst/>
              </a:rPr>
              <a:t>, </a:t>
            </a:r>
            <a:r>
              <a:rPr lang="en-US" sz="800" dirty="0"/>
              <a:t>-</a:t>
            </a:r>
            <a:r>
              <a:rPr lang="en-US" sz="800" dirty="0">
                <a:solidFill>
                  <a:srgbClr val="6897BB"/>
                </a:solidFill>
                <a:effectLst/>
              </a:rPr>
              <a:t>115</a:t>
            </a:r>
            <a:r>
              <a:rPr lang="en-US" sz="800" dirty="0"/>
              <a:t>])</a:t>
            </a:r>
            <a:br>
              <a:rPr lang="en-US" sz="800" dirty="0"/>
            </a:br>
            <a:r>
              <a:rPr lang="en-US" sz="800" dirty="0" err="1"/>
              <a:t>ax.set_ylim</a:t>
            </a:r>
            <a:r>
              <a:rPr lang="en-US" sz="800" dirty="0"/>
              <a:t>([</a:t>
            </a:r>
            <a:r>
              <a:rPr lang="en-US" sz="800" dirty="0">
                <a:solidFill>
                  <a:srgbClr val="6897BB"/>
                </a:solidFill>
                <a:effectLst/>
              </a:rPr>
              <a:t>33</a:t>
            </a:r>
            <a:r>
              <a:rPr lang="en-US" sz="800" dirty="0">
                <a:solidFill>
                  <a:srgbClr val="CC7832"/>
                </a:solidFill>
                <a:effectLst/>
              </a:rPr>
              <a:t>, </a:t>
            </a:r>
            <a:r>
              <a:rPr lang="en-US" sz="800" dirty="0">
                <a:solidFill>
                  <a:srgbClr val="6897BB"/>
                </a:solidFill>
                <a:effectLst/>
              </a:rPr>
              <a:t>50</a:t>
            </a:r>
            <a:r>
              <a:rPr lang="en-US" sz="800" dirty="0"/>
              <a:t>]) </a:t>
            </a:r>
            <a:br>
              <a:rPr lang="en-US" sz="800" dirty="0"/>
            </a:br>
            <a:br>
              <a:rPr lang="en-US" sz="800" dirty="0"/>
            </a:br>
            <a:r>
              <a:rPr lang="en-US" sz="800" dirty="0">
                <a:solidFill>
                  <a:srgbClr val="808080"/>
                </a:solidFill>
                <a:effectLst/>
              </a:rPr>
              <a:t># Labels and title</a:t>
            </a:r>
            <a:br>
              <a:rPr lang="en-US" sz="800" dirty="0">
                <a:solidFill>
                  <a:srgbClr val="808080"/>
                </a:solidFill>
                <a:effectLst/>
              </a:rPr>
            </a:br>
            <a:r>
              <a:rPr lang="en-US" sz="800" dirty="0" err="1"/>
              <a:t>ax.set_xlabel</a:t>
            </a:r>
            <a:r>
              <a:rPr lang="en-US" sz="800" dirty="0"/>
              <a:t>(</a:t>
            </a:r>
            <a:r>
              <a:rPr lang="en-US" sz="800" dirty="0">
                <a:solidFill>
                  <a:srgbClr val="6A8759"/>
                </a:solidFill>
                <a:effectLst/>
              </a:rPr>
              <a:t>'Longitude'</a:t>
            </a:r>
            <a:r>
              <a:rPr lang="en-US" sz="800" dirty="0"/>
              <a:t>)</a:t>
            </a:r>
            <a:br>
              <a:rPr lang="en-US" sz="800" dirty="0"/>
            </a:br>
            <a:r>
              <a:rPr lang="en-US" sz="800" dirty="0" err="1"/>
              <a:t>ax.set_ylabel</a:t>
            </a:r>
            <a:r>
              <a:rPr lang="en-US" sz="800" dirty="0"/>
              <a:t>(</a:t>
            </a:r>
            <a:r>
              <a:rPr lang="en-US" sz="800" dirty="0">
                <a:solidFill>
                  <a:srgbClr val="6A8759"/>
                </a:solidFill>
                <a:effectLst/>
              </a:rPr>
              <a:t>'Latitude'</a:t>
            </a:r>
            <a:r>
              <a:rPr lang="en-US" sz="800" dirty="0"/>
              <a:t>)</a:t>
            </a:r>
            <a:br>
              <a:rPr lang="en-US" sz="800" dirty="0"/>
            </a:br>
            <a:r>
              <a:rPr lang="en-US" sz="800" dirty="0">
                <a:solidFill>
                  <a:srgbClr val="808080"/>
                </a:solidFill>
                <a:effectLst/>
              </a:rPr>
              <a:t># </a:t>
            </a:r>
            <a:r>
              <a:rPr lang="en-US" sz="800" dirty="0" err="1">
                <a:solidFill>
                  <a:srgbClr val="808080"/>
                </a:solidFill>
                <a:effectLst/>
              </a:rPr>
              <a:t>ax.set_title</a:t>
            </a:r>
            <a:r>
              <a:rPr lang="en-US" sz="800" dirty="0">
                <a:solidFill>
                  <a:srgbClr val="808080"/>
                </a:solidFill>
                <a:effectLst/>
              </a:rPr>
              <a:t>('Projection of 3D Vectors on a 2D Plane')</a:t>
            </a:r>
            <a:br>
              <a:rPr lang="en-US" sz="800" dirty="0">
                <a:solidFill>
                  <a:srgbClr val="808080"/>
                </a:solidFill>
                <a:effectLst/>
              </a:rPr>
            </a:br>
            <a:r>
              <a:rPr lang="en-US" sz="800" dirty="0">
                <a:solidFill>
                  <a:srgbClr val="808080"/>
                </a:solidFill>
                <a:effectLst/>
              </a:rPr>
              <a:t># </a:t>
            </a:r>
            <a:r>
              <a:rPr lang="en-US" sz="800" dirty="0" err="1">
                <a:solidFill>
                  <a:srgbClr val="808080"/>
                </a:solidFill>
                <a:effectLst/>
              </a:rPr>
              <a:t>ax.legend</a:t>
            </a:r>
            <a:r>
              <a:rPr lang="en-US" sz="800" dirty="0">
                <a:solidFill>
                  <a:srgbClr val="808080"/>
                </a:solidFill>
                <a:effectLst/>
              </a:rPr>
              <a:t>()</a:t>
            </a:r>
            <a:br>
              <a:rPr lang="en-US" sz="800" dirty="0">
                <a:solidFill>
                  <a:srgbClr val="808080"/>
                </a:solidFill>
                <a:effectLst/>
              </a:rPr>
            </a:br>
            <a:br>
              <a:rPr lang="en-US" sz="800" dirty="0">
                <a:solidFill>
                  <a:srgbClr val="808080"/>
                </a:solidFill>
                <a:effectLst/>
              </a:rPr>
            </a:br>
            <a:r>
              <a:rPr lang="en-US" sz="800" dirty="0" err="1"/>
              <a:t>plt.show</a:t>
            </a:r>
            <a:r>
              <a:rPr lang="en-US" sz="800" dirty="0"/>
              <a:t>()</a:t>
            </a:r>
          </a:p>
        </p:txBody>
      </p:sp>
      <p:sp>
        <p:nvSpPr>
          <p:cNvPr id="12" name="TextBox 11">
            <a:extLst>
              <a:ext uri="{FF2B5EF4-FFF2-40B4-BE49-F238E27FC236}">
                <a16:creationId xmlns:a16="http://schemas.microsoft.com/office/drawing/2014/main" id="{8CD47040-8FA8-E57E-5407-FF401F6F0073}"/>
              </a:ext>
            </a:extLst>
          </p:cNvPr>
          <p:cNvSpPr txBox="1"/>
          <p:nvPr/>
        </p:nvSpPr>
        <p:spPr>
          <a:xfrm>
            <a:off x="285107" y="580490"/>
            <a:ext cx="5809181" cy="338554"/>
          </a:xfrm>
          <a:prstGeom prst="rect">
            <a:avLst/>
          </a:prstGeom>
          <a:noFill/>
        </p:spPr>
        <p:txBody>
          <a:bodyPr wrap="square">
            <a:spAutoFit/>
          </a:bodyPr>
          <a:lstStyle/>
          <a:p>
            <a:pPr>
              <a:spcAft>
                <a:spcPts val="1800"/>
              </a:spcAft>
            </a:pPr>
            <a:r>
              <a:rPr lang="en-US" sz="1600" dirty="0"/>
              <a:t>2D Plot</a:t>
            </a:r>
          </a:p>
        </p:txBody>
      </p:sp>
      <p:sp>
        <p:nvSpPr>
          <p:cNvPr id="13" name="TextBox 12">
            <a:extLst>
              <a:ext uri="{FF2B5EF4-FFF2-40B4-BE49-F238E27FC236}">
                <a16:creationId xmlns:a16="http://schemas.microsoft.com/office/drawing/2014/main" id="{A3FEE3E9-5D4F-C733-8278-03CD1B441EA0}"/>
              </a:ext>
            </a:extLst>
          </p:cNvPr>
          <p:cNvSpPr txBox="1"/>
          <p:nvPr/>
        </p:nvSpPr>
        <p:spPr>
          <a:xfrm>
            <a:off x="6094288" y="580490"/>
            <a:ext cx="5809181" cy="338554"/>
          </a:xfrm>
          <a:prstGeom prst="rect">
            <a:avLst/>
          </a:prstGeom>
          <a:noFill/>
        </p:spPr>
        <p:txBody>
          <a:bodyPr wrap="square">
            <a:spAutoFit/>
          </a:bodyPr>
          <a:lstStyle/>
          <a:p>
            <a:pPr>
              <a:spcAft>
                <a:spcPts val="1800"/>
              </a:spcAft>
            </a:pPr>
            <a:r>
              <a:rPr lang="en-US" sz="1600" dirty="0"/>
              <a:t>3D Plot</a:t>
            </a:r>
          </a:p>
        </p:txBody>
      </p:sp>
    </p:spTree>
    <p:extLst>
      <p:ext uri="{BB962C8B-B14F-4D97-AF65-F5344CB8AC3E}">
        <p14:creationId xmlns:p14="http://schemas.microsoft.com/office/powerpoint/2010/main" val="3315705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67438-2CA4-9966-3D7E-F2EB16727FD2}"/>
              </a:ext>
            </a:extLst>
          </p:cNvPr>
          <p:cNvSpPr>
            <a:spLocks noGrp="1"/>
          </p:cNvSpPr>
          <p:nvPr>
            <p:ph type="title"/>
          </p:nvPr>
        </p:nvSpPr>
        <p:spPr/>
        <p:txBody>
          <a:bodyPr anchor="ctr" anchorCtr="0"/>
          <a:lstStyle/>
          <a:p>
            <a:r>
              <a:rPr lang="en-US" sz="3200" dirty="0"/>
              <a:t>The Challenge of Unstructured Content</a:t>
            </a:r>
          </a:p>
        </p:txBody>
      </p:sp>
      <p:graphicFrame>
        <p:nvGraphicFramePr>
          <p:cNvPr id="3" name="Table 2">
            <a:extLst>
              <a:ext uri="{FF2B5EF4-FFF2-40B4-BE49-F238E27FC236}">
                <a16:creationId xmlns:a16="http://schemas.microsoft.com/office/drawing/2014/main" id="{683CCA18-F75B-E45C-37DA-4791D7B131B7}"/>
              </a:ext>
            </a:extLst>
          </p:cNvPr>
          <p:cNvGraphicFramePr>
            <a:graphicFrameLocks noGrp="1"/>
          </p:cNvGraphicFramePr>
          <p:nvPr>
            <p:extLst>
              <p:ext uri="{D42A27DB-BD31-4B8C-83A1-F6EECF244321}">
                <p14:modId xmlns:p14="http://schemas.microsoft.com/office/powerpoint/2010/main" val="2467999884"/>
              </p:ext>
            </p:extLst>
          </p:nvPr>
        </p:nvGraphicFramePr>
        <p:xfrm>
          <a:off x="381000" y="1371600"/>
          <a:ext cx="11495926" cy="1224280"/>
        </p:xfrm>
        <a:graphic>
          <a:graphicData uri="http://schemas.openxmlformats.org/drawingml/2006/table">
            <a:tbl>
              <a:tblPr firstRow="1" firstCol="1" bandRow="1">
                <a:tableStyleId>{5C22544A-7EE6-4342-B048-85BDC9FD1C3A}</a:tableStyleId>
              </a:tblPr>
              <a:tblGrid>
                <a:gridCol w="1589706">
                  <a:extLst>
                    <a:ext uri="{9D8B030D-6E8A-4147-A177-3AD203B41FA5}">
                      <a16:colId xmlns:a16="http://schemas.microsoft.com/office/drawing/2014/main" val="1150396835"/>
                    </a:ext>
                  </a:extLst>
                </a:gridCol>
                <a:gridCol w="2576812">
                  <a:extLst>
                    <a:ext uri="{9D8B030D-6E8A-4147-A177-3AD203B41FA5}">
                      <a16:colId xmlns:a16="http://schemas.microsoft.com/office/drawing/2014/main" val="1725591738"/>
                    </a:ext>
                  </a:extLst>
                </a:gridCol>
                <a:gridCol w="2935957">
                  <a:extLst>
                    <a:ext uri="{9D8B030D-6E8A-4147-A177-3AD203B41FA5}">
                      <a16:colId xmlns:a16="http://schemas.microsoft.com/office/drawing/2014/main" val="2045832858"/>
                    </a:ext>
                  </a:extLst>
                </a:gridCol>
                <a:gridCol w="4393451">
                  <a:extLst>
                    <a:ext uri="{9D8B030D-6E8A-4147-A177-3AD203B41FA5}">
                      <a16:colId xmlns:a16="http://schemas.microsoft.com/office/drawing/2014/main" val="2951412549"/>
                    </a:ext>
                  </a:extLst>
                </a:gridCol>
              </a:tblGrid>
              <a:tr h="370840">
                <a:tc>
                  <a:txBody>
                    <a:bodyPr/>
                    <a:lstStyle/>
                    <a:p>
                      <a:pPr rtl="0" fontAlgn="b"/>
                      <a:r>
                        <a:rPr lang="en-US" sz="1100">
                          <a:solidFill>
                            <a:schemeClr val="bg1"/>
                          </a:solidFill>
                          <a:effectLst/>
                        </a:rPr>
                        <a:t>Data Type</a:t>
                      </a:r>
                    </a:p>
                  </a:txBody>
                  <a:tcPr anchor="ctr"/>
                </a:tc>
                <a:tc>
                  <a:txBody>
                    <a:bodyPr/>
                    <a:lstStyle/>
                    <a:p>
                      <a:pPr rtl="0" fontAlgn="b"/>
                      <a:r>
                        <a:rPr lang="en-US" sz="1100" dirty="0">
                          <a:effectLst/>
                        </a:rPr>
                        <a:t>Description</a:t>
                      </a:r>
                    </a:p>
                  </a:txBody>
                  <a:tcPr anchor="ctr"/>
                </a:tc>
                <a:tc>
                  <a:txBody>
                    <a:bodyPr/>
                    <a:lstStyle/>
                    <a:p>
                      <a:pPr rtl="0" fontAlgn="b"/>
                      <a:r>
                        <a:rPr lang="en-US" sz="1100" dirty="0">
                          <a:effectLst/>
                        </a:rPr>
                        <a:t>Advantages</a:t>
                      </a:r>
                    </a:p>
                  </a:txBody>
                  <a:tcPr anchor="ctr"/>
                </a:tc>
                <a:tc>
                  <a:txBody>
                    <a:bodyPr/>
                    <a:lstStyle/>
                    <a:p>
                      <a:pPr rtl="0" fontAlgn="b"/>
                      <a:r>
                        <a:rPr lang="en-US" sz="1100" dirty="0">
                          <a:effectLst/>
                        </a:rPr>
                        <a:t>Disadvantages</a:t>
                      </a:r>
                    </a:p>
                  </a:txBody>
                  <a:tcPr anchor="ctr"/>
                </a:tc>
                <a:extLst>
                  <a:ext uri="{0D108BD9-81ED-4DB2-BD59-A6C34878D82A}">
                    <a16:rowId xmlns:a16="http://schemas.microsoft.com/office/drawing/2014/main" val="748781902"/>
                  </a:ext>
                </a:extLst>
              </a:tr>
              <a:tr h="370840">
                <a:tc>
                  <a:txBody>
                    <a:bodyPr/>
                    <a:lstStyle/>
                    <a:p>
                      <a:pPr rtl="0" fontAlgn="b"/>
                      <a:r>
                        <a:rPr lang="en-US" sz="1100" b="0">
                          <a:solidFill>
                            <a:schemeClr val="bg1"/>
                          </a:solidFill>
                          <a:effectLst/>
                        </a:rPr>
                        <a:t>Structured Data</a:t>
                      </a:r>
                    </a:p>
                  </a:txBody>
                  <a:tcPr anchor="ctr"/>
                </a:tc>
                <a:tc>
                  <a:txBody>
                    <a:bodyPr/>
                    <a:lstStyle/>
                    <a:p>
                      <a:pPr rtl="0" fontAlgn="b"/>
                      <a:r>
                        <a:rPr lang="en-US" sz="1100" dirty="0">
                          <a:effectLst/>
                        </a:rPr>
                        <a:t>Organized in tables with rows and columns</a:t>
                      </a:r>
                    </a:p>
                  </a:txBody>
                  <a:tcPr anchor="ctr"/>
                </a:tc>
                <a:tc>
                  <a:txBody>
                    <a:bodyPr/>
                    <a:lstStyle/>
                    <a:p>
                      <a:pPr marL="285750" indent="-285750" rtl="0" fontAlgn="b">
                        <a:buFont typeface="Arial" panose="020B0604020202020204" pitchFamily="34" charset="0"/>
                        <a:buChar char="•"/>
                      </a:pPr>
                      <a:r>
                        <a:rPr lang="en-US" sz="1100" dirty="0">
                          <a:effectLst/>
                        </a:rPr>
                        <a:t>Easy to search and analyze</a:t>
                      </a:r>
                    </a:p>
                    <a:p>
                      <a:pPr marL="285750" indent="-285750" rtl="0" fontAlgn="b">
                        <a:buFont typeface="Arial" panose="020B0604020202020204" pitchFamily="34" charset="0"/>
                        <a:buChar char="•"/>
                      </a:pPr>
                      <a:r>
                        <a:rPr lang="en-US" sz="1100" dirty="0">
                          <a:effectLst/>
                        </a:rPr>
                        <a:t>Clear and well-defined format</a:t>
                      </a:r>
                    </a:p>
                  </a:txBody>
                  <a:tcPr anchor="ctr"/>
                </a:tc>
                <a:tc>
                  <a:txBody>
                    <a:bodyPr/>
                    <a:lstStyle/>
                    <a:p>
                      <a:pPr marL="285750" indent="-285750" rtl="0" fontAlgn="b">
                        <a:buFont typeface="Arial" panose="020B0604020202020204" pitchFamily="34" charset="0"/>
                        <a:buChar char="•"/>
                      </a:pPr>
                      <a:r>
                        <a:rPr lang="en-US" sz="1100" dirty="0">
                          <a:effectLst/>
                        </a:rPr>
                        <a:t>Limited in scope and richness</a:t>
                      </a:r>
                    </a:p>
                    <a:p>
                      <a:pPr marL="285750" indent="-285750" rtl="0" fontAlgn="b">
                        <a:buFont typeface="Arial" panose="020B0604020202020204" pitchFamily="34" charset="0"/>
                        <a:buChar char="•"/>
                      </a:pPr>
                      <a:r>
                        <a:rPr lang="en-US" sz="1100" dirty="0">
                          <a:effectLst/>
                        </a:rPr>
                        <a:t>Doesn't capture complex relationships</a:t>
                      </a:r>
                    </a:p>
                  </a:txBody>
                  <a:tcPr anchor="ctr"/>
                </a:tc>
                <a:extLst>
                  <a:ext uri="{0D108BD9-81ED-4DB2-BD59-A6C34878D82A}">
                    <a16:rowId xmlns:a16="http://schemas.microsoft.com/office/drawing/2014/main" val="383899994"/>
                  </a:ext>
                </a:extLst>
              </a:tr>
              <a:tr h="370840">
                <a:tc>
                  <a:txBody>
                    <a:bodyPr/>
                    <a:lstStyle/>
                    <a:p>
                      <a:pPr rtl="0" fontAlgn="b"/>
                      <a:r>
                        <a:rPr lang="en-US" sz="1100" b="0" dirty="0">
                          <a:solidFill>
                            <a:schemeClr val="bg1"/>
                          </a:solidFill>
                          <a:effectLst/>
                        </a:rPr>
                        <a:t>Unstructured Data</a:t>
                      </a:r>
                    </a:p>
                  </a:txBody>
                  <a:tcPr anchor="ctr"/>
                </a:tc>
                <a:tc>
                  <a:txBody>
                    <a:bodyPr/>
                    <a:lstStyle/>
                    <a:p>
                      <a:pPr rtl="0" fontAlgn="b"/>
                      <a:r>
                        <a:rPr lang="en-US" sz="1100">
                          <a:effectLst/>
                        </a:rPr>
                        <a:t>No predefined format, like text, images, or audio</a:t>
                      </a:r>
                    </a:p>
                  </a:txBody>
                  <a:tcPr anchor="ctr"/>
                </a:tc>
                <a:tc>
                  <a:txBody>
                    <a:bodyPr/>
                    <a:lstStyle/>
                    <a:p>
                      <a:pPr marL="285750" indent="-285750" rtl="0" fontAlgn="b">
                        <a:buFont typeface="Arial" panose="020B0604020202020204" pitchFamily="34" charset="0"/>
                        <a:buChar char="•"/>
                      </a:pPr>
                      <a:r>
                        <a:rPr lang="en-US" sz="1100" dirty="0">
                          <a:effectLst/>
                        </a:rPr>
                        <a:t>Rich in potential insights</a:t>
                      </a:r>
                    </a:p>
                    <a:p>
                      <a:pPr marL="285750" indent="-285750" rtl="0" fontAlgn="b">
                        <a:buFont typeface="Arial" panose="020B0604020202020204" pitchFamily="34" charset="0"/>
                        <a:buChar char="•"/>
                      </a:pPr>
                      <a:r>
                        <a:rPr lang="en-US" sz="1100" dirty="0">
                          <a:effectLst/>
                        </a:rPr>
                        <a:t>Captures real-world complexities</a:t>
                      </a:r>
                    </a:p>
                  </a:txBody>
                  <a:tcPr anchor="ctr"/>
                </a:tc>
                <a:tc>
                  <a:txBody>
                    <a:bodyPr/>
                    <a:lstStyle/>
                    <a:p>
                      <a:pPr marL="285750" indent="-285750" rtl="0" fontAlgn="b">
                        <a:buFont typeface="Arial" panose="020B0604020202020204" pitchFamily="34" charset="0"/>
                        <a:buChar char="•"/>
                      </a:pPr>
                      <a:r>
                        <a:rPr lang="en-US" sz="1100" dirty="0">
                          <a:effectLst/>
                        </a:rPr>
                        <a:t>Difficult to process and analyze with traditional tools</a:t>
                      </a:r>
                    </a:p>
                    <a:p>
                      <a:pPr marL="285750" indent="-285750" rtl="0" fontAlgn="b">
                        <a:buFont typeface="Arial" panose="020B0604020202020204" pitchFamily="34" charset="0"/>
                        <a:buChar char="•"/>
                      </a:pPr>
                      <a:r>
                        <a:rPr lang="en-US" sz="1100" dirty="0">
                          <a:effectLst/>
                        </a:rPr>
                        <a:t>Requires additional steps to unlock value</a:t>
                      </a:r>
                    </a:p>
                  </a:txBody>
                  <a:tcPr anchor="ctr"/>
                </a:tc>
                <a:extLst>
                  <a:ext uri="{0D108BD9-81ED-4DB2-BD59-A6C34878D82A}">
                    <a16:rowId xmlns:a16="http://schemas.microsoft.com/office/drawing/2014/main" val="98150204"/>
                  </a:ext>
                </a:extLst>
              </a:tr>
            </a:tbl>
          </a:graphicData>
        </a:graphic>
      </p:graphicFrame>
      <p:graphicFrame>
        <p:nvGraphicFramePr>
          <p:cNvPr id="7" name="Table 6">
            <a:extLst>
              <a:ext uri="{FF2B5EF4-FFF2-40B4-BE49-F238E27FC236}">
                <a16:creationId xmlns:a16="http://schemas.microsoft.com/office/drawing/2014/main" id="{7A5D6B56-3897-14E0-C4E4-085EFC6A4CBE}"/>
              </a:ext>
            </a:extLst>
          </p:cNvPr>
          <p:cNvGraphicFramePr>
            <a:graphicFrameLocks noGrp="1"/>
          </p:cNvGraphicFramePr>
          <p:nvPr>
            <p:extLst>
              <p:ext uri="{D42A27DB-BD31-4B8C-83A1-F6EECF244321}">
                <p14:modId xmlns:p14="http://schemas.microsoft.com/office/powerpoint/2010/main" val="2754971731"/>
              </p:ext>
            </p:extLst>
          </p:nvPr>
        </p:nvGraphicFramePr>
        <p:xfrm>
          <a:off x="381000" y="3479512"/>
          <a:ext cx="4694434" cy="1852845"/>
        </p:xfrm>
        <a:graphic>
          <a:graphicData uri="http://schemas.openxmlformats.org/drawingml/2006/table">
            <a:tbl>
              <a:tblPr firstRow="1" bandRow="1">
                <a:tableStyleId>{A0BC3CC4-8867-4C89-9D3F-A6A6B9ED4035}</a:tableStyleId>
              </a:tblPr>
              <a:tblGrid>
                <a:gridCol w="1008380">
                  <a:extLst>
                    <a:ext uri="{9D8B030D-6E8A-4147-A177-3AD203B41FA5}">
                      <a16:colId xmlns:a16="http://schemas.microsoft.com/office/drawing/2014/main" val="771643493"/>
                    </a:ext>
                  </a:extLst>
                </a:gridCol>
                <a:gridCol w="878205">
                  <a:extLst>
                    <a:ext uri="{9D8B030D-6E8A-4147-A177-3AD203B41FA5}">
                      <a16:colId xmlns:a16="http://schemas.microsoft.com/office/drawing/2014/main" val="4209282311"/>
                    </a:ext>
                  </a:extLst>
                </a:gridCol>
                <a:gridCol w="1112613">
                  <a:extLst>
                    <a:ext uri="{9D8B030D-6E8A-4147-A177-3AD203B41FA5}">
                      <a16:colId xmlns:a16="http://schemas.microsoft.com/office/drawing/2014/main" val="4148857925"/>
                    </a:ext>
                  </a:extLst>
                </a:gridCol>
                <a:gridCol w="770562">
                  <a:extLst>
                    <a:ext uri="{9D8B030D-6E8A-4147-A177-3AD203B41FA5}">
                      <a16:colId xmlns:a16="http://schemas.microsoft.com/office/drawing/2014/main" val="396489867"/>
                    </a:ext>
                  </a:extLst>
                </a:gridCol>
                <a:gridCol w="924674">
                  <a:extLst>
                    <a:ext uri="{9D8B030D-6E8A-4147-A177-3AD203B41FA5}">
                      <a16:colId xmlns:a16="http://schemas.microsoft.com/office/drawing/2014/main" val="902297180"/>
                    </a:ext>
                  </a:extLst>
                </a:gridCol>
              </a:tblGrid>
              <a:tr h="316317">
                <a:tc>
                  <a:txBody>
                    <a:bodyPr/>
                    <a:lstStyle/>
                    <a:p>
                      <a:pPr algn="l" rtl="0" fontAlgn="b"/>
                      <a:r>
                        <a:rPr lang="en-US" sz="800">
                          <a:effectLst/>
                        </a:rPr>
                        <a:t>Company Name</a:t>
                      </a:r>
                    </a:p>
                  </a:txBody>
                  <a:tcPr anchor="ctr"/>
                </a:tc>
                <a:tc>
                  <a:txBody>
                    <a:bodyPr/>
                    <a:lstStyle/>
                    <a:p>
                      <a:pPr algn="l" rtl="0" fontAlgn="b"/>
                      <a:r>
                        <a:rPr lang="en-US" sz="800" dirty="0">
                          <a:effectLst/>
                        </a:rPr>
                        <a:t>CEO</a:t>
                      </a:r>
                    </a:p>
                  </a:txBody>
                  <a:tcPr anchor="ctr"/>
                </a:tc>
                <a:tc>
                  <a:txBody>
                    <a:bodyPr/>
                    <a:lstStyle/>
                    <a:p>
                      <a:pPr algn="l" rtl="0" fontAlgn="b"/>
                      <a:r>
                        <a:rPr lang="en-US" sz="800">
                          <a:effectLst/>
                        </a:rPr>
                        <a:t>Headquarters Location</a:t>
                      </a:r>
                    </a:p>
                  </a:txBody>
                  <a:tcPr anchor="ctr"/>
                </a:tc>
                <a:tc>
                  <a:txBody>
                    <a:bodyPr/>
                    <a:lstStyle/>
                    <a:p>
                      <a:pPr algn="l" rtl="0" fontAlgn="b"/>
                      <a:r>
                        <a:rPr lang="en-US" sz="800">
                          <a:effectLst/>
                        </a:rPr>
                        <a:t>Number of Employees</a:t>
                      </a:r>
                    </a:p>
                  </a:txBody>
                  <a:tcPr anchor="ctr"/>
                </a:tc>
                <a:tc>
                  <a:txBody>
                    <a:bodyPr/>
                    <a:lstStyle/>
                    <a:p>
                      <a:pPr algn="l" rtl="0" fontAlgn="b"/>
                      <a:r>
                        <a:rPr lang="en-US" sz="800">
                          <a:effectLst/>
                        </a:rPr>
                        <a:t>Industry</a:t>
                      </a:r>
                    </a:p>
                  </a:txBody>
                  <a:tcPr anchor="ctr"/>
                </a:tc>
                <a:extLst>
                  <a:ext uri="{0D108BD9-81ED-4DB2-BD59-A6C34878D82A}">
                    <a16:rowId xmlns:a16="http://schemas.microsoft.com/office/drawing/2014/main" val="3995900873"/>
                  </a:ext>
                </a:extLst>
              </a:tr>
              <a:tr h="303513">
                <a:tc>
                  <a:txBody>
                    <a:bodyPr/>
                    <a:lstStyle/>
                    <a:p>
                      <a:pPr algn="l" rtl="0" fontAlgn="b"/>
                      <a:r>
                        <a:rPr lang="en-US" sz="800">
                          <a:effectLst/>
                        </a:rPr>
                        <a:t>Acme Inc.</a:t>
                      </a:r>
                    </a:p>
                  </a:txBody>
                  <a:tcPr anchor="ctr"/>
                </a:tc>
                <a:tc>
                  <a:txBody>
                    <a:bodyPr/>
                    <a:lstStyle/>
                    <a:p>
                      <a:pPr algn="l" rtl="0" fontAlgn="b"/>
                      <a:r>
                        <a:rPr lang="en-US" sz="800">
                          <a:effectLst/>
                        </a:rPr>
                        <a:t>Jane Smith</a:t>
                      </a:r>
                    </a:p>
                  </a:txBody>
                  <a:tcPr anchor="ctr"/>
                </a:tc>
                <a:tc>
                  <a:txBody>
                    <a:bodyPr/>
                    <a:lstStyle/>
                    <a:p>
                      <a:pPr algn="l" rtl="0" fontAlgn="b"/>
                      <a:r>
                        <a:rPr lang="en-US" sz="800">
                          <a:effectLst/>
                        </a:rPr>
                        <a:t>New York City, NY</a:t>
                      </a:r>
                    </a:p>
                  </a:txBody>
                  <a:tcPr anchor="ctr"/>
                </a:tc>
                <a:tc>
                  <a:txBody>
                    <a:bodyPr/>
                    <a:lstStyle/>
                    <a:p>
                      <a:pPr algn="l" rtl="0" fontAlgn="b"/>
                      <a:r>
                        <a:rPr lang="en-US" sz="800">
                          <a:effectLst/>
                        </a:rPr>
                        <a:t>5,000</a:t>
                      </a:r>
                    </a:p>
                  </a:txBody>
                  <a:tcPr anchor="ctr"/>
                </a:tc>
                <a:tc>
                  <a:txBody>
                    <a:bodyPr/>
                    <a:lstStyle/>
                    <a:p>
                      <a:pPr algn="l" rtl="0" fontAlgn="b"/>
                      <a:r>
                        <a:rPr lang="en-US" sz="800">
                          <a:effectLst/>
                        </a:rPr>
                        <a:t>Technology</a:t>
                      </a:r>
                    </a:p>
                  </a:txBody>
                  <a:tcPr anchor="ctr"/>
                </a:tc>
                <a:extLst>
                  <a:ext uri="{0D108BD9-81ED-4DB2-BD59-A6C34878D82A}">
                    <a16:rowId xmlns:a16="http://schemas.microsoft.com/office/drawing/2014/main" val="1888525280"/>
                  </a:ext>
                </a:extLst>
              </a:tr>
              <a:tr h="303513">
                <a:tc>
                  <a:txBody>
                    <a:bodyPr/>
                    <a:lstStyle/>
                    <a:p>
                      <a:pPr algn="l" rtl="0" fontAlgn="b"/>
                      <a:r>
                        <a:rPr lang="en-US" sz="800">
                          <a:effectLst/>
                        </a:rPr>
                        <a:t>Global Corp</a:t>
                      </a:r>
                    </a:p>
                  </a:txBody>
                  <a:tcPr anchor="ctr"/>
                </a:tc>
                <a:tc>
                  <a:txBody>
                    <a:bodyPr/>
                    <a:lstStyle/>
                    <a:p>
                      <a:pPr algn="l" rtl="0" fontAlgn="b"/>
                      <a:r>
                        <a:rPr lang="en-US" sz="800" dirty="0">
                          <a:effectLst/>
                        </a:rPr>
                        <a:t>Mark Johnson</a:t>
                      </a:r>
                    </a:p>
                  </a:txBody>
                  <a:tcPr anchor="ctr"/>
                </a:tc>
                <a:tc>
                  <a:txBody>
                    <a:bodyPr/>
                    <a:lstStyle/>
                    <a:p>
                      <a:pPr algn="l" rtl="0" fontAlgn="b"/>
                      <a:r>
                        <a:rPr lang="en-US" sz="800">
                          <a:effectLst/>
                        </a:rPr>
                        <a:t>London, UK</a:t>
                      </a:r>
                    </a:p>
                  </a:txBody>
                  <a:tcPr anchor="ctr"/>
                </a:tc>
                <a:tc>
                  <a:txBody>
                    <a:bodyPr/>
                    <a:lstStyle/>
                    <a:p>
                      <a:pPr algn="l" rtl="0" fontAlgn="b"/>
                      <a:r>
                        <a:rPr lang="en-US" sz="800">
                          <a:effectLst/>
                        </a:rPr>
                        <a:t>20,000</a:t>
                      </a:r>
                    </a:p>
                  </a:txBody>
                  <a:tcPr anchor="ctr"/>
                </a:tc>
                <a:tc>
                  <a:txBody>
                    <a:bodyPr/>
                    <a:lstStyle/>
                    <a:p>
                      <a:pPr algn="l" rtl="0" fontAlgn="b"/>
                      <a:r>
                        <a:rPr lang="en-US" sz="800">
                          <a:effectLst/>
                        </a:rPr>
                        <a:t>Manufacturing</a:t>
                      </a:r>
                    </a:p>
                  </a:txBody>
                  <a:tcPr anchor="ctr"/>
                </a:tc>
                <a:extLst>
                  <a:ext uri="{0D108BD9-81ED-4DB2-BD59-A6C34878D82A}">
                    <a16:rowId xmlns:a16="http://schemas.microsoft.com/office/drawing/2014/main" val="1769323491"/>
                  </a:ext>
                </a:extLst>
              </a:tr>
              <a:tr h="303513">
                <a:tc>
                  <a:txBody>
                    <a:bodyPr/>
                    <a:lstStyle/>
                    <a:p>
                      <a:pPr algn="l" rtl="0" fontAlgn="b"/>
                      <a:r>
                        <a:rPr lang="en-US" sz="800">
                          <a:effectLst/>
                        </a:rPr>
                        <a:t>Green Energy</a:t>
                      </a:r>
                    </a:p>
                  </a:txBody>
                  <a:tcPr anchor="ctr"/>
                </a:tc>
                <a:tc>
                  <a:txBody>
                    <a:bodyPr/>
                    <a:lstStyle/>
                    <a:p>
                      <a:pPr algn="l" rtl="0" fontAlgn="b"/>
                      <a:r>
                        <a:rPr lang="en-US" sz="800">
                          <a:effectLst/>
                        </a:rPr>
                        <a:t>Sarah Patel</a:t>
                      </a:r>
                    </a:p>
                  </a:txBody>
                  <a:tcPr anchor="ctr"/>
                </a:tc>
                <a:tc>
                  <a:txBody>
                    <a:bodyPr/>
                    <a:lstStyle/>
                    <a:p>
                      <a:pPr algn="l" rtl="0" fontAlgn="b"/>
                      <a:r>
                        <a:rPr lang="en-US" sz="800">
                          <a:effectLst/>
                        </a:rPr>
                        <a:t>San Francisco, CA</a:t>
                      </a:r>
                    </a:p>
                  </a:txBody>
                  <a:tcPr anchor="ctr"/>
                </a:tc>
                <a:tc>
                  <a:txBody>
                    <a:bodyPr/>
                    <a:lstStyle/>
                    <a:p>
                      <a:pPr algn="l" rtl="0" fontAlgn="b"/>
                      <a:r>
                        <a:rPr lang="en-US" sz="800">
                          <a:effectLst/>
                        </a:rPr>
                        <a:t>800</a:t>
                      </a:r>
                    </a:p>
                  </a:txBody>
                  <a:tcPr anchor="ctr"/>
                </a:tc>
                <a:tc>
                  <a:txBody>
                    <a:bodyPr/>
                    <a:lstStyle/>
                    <a:p>
                      <a:pPr algn="l" rtl="0" fontAlgn="b"/>
                      <a:r>
                        <a:rPr lang="en-US" sz="800">
                          <a:effectLst/>
                        </a:rPr>
                        <a:t>Sustainability</a:t>
                      </a:r>
                    </a:p>
                  </a:txBody>
                  <a:tcPr anchor="ctr"/>
                </a:tc>
                <a:extLst>
                  <a:ext uri="{0D108BD9-81ED-4DB2-BD59-A6C34878D82A}">
                    <a16:rowId xmlns:a16="http://schemas.microsoft.com/office/drawing/2014/main" val="1072144147"/>
                  </a:ext>
                </a:extLst>
              </a:tr>
              <a:tr h="303513">
                <a:tc>
                  <a:txBody>
                    <a:bodyPr/>
                    <a:lstStyle/>
                    <a:p>
                      <a:pPr algn="l" rtl="0" fontAlgn="b"/>
                      <a:r>
                        <a:rPr lang="en-US" sz="800">
                          <a:effectLst/>
                        </a:rPr>
                        <a:t>Innovate</a:t>
                      </a:r>
                    </a:p>
                  </a:txBody>
                  <a:tcPr anchor="ctr"/>
                </a:tc>
                <a:tc>
                  <a:txBody>
                    <a:bodyPr/>
                    <a:lstStyle/>
                    <a:p>
                      <a:pPr algn="l" rtl="0" fontAlgn="b"/>
                      <a:r>
                        <a:rPr lang="en-US" sz="800">
                          <a:effectLst/>
                        </a:rPr>
                        <a:t>Alex Lee</a:t>
                      </a:r>
                    </a:p>
                  </a:txBody>
                  <a:tcPr anchor="ctr"/>
                </a:tc>
                <a:tc>
                  <a:txBody>
                    <a:bodyPr/>
                    <a:lstStyle/>
                    <a:p>
                      <a:pPr algn="l" rtl="0" fontAlgn="b"/>
                      <a:r>
                        <a:rPr lang="en-US" sz="800">
                          <a:effectLst/>
                        </a:rPr>
                        <a:t>Berlin, Germany</a:t>
                      </a:r>
                    </a:p>
                  </a:txBody>
                  <a:tcPr anchor="ctr"/>
                </a:tc>
                <a:tc>
                  <a:txBody>
                    <a:bodyPr/>
                    <a:lstStyle/>
                    <a:p>
                      <a:pPr algn="l" rtl="0" fontAlgn="b"/>
                      <a:r>
                        <a:rPr lang="en-US" sz="800">
                          <a:effectLst/>
                        </a:rPr>
                        <a:t>3,500</a:t>
                      </a:r>
                    </a:p>
                  </a:txBody>
                  <a:tcPr anchor="ctr"/>
                </a:tc>
                <a:tc>
                  <a:txBody>
                    <a:bodyPr/>
                    <a:lstStyle/>
                    <a:p>
                      <a:pPr algn="l" rtl="0" fontAlgn="b"/>
                      <a:r>
                        <a:rPr lang="en-US" sz="800" dirty="0">
                          <a:effectLst/>
                        </a:rPr>
                        <a:t>Software</a:t>
                      </a:r>
                    </a:p>
                  </a:txBody>
                  <a:tcPr anchor="ctr"/>
                </a:tc>
                <a:extLst>
                  <a:ext uri="{0D108BD9-81ED-4DB2-BD59-A6C34878D82A}">
                    <a16:rowId xmlns:a16="http://schemas.microsoft.com/office/drawing/2014/main" val="3287109940"/>
                  </a:ext>
                </a:extLst>
              </a:tr>
              <a:tr h="303513">
                <a:tc>
                  <a:txBody>
                    <a:bodyPr/>
                    <a:lstStyle/>
                    <a:p>
                      <a:pPr algn="l" rtl="0" fontAlgn="b"/>
                      <a:r>
                        <a:rPr lang="en-US" sz="800" dirty="0">
                          <a:effectLst/>
                        </a:rPr>
                        <a:t>…</a:t>
                      </a:r>
                    </a:p>
                  </a:txBody>
                  <a:tcPr anchor="ctr"/>
                </a:tc>
                <a:tc>
                  <a:txBody>
                    <a:bodyPr/>
                    <a:lstStyle/>
                    <a:p>
                      <a:pPr algn="l" rtl="0" fontAlgn="b"/>
                      <a:r>
                        <a:rPr lang="en-US" sz="800" dirty="0">
                          <a:effectLst/>
                        </a:rPr>
                        <a:t>…</a:t>
                      </a:r>
                    </a:p>
                  </a:txBody>
                  <a:tcPr anchor="ctr"/>
                </a:tc>
                <a:tc>
                  <a:txBody>
                    <a:bodyPr/>
                    <a:lstStyle/>
                    <a:p>
                      <a:pPr algn="l" rtl="0" fontAlgn="b"/>
                      <a:r>
                        <a:rPr lang="en-US" sz="800" dirty="0">
                          <a:effectLst/>
                        </a:rPr>
                        <a:t>…</a:t>
                      </a:r>
                    </a:p>
                  </a:txBody>
                  <a:tcPr anchor="ctr"/>
                </a:tc>
                <a:tc>
                  <a:txBody>
                    <a:bodyPr/>
                    <a:lstStyle/>
                    <a:p>
                      <a:pPr algn="l" rtl="0" fontAlgn="b"/>
                      <a:r>
                        <a:rPr lang="en-US" sz="800" dirty="0">
                          <a:effectLst/>
                        </a:rPr>
                        <a:t>…</a:t>
                      </a:r>
                    </a:p>
                  </a:txBody>
                  <a:tcPr anchor="ctr"/>
                </a:tc>
                <a:tc>
                  <a:txBody>
                    <a:bodyPr/>
                    <a:lstStyle/>
                    <a:p>
                      <a:pPr algn="l" rtl="0" fontAlgn="b"/>
                      <a:r>
                        <a:rPr lang="en-US" sz="800" dirty="0">
                          <a:effectLst/>
                        </a:rPr>
                        <a:t>…</a:t>
                      </a:r>
                    </a:p>
                  </a:txBody>
                  <a:tcPr anchor="ctr"/>
                </a:tc>
                <a:extLst>
                  <a:ext uri="{0D108BD9-81ED-4DB2-BD59-A6C34878D82A}">
                    <a16:rowId xmlns:a16="http://schemas.microsoft.com/office/drawing/2014/main" val="751225243"/>
                  </a:ext>
                </a:extLst>
              </a:tr>
            </a:tbl>
          </a:graphicData>
        </a:graphic>
      </p:graphicFrame>
      <p:sp>
        <p:nvSpPr>
          <p:cNvPr id="14" name="TextBox 13">
            <a:extLst>
              <a:ext uri="{FF2B5EF4-FFF2-40B4-BE49-F238E27FC236}">
                <a16:creationId xmlns:a16="http://schemas.microsoft.com/office/drawing/2014/main" id="{85309AB1-767E-D2B0-CC24-F7DA80B7AEF2}"/>
              </a:ext>
            </a:extLst>
          </p:cNvPr>
          <p:cNvSpPr txBox="1"/>
          <p:nvPr/>
        </p:nvSpPr>
        <p:spPr>
          <a:xfrm>
            <a:off x="6094288" y="3479512"/>
            <a:ext cx="5782638" cy="1446550"/>
          </a:xfrm>
          <a:prstGeom prst="rect">
            <a:avLst/>
          </a:prstGeom>
          <a:noFill/>
        </p:spPr>
        <p:txBody>
          <a:bodyPr wrap="square">
            <a:spAutoFit/>
          </a:bodyPr>
          <a:lstStyle/>
          <a:p>
            <a:r>
              <a:rPr lang="en-US" sz="1100" dirty="0"/>
              <a:t>...In a surprise announcement today, Acme Inc. revealed a significant strategic shift under the leadership of its newly appointed CEO, Jane Smith.  During a press conference, Smith outlined a comprehensive plan focusing on sustainable growth initiatives, a move that signals a departure from the company's previous strategies.</a:t>
            </a:r>
          </a:p>
          <a:p>
            <a:endParaRPr lang="en-US" sz="1100" dirty="0"/>
          </a:p>
          <a:p>
            <a:r>
              <a:rPr lang="en-US" sz="1100" dirty="0"/>
              <a:t>"We believe the future of business lies in responsible innovation,"  Smith stated. "Acme Inc. is committed to creating long-term value while minimizing our environmental impact."...</a:t>
            </a:r>
          </a:p>
        </p:txBody>
      </p:sp>
      <p:sp>
        <p:nvSpPr>
          <p:cNvPr id="23" name="TextBox 22">
            <a:extLst>
              <a:ext uri="{FF2B5EF4-FFF2-40B4-BE49-F238E27FC236}">
                <a16:creationId xmlns:a16="http://schemas.microsoft.com/office/drawing/2014/main" id="{8A929D44-77E1-311B-A41F-4BA2A1F73A45}"/>
              </a:ext>
            </a:extLst>
          </p:cNvPr>
          <p:cNvSpPr txBox="1"/>
          <p:nvPr/>
        </p:nvSpPr>
        <p:spPr>
          <a:xfrm>
            <a:off x="381000" y="5495969"/>
            <a:ext cx="4694434" cy="600164"/>
          </a:xfrm>
          <a:prstGeom prst="rect">
            <a:avLst/>
          </a:prstGeom>
          <a:noFill/>
        </p:spPr>
        <p:txBody>
          <a:bodyPr wrap="square">
            <a:spAutoFit/>
          </a:bodyPr>
          <a:lstStyle/>
          <a:p>
            <a:pPr marL="171450" indent="-171450">
              <a:buFont typeface="Arial" panose="020B0604020202020204" pitchFamily="34" charset="0"/>
              <a:buChar char="•"/>
            </a:pPr>
            <a:r>
              <a:rPr lang="en-US" sz="1100" b="1" dirty="0"/>
              <a:t>Query</a:t>
            </a:r>
            <a:r>
              <a:rPr lang="en-US" sz="1100" dirty="0"/>
              <a:t>: Find all companies with more than 1,000 employees.</a:t>
            </a:r>
          </a:p>
          <a:p>
            <a:pPr marL="171450" indent="-171450">
              <a:buFont typeface="Arial" panose="020B0604020202020204" pitchFamily="34" charset="0"/>
              <a:buChar char="•"/>
            </a:pPr>
            <a:r>
              <a:rPr lang="en-US" sz="1100" b="1" dirty="0"/>
              <a:t>Filter</a:t>
            </a:r>
            <a:r>
              <a:rPr lang="en-US" sz="1100" dirty="0"/>
              <a:t>: Sort CEOs alphabetically.</a:t>
            </a:r>
          </a:p>
          <a:p>
            <a:pPr marL="171450" indent="-171450">
              <a:buFont typeface="Arial" panose="020B0604020202020204" pitchFamily="34" charset="0"/>
              <a:buChar char="•"/>
            </a:pPr>
            <a:r>
              <a:rPr lang="en-US" sz="1100" b="1" dirty="0"/>
              <a:t>Calculate</a:t>
            </a:r>
            <a:r>
              <a:rPr lang="en-US" sz="1100" dirty="0"/>
              <a:t>: Determine the average company size.</a:t>
            </a:r>
          </a:p>
        </p:txBody>
      </p:sp>
      <p:sp>
        <p:nvSpPr>
          <p:cNvPr id="32" name="TextBox 31">
            <a:extLst>
              <a:ext uri="{FF2B5EF4-FFF2-40B4-BE49-F238E27FC236}">
                <a16:creationId xmlns:a16="http://schemas.microsoft.com/office/drawing/2014/main" id="{76D90E32-BE33-314F-29AC-BC819FDB8BA0}"/>
              </a:ext>
            </a:extLst>
          </p:cNvPr>
          <p:cNvSpPr txBox="1"/>
          <p:nvPr/>
        </p:nvSpPr>
        <p:spPr>
          <a:xfrm>
            <a:off x="6094288" y="5495969"/>
            <a:ext cx="5716712" cy="600164"/>
          </a:xfrm>
          <a:prstGeom prst="rect">
            <a:avLst/>
          </a:prstGeom>
          <a:noFill/>
        </p:spPr>
        <p:txBody>
          <a:bodyPr wrap="square">
            <a:spAutoFit/>
          </a:bodyPr>
          <a:lstStyle/>
          <a:p>
            <a:pPr marL="171450" indent="-171450">
              <a:buFont typeface="Arial" panose="020B0604020202020204" pitchFamily="34" charset="0"/>
              <a:buChar char="•"/>
            </a:pPr>
            <a:r>
              <a:rPr lang="en-US" sz="1100" b="1" dirty="0"/>
              <a:t>Question</a:t>
            </a:r>
            <a:r>
              <a:rPr lang="en-US" sz="1100" dirty="0"/>
              <a:t>: Which other CEOs are pursuing sustainability?</a:t>
            </a:r>
          </a:p>
          <a:p>
            <a:pPr marL="171450" indent="-171450">
              <a:buFont typeface="Arial" panose="020B0604020202020204" pitchFamily="34" charset="0"/>
              <a:buChar char="•"/>
            </a:pPr>
            <a:r>
              <a:rPr lang="en-US" sz="1100" b="1" dirty="0"/>
              <a:t>Insight</a:t>
            </a:r>
            <a:r>
              <a:rPr lang="en-US" sz="1100" dirty="0"/>
              <a:t>: Is this strategy shift common in the industry?</a:t>
            </a:r>
          </a:p>
          <a:p>
            <a:pPr marL="171450" indent="-171450">
              <a:buFont typeface="Arial" panose="020B0604020202020204" pitchFamily="34" charset="0"/>
              <a:buChar char="•"/>
            </a:pPr>
            <a:r>
              <a:rPr lang="en-US" sz="1100" b="1" dirty="0"/>
              <a:t>Prediction</a:t>
            </a:r>
            <a:r>
              <a:rPr lang="en-US" sz="1100" dirty="0"/>
              <a:t>: How might this affect Acme Inc.'s stock price?</a:t>
            </a:r>
          </a:p>
        </p:txBody>
      </p:sp>
      <p:sp>
        <p:nvSpPr>
          <p:cNvPr id="34" name="TextBox 33">
            <a:extLst>
              <a:ext uri="{FF2B5EF4-FFF2-40B4-BE49-F238E27FC236}">
                <a16:creationId xmlns:a16="http://schemas.microsoft.com/office/drawing/2014/main" id="{1085A73A-5DB6-89F0-5C3A-68B5703BB642}"/>
              </a:ext>
            </a:extLst>
          </p:cNvPr>
          <p:cNvSpPr txBox="1"/>
          <p:nvPr/>
        </p:nvSpPr>
        <p:spPr>
          <a:xfrm>
            <a:off x="381000" y="3136096"/>
            <a:ext cx="469443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A100FF"/>
                </a:solidFill>
                <a:effectLst/>
                <a:uLnTx/>
                <a:uFillTx/>
                <a:latin typeface="Graphik"/>
                <a:ea typeface="+mn-ea"/>
                <a:cs typeface="+mn-cs"/>
              </a:rPr>
              <a:t>Structured Data with Easy Operations:</a:t>
            </a:r>
          </a:p>
        </p:txBody>
      </p:sp>
      <p:sp>
        <p:nvSpPr>
          <p:cNvPr id="44" name="TextBox 43">
            <a:extLst>
              <a:ext uri="{FF2B5EF4-FFF2-40B4-BE49-F238E27FC236}">
                <a16:creationId xmlns:a16="http://schemas.microsoft.com/office/drawing/2014/main" id="{0D1493D9-54EF-1FD5-7BAE-698E00AB9BFB}"/>
              </a:ext>
            </a:extLst>
          </p:cNvPr>
          <p:cNvSpPr txBox="1"/>
          <p:nvPr/>
        </p:nvSpPr>
        <p:spPr>
          <a:xfrm>
            <a:off x="6094288" y="3139764"/>
            <a:ext cx="571671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A100FF"/>
                </a:solidFill>
                <a:effectLst/>
                <a:uLnTx/>
                <a:uFillTx/>
                <a:latin typeface="Graphik"/>
                <a:ea typeface="+mn-ea"/>
                <a:cs typeface="+mn-cs"/>
              </a:rPr>
              <a:t>Unstructured Data with Difficult Operations:</a:t>
            </a:r>
          </a:p>
        </p:txBody>
      </p:sp>
    </p:spTree>
    <p:extLst>
      <p:ext uri="{BB962C8B-B14F-4D97-AF65-F5344CB8AC3E}">
        <p14:creationId xmlns:p14="http://schemas.microsoft.com/office/powerpoint/2010/main" val="3442744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2C7A332-0A4A-47F6-A0CA-B0352409A35D}"/>
              </a:ext>
            </a:extLst>
          </p:cNvPr>
          <p:cNvSpPr txBox="1"/>
          <p:nvPr/>
        </p:nvSpPr>
        <p:spPr>
          <a:xfrm>
            <a:off x="285107" y="1085455"/>
            <a:ext cx="4697859" cy="3908762"/>
          </a:xfrm>
          <a:prstGeom prst="rect">
            <a:avLst/>
          </a:prstGeom>
          <a:noFill/>
        </p:spPr>
        <p:txBody>
          <a:bodyPr wrap="square">
            <a:spAutoFit/>
          </a:bodyPr>
          <a:lstStyle/>
          <a:p>
            <a:r>
              <a:rPr lang="en-US" sz="800" dirty="0">
                <a:solidFill>
                  <a:srgbClr val="CC7832"/>
                </a:solidFill>
                <a:effectLst/>
              </a:rPr>
              <a:t>import </a:t>
            </a:r>
            <a:r>
              <a:rPr lang="en-US" sz="800" dirty="0" err="1"/>
              <a:t>matplotlib.pyplot</a:t>
            </a:r>
            <a:r>
              <a:rPr lang="en-US" sz="800" dirty="0"/>
              <a:t> </a:t>
            </a:r>
            <a:r>
              <a:rPr lang="en-US" sz="800" dirty="0">
                <a:solidFill>
                  <a:srgbClr val="CC7832"/>
                </a:solidFill>
                <a:effectLst/>
              </a:rPr>
              <a:t>as </a:t>
            </a:r>
            <a:r>
              <a:rPr lang="en-US" sz="800" dirty="0" err="1"/>
              <a:t>plt</a:t>
            </a:r>
            <a:br>
              <a:rPr lang="en-US" sz="800" dirty="0"/>
            </a:br>
            <a:r>
              <a:rPr lang="en-US" sz="800" dirty="0">
                <a:solidFill>
                  <a:srgbClr val="CC7832"/>
                </a:solidFill>
                <a:effectLst/>
              </a:rPr>
              <a:t>from </a:t>
            </a:r>
            <a:r>
              <a:rPr lang="en-US" sz="800" dirty="0"/>
              <a:t>mpl_toolkits.mplot3d </a:t>
            </a:r>
            <a:r>
              <a:rPr lang="en-US" sz="800" dirty="0">
                <a:solidFill>
                  <a:srgbClr val="CC7832"/>
                </a:solidFill>
                <a:effectLst/>
              </a:rPr>
              <a:t>import </a:t>
            </a:r>
            <a:r>
              <a:rPr lang="en-US" sz="800" dirty="0"/>
              <a:t>Axes3D</a:t>
            </a:r>
            <a:br>
              <a:rPr lang="en-US" sz="800" dirty="0"/>
            </a:br>
            <a:r>
              <a:rPr lang="en-US" sz="800" dirty="0">
                <a:solidFill>
                  <a:srgbClr val="CC7832"/>
                </a:solidFill>
                <a:effectLst/>
              </a:rPr>
              <a:t>import </a:t>
            </a:r>
            <a:r>
              <a:rPr lang="en-US" sz="800" dirty="0" err="1"/>
              <a:t>numpy</a:t>
            </a:r>
            <a:r>
              <a:rPr lang="en-US" sz="800" dirty="0"/>
              <a:t> </a:t>
            </a:r>
            <a:r>
              <a:rPr lang="en-US" sz="800" dirty="0">
                <a:solidFill>
                  <a:srgbClr val="CC7832"/>
                </a:solidFill>
                <a:effectLst/>
              </a:rPr>
              <a:t>as </a:t>
            </a:r>
            <a:r>
              <a:rPr lang="en-US" sz="800" dirty="0"/>
              <a:t>np </a:t>
            </a:r>
            <a:br>
              <a:rPr lang="en-US" sz="800" dirty="0"/>
            </a:br>
            <a:r>
              <a:rPr lang="en-US" sz="800" dirty="0">
                <a:solidFill>
                  <a:srgbClr val="CC7832"/>
                </a:solidFill>
                <a:effectLst/>
              </a:rPr>
              <a:t>from </a:t>
            </a:r>
            <a:r>
              <a:rPr lang="en-US" sz="800" dirty="0" err="1"/>
              <a:t>matplotlib.animation</a:t>
            </a:r>
            <a:r>
              <a:rPr lang="en-US" sz="800" dirty="0"/>
              <a:t> </a:t>
            </a:r>
            <a:r>
              <a:rPr lang="en-US" sz="800" dirty="0">
                <a:solidFill>
                  <a:srgbClr val="CC7832"/>
                </a:solidFill>
                <a:effectLst/>
              </a:rPr>
              <a:t>import </a:t>
            </a:r>
            <a:r>
              <a:rPr lang="en-US" sz="800" dirty="0" err="1"/>
              <a:t>FuncAnimation</a:t>
            </a:r>
            <a:br>
              <a:rPr lang="en-US" sz="800" dirty="0"/>
            </a:br>
            <a:br>
              <a:rPr lang="en-US" sz="800" dirty="0"/>
            </a:br>
            <a:r>
              <a:rPr lang="en-US" sz="800" dirty="0">
                <a:solidFill>
                  <a:srgbClr val="808080"/>
                </a:solidFill>
                <a:effectLst/>
              </a:rPr>
              <a:t># Embeddings </a:t>
            </a:r>
            <a:br>
              <a:rPr lang="en-US" sz="800" dirty="0">
                <a:solidFill>
                  <a:srgbClr val="808080"/>
                </a:solidFill>
                <a:effectLst/>
              </a:rPr>
            </a:br>
            <a:r>
              <a:rPr lang="en-US" sz="800" dirty="0"/>
              <a:t>embeddings = { </a:t>
            </a:r>
            <a:br>
              <a:rPr lang="en-US" sz="800" dirty="0"/>
            </a:br>
            <a:r>
              <a:rPr lang="en-US" sz="800" dirty="0"/>
              <a:t>    </a:t>
            </a:r>
            <a:r>
              <a:rPr lang="en-US" sz="800" dirty="0">
                <a:solidFill>
                  <a:srgbClr val="6A8759"/>
                </a:solidFill>
                <a:effectLst/>
              </a:rPr>
              <a:t>'sciences'</a:t>
            </a:r>
            <a:r>
              <a:rPr lang="en-US" sz="800" dirty="0"/>
              <a:t>: [</a:t>
            </a:r>
            <a:r>
              <a:rPr lang="en-US" sz="800" dirty="0">
                <a:solidFill>
                  <a:srgbClr val="6897BB"/>
                </a:solidFill>
                <a:effectLst/>
              </a:rPr>
              <a:t>0.7</a:t>
            </a:r>
            <a:r>
              <a:rPr lang="en-US" sz="800" dirty="0">
                <a:solidFill>
                  <a:srgbClr val="CC7832"/>
                </a:solidFill>
                <a:effectLst/>
              </a:rPr>
              <a:t>, </a:t>
            </a:r>
            <a:r>
              <a:rPr lang="en-US" sz="800" dirty="0">
                <a:solidFill>
                  <a:srgbClr val="6897BB"/>
                </a:solidFill>
                <a:effectLst/>
              </a:rPr>
              <a:t>0.5</a:t>
            </a:r>
            <a:r>
              <a:rPr lang="en-US" sz="800" dirty="0">
                <a:solidFill>
                  <a:srgbClr val="CC7832"/>
                </a:solidFill>
                <a:effectLst/>
              </a:rPr>
              <a:t>, </a:t>
            </a:r>
            <a:r>
              <a:rPr lang="en-US" sz="800" dirty="0">
                <a:solidFill>
                  <a:srgbClr val="6897BB"/>
                </a:solidFill>
                <a:effectLst/>
              </a:rPr>
              <a:t>0.3</a:t>
            </a:r>
            <a:r>
              <a:rPr lang="en-US" sz="800" dirty="0"/>
              <a:t>]</a:t>
            </a:r>
            <a:r>
              <a:rPr lang="en-US" sz="800" dirty="0">
                <a:solidFill>
                  <a:srgbClr val="CC7832"/>
                </a:solidFill>
                <a:effectLst/>
              </a:rPr>
              <a:t>,</a:t>
            </a:r>
            <a:br>
              <a:rPr lang="en-US" sz="800" dirty="0">
                <a:solidFill>
                  <a:srgbClr val="CC7832"/>
                </a:solidFill>
                <a:effectLst/>
              </a:rPr>
            </a:br>
            <a:r>
              <a:rPr lang="en-US" sz="800" dirty="0">
                <a:solidFill>
                  <a:srgbClr val="CC7832"/>
                </a:solidFill>
                <a:effectLst/>
              </a:rPr>
              <a:t>    </a:t>
            </a:r>
            <a:r>
              <a:rPr lang="en-US" sz="800" dirty="0">
                <a:solidFill>
                  <a:srgbClr val="6A8759"/>
                </a:solidFill>
                <a:effectLst/>
              </a:rPr>
              <a:t>'institute'</a:t>
            </a:r>
            <a:r>
              <a:rPr lang="en-US" sz="800" dirty="0"/>
              <a:t>: [</a:t>
            </a:r>
            <a:r>
              <a:rPr lang="en-US" sz="800" dirty="0">
                <a:solidFill>
                  <a:srgbClr val="6897BB"/>
                </a:solidFill>
                <a:effectLst/>
              </a:rPr>
              <a:t>0.75</a:t>
            </a:r>
            <a:r>
              <a:rPr lang="en-US" sz="800" dirty="0">
                <a:solidFill>
                  <a:srgbClr val="CC7832"/>
                </a:solidFill>
                <a:effectLst/>
              </a:rPr>
              <a:t>, </a:t>
            </a:r>
            <a:r>
              <a:rPr lang="en-US" sz="800" dirty="0">
                <a:solidFill>
                  <a:srgbClr val="6897BB"/>
                </a:solidFill>
                <a:effectLst/>
              </a:rPr>
              <a:t>0.4</a:t>
            </a:r>
            <a:r>
              <a:rPr lang="en-US" sz="800" dirty="0">
                <a:solidFill>
                  <a:srgbClr val="CC7832"/>
                </a:solidFill>
                <a:effectLst/>
              </a:rPr>
              <a:t>, </a:t>
            </a:r>
            <a:r>
              <a:rPr lang="en-US" sz="800" dirty="0">
                <a:solidFill>
                  <a:srgbClr val="6897BB"/>
                </a:solidFill>
                <a:effectLst/>
              </a:rPr>
              <a:t>0.25</a:t>
            </a:r>
            <a:r>
              <a:rPr lang="en-US" sz="800" dirty="0"/>
              <a:t>]</a:t>
            </a:r>
            <a:r>
              <a:rPr lang="en-US" sz="800" dirty="0">
                <a:solidFill>
                  <a:srgbClr val="CC7832"/>
                </a:solidFill>
                <a:effectLst/>
              </a:rPr>
              <a:t>,</a:t>
            </a:r>
            <a:br>
              <a:rPr lang="en-US" sz="800" dirty="0">
                <a:solidFill>
                  <a:srgbClr val="CC7832"/>
                </a:solidFill>
                <a:effectLst/>
              </a:rPr>
            </a:br>
            <a:r>
              <a:rPr lang="en-US" sz="800" dirty="0">
                <a:solidFill>
                  <a:srgbClr val="CC7832"/>
                </a:solidFill>
                <a:effectLst/>
              </a:rPr>
              <a:t>    </a:t>
            </a:r>
            <a:r>
              <a:rPr lang="en-US" sz="800" dirty="0">
                <a:solidFill>
                  <a:srgbClr val="6A8759"/>
                </a:solidFill>
                <a:effectLst/>
              </a:rPr>
              <a:t>'college'</a:t>
            </a:r>
            <a:r>
              <a:rPr lang="en-US" sz="800" dirty="0"/>
              <a:t>: [</a:t>
            </a:r>
            <a:r>
              <a:rPr lang="en-US" sz="800" dirty="0">
                <a:solidFill>
                  <a:srgbClr val="6897BB"/>
                </a:solidFill>
                <a:effectLst/>
              </a:rPr>
              <a:t>0.65</a:t>
            </a:r>
            <a:r>
              <a:rPr lang="en-US" sz="800" dirty="0">
                <a:solidFill>
                  <a:srgbClr val="CC7832"/>
                </a:solidFill>
                <a:effectLst/>
              </a:rPr>
              <a:t>, </a:t>
            </a:r>
            <a:r>
              <a:rPr lang="en-US" sz="800" dirty="0">
                <a:solidFill>
                  <a:srgbClr val="6897BB"/>
                </a:solidFill>
                <a:effectLst/>
              </a:rPr>
              <a:t>0.35</a:t>
            </a:r>
            <a:r>
              <a:rPr lang="en-US" sz="800" dirty="0">
                <a:solidFill>
                  <a:srgbClr val="CC7832"/>
                </a:solidFill>
                <a:effectLst/>
              </a:rPr>
              <a:t>, </a:t>
            </a:r>
            <a:r>
              <a:rPr lang="en-US" sz="800" dirty="0">
                <a:solidFill>
                  <a:srgbClr val="6897BB"/>
                </a:solidFill>
                <a:effectLst/>
              </a:rPr>
              <a:t>0.4</a:t>
            </a:r>
            <a:r>
              <a:rPr lang="en-US" sz="800" dirty="0"/>
              <a:t>]</a:t>
            </a:r>
            <a:r>
              <a:rPr lang="en-US" sz="800" dirty="0">
                <a:solidFill>
                  <a:srgbClr val="CC7832"/>
                </a:solidFill>
                <a:effectLst/>
              </a:rPr>
              <a:t>,</a:t>
            </a:r>
            <a:br>
              <a:rPr lang="en-US" sz="800" dirty="0">
                <a:solidFill>
                  <a:srgbClr val="CC7832"/>
                </a:solidFill>
                <a:effectLst/>
              </a:rPr>
            </a:br>
            <a:r>
              <a:rPr lang="en-US" sz="800" dirty="0">
                <a:solidFill>
                  <a:srgbClr val="CC7832"/>
                </a:solidFill>
                <a:effectLst/>
              </a:rPr>
              <a:t>    </a:t>
            </a:r>
            <a:r>
              <a:rPr lang="en-US" sz="800" dirty="0">
                <a:solidFill>
                  <a:srgbClr val="6A8759"/>
                </a:solidFill>
                <a:effectLst/>
              </a:rPr>
              <a:t>'school'</a:t>
            </a:r>
            <a:r>
              <a:rPr lang="en-US" sz="800" dirty="0"/>
              <a:t>: [</a:t>
            </a:r>
            <a:r>
              <a:rPr lang="en-US" sz="800" dirty="0">
                <a:solidFill>
                  <a:srgbClr val="6897BB"/>
                </a:solidFill>
                <a:effectLst/>
              </a:rPr>
              <a:t>0.6</a:t>
            </a:r>
            <a:r>
              <a:rPr lang="en-US" sz="800" dirty="0">
                <a:solidFill>
                  <a:srgbClr val="CC7832"/>
                </a:solidFill>
                <a:effectLst/>
              </a:rPr>
              <a:t>, </a:t>
            </a:r>
            <a:r>
              <a:rPr lang="en-US" sz="800" dirty="0">
                <a:solidFill>
                  <a:srgbClr val="6897BB"/>
                </a:solidFill>
                <a:effectLst/>
              </a:rPr>
              <a:t>0.3</a:t>
            </a:r>
            <a:r>
              <a:rPr lang="en-US" sz="800" dirty="0">
                <a:solidFill>
                  <a:srgbClr val="CC7832"/>
                </a:solidFill>
                <a:effectLst/>
              </a:rPr>
              <a:t>, </a:t>
            </a:r>
            <a:r>
              <a:rPr lang="en-US" sz="800" dirty="0">
                <a:solidFill>
                  <a:srgbClr val="6897BB"/>
                </a:solidFill>
                <a:effectLst/>
              </a:rPr>
              <a:t>0.45</a:t>
            </a:r>
            <a:r>
              <a:rPr lang="en-US" sz="800" dirty="0"/>
              <a:t>]</a:t>
            </a:r>
            <a:r>
              <a:rPr lang="en-US" sz="800" dirty="0">
                <a:solidFill>
                  <a:srgbClr val="CC7832"/>
                </a:solidFill>
                <a:effectLst/>
              </a:rPr>
              <a:t>,</a:t>
            </a:r>
            <a:br>
              <a:rPr lang="en-US" sz="800" dirty="0">
                <a:solidFill>
                  <a:srgbClr val="CC7832"/>
                </a:solidFill>
                <a:effectLst/>
              </a:rPr>
            </a:br>
            <a:r>
              <a:rPr lang="en-US" sz="800" dirty="0">
                <a:solidFill>
                  <a:srgbClr val="CC7832"/>
                </a:solidFill>
                <a:effectLst/>
              </a:rPr>
              <a:t>    </a:t>
            </a:r>
            <a:r>
              <a:rPr lang="en-US" sz="800" dirty="0">
                <a:solidFill>
                  <a:srgbClr val="6A8759"/>
                </a:solidFill>
                <a:effectLst/>
              </a:rPr>
              <a:t>'university'</a:t>
            </a:r>
            <a:r>
              <a:rPr lang="en-US" sz="800" dirty="0"/>
              <a:t>: [</a:t>
            </a:r>
            <a:r>
              <a:rPr lang="en-US" sz="800" dirty="0">
                <a:solidFill>
                  <a:srgbClr val="6897BB"/>
                </a:solidFill>
                <a:effectLst/>
              </a:rPr>
              <a:t>0.7</a:t>
            </a:r>
            <a:r>
              <a:rPr lang="en-US" sz="800" dirty="0">
                <a:solidFill>
                  <a:srgbClr val="CC7832"/>
                </a:solidFill>
                <a:effectLst/>
              </a:rPr>
              <a:t>, </a:t>
            </a:r>
            <a:r>
              <a:rPr lang="en-US" sz="800" dirty="0">
                <a:solidFill>
                  <a:srgbClr val="6897BB"/>
                </a:solidFill>
                <a:effectLst/>
              </a:rPr>
              <a:t>0.45</a:t>
            </a:r>
            <a:r>
              <a:rPr lang="en-US" sz="800" dirty="0">
                <a:solidFill>
                  <a:srgbClr val="CC7832"/>
                </a:solidFill>
                <a:effectLst/>
              </a:rPr>
              <a:t>, </a:t>
            </a:r>
            <a:r>
              <a:rPr lang="en-US" sz="800" dirty="0">
                <a:solidFill>
                  <a:srgbClr val="6897BB"/>
                </a:solidFill>
                <a:effectLst/>
              </a:rPr>
              <a:t>0.35</a:t>
            </a:r>
            <a:r>
              <a:rPr lang="en-US" sz="800" dirty="0"/>
              <a:t>]</a:t>
            </a:r>
            <a:r>
              <a:rPr lang="en-US" sz="800" dirty="0">
                <a:solidFill>
                  <a:srgbClr val="CC7832"/>
                </a:solidFill>
                <a:effectLst/>
              </a:rPr>
              <a:t>,</a:t>
            </a:r>
            <a:br>
              <a:rPr lang="en-US" sz="800" dirty="0">
                <a:solidFill>
                  <a:srgbClr val="CC7832"/>
                </a:solidFill>
                <a:effectLst/>
              </a:rPr>
            </a:br>
            <a:r>
              <a:rPr lang="en-US" sz="800" dirty="0">
                <a:solidFill>
                  <a:srgbClr val="CC7832"/>
                </a:solidFill>
                <a:effectLst/>
              </a:rPr>
              <a:t>    </a:t>
            </a:r>
            <a:r>
              <a:rPr lang="en-US" sz="800" dirty="0">
                <a:solidFill>
                  <a:srgbClr val="6A8759"/>
                </a:solidFill>
                <a:effectLst/>
              </a:rPr>
              <a:t>'weather'</a:t>
            </a:r>
            <a:r>
              <a:rPr lang="en-US" sz="800" dirty="0"/>
              <a:t>: [</a:t>
            </a:r>
            <a:r>
              <a:rPr lang="en-US" sz="800" dirty="0">
                <a:solidFill>
                  <a:srgbClr val="6897BB"/>
                </a:solidFill>
                <a:effectLst/>
              </a:rPr>
              <a:t>0.2</a:t>
            </a:r>
            <a:r>
              <a:rPr lang="en-US" sz="800" dirty="0">
                <a:solidFill>
                  <a:srgbClr val="CC7832"/>
                </a:solidFill>
                <a:effectLst/>
              </a:rPr>
              <a:t>, </a:t>
            </a:r>
            <a:r>
              <a:rPr lang="en-US" sz="800" dirty="0">
                <a:solidFill>
                  <a:srgbClr val="6897BB"/>
                </a:solidFill>
                <a:effectLst/>
              </a:rPr>
              <a:t>0.7</a:t>
            </a:r>
            <a:r>
              <a:rPr lang="en-US" sz="800" dirty="0">
                <a:solidFill>
                  <a:srgbClr val="CC7832"/>
                </a:solidFill>
                <a:effectLst/>
              </a:rPr>
              <a:t>, </a:t>
            </a:r>
            <a:r>
              <a:rPr lang="en-US" sz="800" dirty="0">
                <a:solidFill>
                  <a:srgbClr val="6897BB"/>
                </a:solidFill>
                <a:effectLst/>
              </a:rPr>
              <a:t>0.5</a:t>
            </a:r>
            <a:r>
              <a:rPr lang="en-US" sz="800" dirty="0"/>
              <a:t>]</a:t>
            </a:r>
            <a:r>
              <a:rPr lang="en-US" sz="800" dirty="0">
                <a:solidFill>
                  <a:srgbClr val="CC7832"/>
                </a:solidFill>
                <a:effectLst/>
              </a:rPr>
              <a:t>,</a:t>
            </a:r>
            <a:br>
              <a:rPr lang="en-US" sz="800" dirty="0">
                <a:solidFill>
                  <a:srgbClr val="CC7832"/>
                </a:solidFill>
                <a:effectLst/>
              </a:rPr>
            </a:br>
            <a:r>
              <a:rPr lang="en-US" sz="800" dirty="0">
                <a:solidFill>
                  <a:srgbClr val="CC7832"/>
                </a:solidFill>
                <a:effectLst/>
              </a:rPr>
              <a:t>    </a:t>
            </a:r>
            <a:r>
              <a:rPr lang="en-US" sz="800" dirty="0">
                <a:solidFill>
                  <a:srgbClr val="6A8759"/>
                </a:solidFill>
                <a:effectLst/>
              </a:rPr>
              <a:t>'climate'</a:t>
            </a:r>
            <a:r>
              <a:rPr lang="en-US" sz="800" dirty="0"/>
              <a:t>: [</a:t>
            </a:r>
            <a:r>
              <a:rPr lang="en-US" sz="800" dirty="0">
                <a:solidFill>
                  <a:srgbClr val="6897BB"/>
                </a:solidFill>
                <a:effectLst/>
              </a:rPr>
              <a:t>0.15</a:t>
            </a:r>
            <a:r>
              <a:rPr lang="en-US" sz="800" dirty="0">
                <a:solidFill>
                  <a:srgbClr val="CC7832"/>
                </a:solidFill>
                <a:effectLst/>
              </a:rPr>
              <a:t>, </a:t>
            </a:r>
            <a:r>
              <a:rPr lang="en-US" sz="800" dirty="0">
                <a:solidFill>
                  <a:srgbClr val="6897BB"/>
                </a:solidFill>
                <a:effectLst/>
              </a:rPr>
              <a:t>0.65</a:t>
            </a:r>
            <a:r>
              <a:rPr lang="en-US" sz="800" dirty="0">
                <a:solidFill>
                  <a:srgbClr val="CC7832"/>
                </a:solidFill>
                <a:effectLst/>
              </a:rPr>
              <a:t>, </a:t>
            </a:r>
            <a:r>
              <a:rPr lang="en-US" sz="800" dirty="0">
                <a:solidFill>
                  <a:srgbClr val="6897BB"/>
                </a:solidFill>
                <a:effectLst/>
              </a:rPr>
              <a:t>0.55</a:t>
            </a:r>
            <a:r>
              <a:rPr lang="en-US" sz="800" dirty="0"/>
              <a:t>]</a:t>
            </a:r>
            <a:br>
              <a:rPr lang="en-US" sz="800" dirty="0"/>
            </a:br>
            <a:r>
              <a:rPr lang="en-US" sz="800" dirty="0"/>
              <a:t>}</a:t>
            </a:r>
            <a:br>
              <a:rPr lang="en-US" sz="800" dirty="0"/>
            </a:br>
            <a:br>
              <a:rPr lang="en-US" sz="800" dirty="0"/>
            </a:br>
            <a:r>
              <a:rPr lang="en-US" sz="800" dirty="0">
                <a:solidFill>
                  <a:srgbClr val="808080"/>
                </a:solidFill>
                <a:effectLst/>
              </a:rPr>
              <a:t># Plotting Function </a:t>
            </a:r>
            <a:br>
              <a:rPr lang="en-US" sz="800" dirty="0">
                <a:solidFill>
                  <a:srgbClr val="808080"/>
                </a:solidFill>
                <a:effectLst/>
              </a:rPr>
            </a:br>
            <a:r>
              <a:rPr lang="en-US" sz="800" dirty="0"/>
              <a:t>fig = </a:t>
            </a:r>
            <a:r>
              <a:rPr lang="en-US" sz="800" dirty="0" err="1"/>
              <a:t>plt.figure</a:t>
            </a:r>
            <a:r>
              <a:rPr lang="en-US" sz="800" dirty="0"/>
              <a:t>(</a:t>
            </a:r>
            <a:r>
              <a:rPr lang="en-US" sz="800" dirty="0">
                <a:solidFill>
                  <a:srgbClr val="AA4926"/>
                </a:solidFill>
                <a:effectLst/>
              </a:rPr>
              <a:t>dpi</a:t>
            </a:r>
            <a:r>
              <a:rPr lang="en-US" sz="800" dirty="0"/>
              <a:t>=</a:t>
            </a:r>
            <a:r>
              <a:rPr lang="en-US" sz="800" dirty="0">
                <a:solidFill>
                  <a:srgbClr val="6897BB"/>
                </a:solidFill>
                <a:effectLst/>
              </a:rPr>
              <a:t>100</a:t>
            </a:r>
            <a:r>
              <a:rPr lang="en-US" sz="800" dirty="0"/>
              <a:t>)</a:t>
            </a:r>
            <a:br>
              <a:rPr lang="en-US" sz="800" dirty="0"/>
            </a:br>
            <a:r>
              <a:rPr lang="en-US" sz="800" dirty="0"/>
              <a:t>ax = </a:t>
            </a:r>
            <a:r>
              <a:rPr lang="en-US" sz="800" dirty="0" err="1"/>
              <a:t>fig.add_subplot</a:t>
            </a:r>
            <a:r>
              <a:rPr lang="en-US" sz="800" dirty="0"/>
              <a:t>(</a:t>
            </a:r>
            <a:r>
              <a:rPr lang="en-US" sz="800" dirty="0">
                <a:solidFill>
                  <a:srgbClr val="6897BB"/>
                </a:solidFill>
                <a:effectLst/>
              </a:rPr>
              <a:t>111</a:t>
            </a:r>
            <a:r>
              <a:rPr lang="en-US" sz="800" dirty="0">
                <a:solidFill>
                  <a:srgbClr val="CC7832"/>
                </a:solidFill>
                <a:effectLst/>
              </a:rPr>
              <a:t>, </a:t>
            </a:r>
            <a:r>
              <a:rPr lang="en-US" sz="800" dirty="0">
                <a:solidFill>
                  <a:srgbClr val="AA4926"/>
                </a:solidFill>
                <a:effectLst/>
              </a:rPr>
              <a:t>projection</a:t>
            </a:r>
            <a:r>
              <a:rPr lang="en-US" sz="800" dirty="0"/>
              <a:t>=</a:t>
            </a:r>
            <a:r>
              <a:rPr lang="en-US" sz="800" dirty="0">
                <a:solidFill>
                  <a:srgbClr val="6A8759"/>
                </a:solidFill>
                <a:effectLst/>
              </a:rPr>
              <a:t>'3d'</a:t>
            </a:r>
            <a:r>
              <a:rPr lang="en-US" sz="800" dirty="0"/>
              <a:t>)</a:t>
            </a:r>
            <a:br>
              <a:rPr lang="en-US" sz="800" dirty="0"/>
            </a:br>
            <a:br>
              <a:rPr lang="en-US" sz="800" dirty="0"/>
            </a:br>
            <a:r>
              <a:rPr lang="en-US" sz="800" dirty="0">
                <a:solidFill>
                  <a:srgbClr val="CC7832"/>
                </a:solidFill>
                <a:effectLst/>
              </a:rPr>
              <a:t>def </a:t>
            </a:r>
            <a:r>
              <a:rPr lang="en-US" sz="800" dirty="0" err="1">
                <a:solidFill>
                  <a:srgbClr val="FFC66D"/>
                </a:solidFill>
                <a:effectLst/>
              </a:rPr>
              <a:t>plot_frame</a:t>
            </a:r>
            <a:r>
              <a:rPr lang="en-US" sz="800" dirty="0"/>
              <a:t>(words</a:t>
            </a:r>
            <a:r>
              <a:rPr lang="en-US" sz="800" dirty="0">
                <a:solidFill>
                  <a:srgbClr val="CC7832"/>
                </a:solidFill>
                <a:effectLst/>
              </a:rPr>
              <a:t>, </a:t>
            </a:r>
            <a:r>
              <a:rPr lang="en-US" sz="800" dirty="0"/>
              <a:t>color): </a:t>
            </a:r>
            <a:br>
              <a:rPr lang="en-US" sz="800" dirty="0"/>
            </a:br>
            <a:r>
              <a:rPr lang="en-US" sz="800" dirty="0"/>
              <a:t>    x = [embeddings[word][</a:t>
            </a:r>
            <a:r>
              <a:rPr lang="en-US" sz="800" dirty="0">
                <a:solidFill>
                  <a:srgbClr val="6897BB"/>
                </a:solidFill>
                <a:effectLst/>
              </a:rPr>
              <a:t>0</a:t>
            </a:r>
            <a:r>
              <a:rPr lang="en-US" sz="800" dirty="0"/>
              <a:t>] </a:t>
            </a:r>
            <a:r>
              <a:rPr lang="en-US" sz="800" dirty="0">
                <a:solidFill>
                  <a:srgbClr val="CC7832"/>
                </a:solidFill>
                <a:effectLst/>
              </a:rPr>
              <a:t>for </a:t>
            </a:r>
            <a:r>
              <a:rPr lang="en-US" sz="800" dirty="0"/>
              <a:t>word </a:t>
            </a:r>
            <a:r>
              <a:rPr lang="en-US" sz="800" dirty="0">
                <a:solidFill>
                  <a:srgbClr val="CC7832"/>
                </a:solidFill>
                <a:effectLst/>
              </a:rPr>
              <a:t>in </a:t>
            </a:r>
            <a:r>
              <a:rPr lang="en-US" sz="800" dirty="0"/>
              <a:t>words]</a:t>
            </a:r>
            <a:br>
              <a:rPr lang="en-US" sz="800" dirty="0"/>
            </a:br>
            <a:r>
              <a:rPr lang="en-US" sz="800" dirty="0"/>
              <a:t>    y = [embeddings[word][</a:t>
            </a:r>
            <a:r>
              <a:rPr lang="en-US" sz="800" dirty="0">
                <a:solidFill>
                  <a:srgbClr val="6897BB"/>
                </a:solidFill>
                <a:effectLst/>
              </a:rPr>
              <a:t>1</a:t>
            </a:r>
            <a:r>
              <a:rPr lang="en-US" sz="800" dirty="0"/>
              <a:t>] </a:t>
            </a:r>
            <a:r>
              <a:rPr lang="en-US" sz="800" dirty="0">
                <a:solidFill>
                  <a:srgbClr val="CC7832"/>
                </a:solidFill>
                <a:effectLst/>
              </a:rPr>
              <a:t>for </a:t>
            </a:r>
            <a:r>
              <a:rPr lang="en-US" sz="800" dirty="0"/>
              <a:t>word </a:t>
            </a:r>
            <a:r>
              <a:rPr lang="en-US" sz="800" dirty="0">
                <a:solidFill>
                  <a:srgbClr val="CC7832"/>
                </a:solidFill>
                <a:effectLst/>
              </a:rPr>
              <a:t>in </a:t>
            </a:r>
            <a:r>
              <a:rPr lang="en-US" sz="800" dirty="0"/>
              <a:t>words]</a:t>
            </a:r>
            <a:br>
              <a:rPr lang="en-US" sz="800" dirty="0"/>
            </a:br>
            <a:r>
              <a:rPr lang="en-US" sz="800" dirty="0"/>
              <a:t>    z = [embeddings[word][</a:t>
            </a:r>
            <a:r>
              <a:rPr lang="en-US" sz="800" dirty="0">
                <a:solidFill>
                  <a:srgbClr val="6897BB"/>
                </a:solidFill>
                <a:effectLst/>
              </a:rPr>
              <a:t>2</a:t>
            </a:r>
            <a:r>
              <a:rPr lang="en-US" sz="800" dirty="0"/>
              <a:t>] </a:t>
            </a:r>
            <a:r>
              <a:rPr lang="en-US" sz="800" dirty="0">
                <a:solidFill>
                  <a:srgbClr val="CC7832"/>
                </a:solidFill>
                <a:effectLst/>
              </a:rPr>
              <a:t>for </a:t>
            </a:r>
            <a:r>
              <a:rPr lang="en-US" sz="800" dirty="0"/>
              <a:t>word </a:t>
            </a:r>
            <a:r>
              <a:rPr lang="en-US" sz="800" dirty="0">
                <a:solidFill>
                  <a:srgbClr val="CC7832"/>
                </a:solidFill>
                <a:effectLst/>
              </a:rPr>
              <a:t>in </a:t>
            </a:r>
            <a:r>
              <a:rPr lang="en-US" sz="800" dirty="0"/>
              <a:t>words]</a:t>
            </a:r>
            <a:br>
              <a:rPr lang="en-US" sz="800" dirty="0"/>
            </a:br>
            <a:r>
              <a:rPr lang="en-US" sz="800" dirty="0"/>
              <a:t>    </a:t>
            </a:r>
            <a:r>
              <a:rPr lang="en-US" sz="800" dirty="0" err="1"/>
              <a:t>ax.scatter</a:t>
            </a:r>
            <a:r>
              <a:rPr lang="en-US" sz="800" dirty="0"/>
              <a:t>(x</a:t>
            </a:r>
            <a:r>
              <a:rPr lang="en-US" sz="800" dirty="0">
                <a:solidFill>
                  <a:srgbClr val="CC7832"/>
                </a:solidFill>
                <a:effectLst/>
              </a:rPr>
              <a:t>, </a:t>
            </a:r>
            <a:r>
              <a:rPr lang="en-US" sz="800" dirty="0"/>
              <a:t>y</a:t>
            </a:r>
            <a:r>
              <a:rPr lang="en-US" sz="800" dirty="0">
                <a:solidFill>
                  <a:srgbClr val="CC7832"/>
                </a:solidFill>
                <a:effectLst/>
              </a:rPr>
              <a:t>, </a:t>
            </a:r>
            <a:r>
              <a:rPr lang="en-US" sz="800" dirty="0"/>
              <a:t>z</a:t>
            </a:r>
            <a:r>
              <a:rPr lang="en-US" sz="800" dirty="0">
                <a:solidFill>
                  <a:srgbClr val="CC7832"/>
                </a:solidFill>
                <a:effectLst/>
              </a:rPr>
              <a:t>, </a:t>
            </a:r>
            <a:r>
              <a:rPr lang="en-US" sz="800" dirty="0">
                <a:solidFill>
                  <a:srgbClr val="AA4926"/>
                </a:solidFill>
                <a:effectLst/>
              </a:rPr>
              <a:t>color</a:t>
            </a:r>
            <a:r>
              <a:rPr lang="en-US" sz="800" dirty="0"/>
              <a:t>=color</a:t>
            </a:r>
            <a:r>
              <a:rPr lang="en-US" sz="800" dirty="0">
                <a:solidFill>
                  <a:srgbClr val="CC7832"/>
                </a:solidFill>
                <a:effectLst/>
              </a:rPr>
              <a:t>, </a:t>
            </a:r>
            <a:r>
              <a:rPr lang="en-US" sz="800" dirty="0">
                <a:solidFill>
                  <a:srgbClr val="AA4926"/>
                </a:solidFill>
                <a:effectLst/>
              </a:rPr>
              <a:t>s</a:t>
            </a:r>
            <a:r>
              <a:rPr lang="en-US" sz="800" dirty="0"/>
              <a:t>=</a:t>
            </a:r>
            <a:r>
              <a:rPr lang="en-US" sz="800" dirty="0">
                <a:solidFill>
                  <a:srgbClr val="6897BB"/>
                </a:solidFill>
                <a:effectLst/>
              </a:rPr>
              <a:t>50</a:t>
            </a:r>
            <a:r>
              <a:rPr lang="en-US" sz="800" dirty="0"/>
              <a:t>)</a:t>
            </a:r>
            <a:br>
              <a:rPr lang="en-US" sz="800" dirty="0"/>
            </a:br>
            <a:r>
              <a:rPr lang="en-US" sz="800" dirty="0"/>
              <a:t>    </a:t>
            </a:r>
            <a:br>
              <a:rPr lang="en-US" sz="800" dirty="0"/>
            </a:br>
            <a:r>
              <a:rPr lang="en-US" sz="800" dirty="0"/>
              <a:t>    </a:t>
            </a:r>
            <a:r>
              <a:rPr lang="en-US" sz="800" dirty="0">
                <a:solidFill>
                  <a:srgbClr val="808080"/>
                </a:solidFill>
                <a:effectLst/>
              </a:rPr>
              <a:t># Add labels</a:t>
            </a:r>
            <a:br>
              <a:rPr lang="en-US" sz="800" dirty="0">
                <a:solidFill>
                  <a:srgbClr val="808080"/>
                </a:solidFill>
                <a:effectLst/>
              </a:rPr>
            </a:br>
            <a:r>
              <a:rPr lang="en-US" sz="800" dirty="0">
                <a:solidFill>
                  <a:srgbClr val="808080"/>
                </a:solidFill>
                <a:effectLst/>
              </a:rPr>
              <a:t>    </a:t>
            </a:r>
            <a:r>
              <a:rPr lang="en-US" sz="800" dirty="0">
                <a:solidFill>
                  <a:srgbClr val="CC7832"/>
                </a:solidFill>
                <a:effectLst/>
              </a:rPr>
              <a:t>for </a:t>
            </a:r>
            <a:r>
              <a:rPr lang="en-US" sz="800" dirty="0" err="1"/>
              <a:t>i</a:t>
            </a:r>
            <a:r>
              <a:rPr lang="en-US" sz="800" dirty="0">
                <a:solidFill>
                  <a:srgbClr val="CC7832"/>
                </a:solidFill>
                <a:effectLst/>
              </a:rPr>
              <a:t>, </a:t>
            </a:r>
            <a:r>
              <a:rPr lang="en-US" sz="800" dirty="0"/>
              <a:t>word </a:t>
            </a:r>
            <a:r>
              <a:rPr lang="en-US" sz="800" dirty="0">
                <a:solidFill>
                  <a:srgbClr val="CC7832"/>
                </a:solidFill>
                <a:effectLst/>
              </a:rPr>
              <a:t>in </a:t>
            </a:r>
            <a:r>
              <a:rPr lang="en-US" sz="800" dirty="0">
                <a:solidFill>
                  <a:srgbClr val="8888C6"/>
                </a:solidFill>
                <a:effectLst/>
              </a:rPr>
              <a:t>enumerate</a:t>
            </a:r>
            <a:r>
              <a:rPr lang="en-US" sz="800" dirty="0"/>
              <a:t>(words):</a:t>
            </a:r>
            <a:br>
              <a:rPr lang="en-US" sz="800" dirty="0"/>
            </a:br>
            <a:r>
              <a:rPr lang="en-US" sz="800" dirty="0"/>
              <a:t>        </a:t>
            </a:r>
            <a:r>
              <a:rPr lang="en-US" sz="800" dirty="0" err="1"/>
              <a:t>ax.text</a:t>
            </a:r>
            <a:r>
              <a:rPr lang="en-US" sz="800" dirty="0"/>
              <a:t>(x[</a:t>
            </a:r>
            <a:r>
              <a:rPr lang="en-US" sz="800" dirty="0" err="1"/>
              <a:t>i</a:t>
            </a:r>
            <a:r>
              <a:rPr lang="en-US" sz="800" dirty="0"/>
              <a:t>]+</a:t>
            </a:r>
            <a:r>
              <a:rPr lang="en-US" sz="800" dirty="0">
                <a:solidFill>
                  <a:srgbClr val="6897BB"/>
                </a:solidFill>
                <a:effectLst/>
              </a:rPr>
              <a:t>0.03</a:t>
            </a:r>
            <a:r>
              <a:rPr lang="en-US" sz="800" dirty="0">
                <a:solidFill>
                  <a:srgbClr val="CC7832"/>
                </a:solidFill>
                <a:effectLst/>
              </a:rPr>
              <a:t>, </a:t>
            </a:r>
            <a:r>
              <a:rPr lang="en-US" sz="800" dirty="0"/>
              <a:t>y[</a:t>
            </a:r>
            <a:r>
              <a:rPr lang="en-US" sz="800" dirty="0" err="1"/>
              <a:t>i</a:t>
            </a:r>
            <a:r>
              <a:rPr lang="en-US" sz="800" dirty="0"/>
              <a:t>]+</a:t>
            </a:r>
            <a:r>
              <a:rPr lang="en-US" sz="800" dirty="0">
                <a:solidFill>
                  <a:srgbClr val="6897BB"/>
                </a:solidFill>
                <a:effectLst/>
              </a:rPr>
              <a:t>0.03</a:t>
            </a:r>
            <a:r>
              <a:rPr lang="en-US" sz="800" dirty="0">
                <a:solidFill>
                  <a:srgbClr val="CC7832"/>
                </a:solidFill>
                <a:effectLst/>
              </a:rPr>
              <a:t>, </a:t>
            </a:r>
            <a:r>
              <a:rPr lang="en-US" sz="800" dirty="0"/>
              <a:t>z[</a:t>
            </a:r>
            <a:r>
              <a:rPr lang="en-US" sz="800" dirty="0" err="1"/>
              <a:t>i</a:t>
            </a:r>
            <a:r>
              <a:rPr lang="en-US" sz="800" dirty="0"/>
              <a:t>]</a:t>
            </a:r>
            <a:r>
              <a:rPr lang="en-US" sz="800" dirty="0">
                <a:solidFill>
                  <a:srgbClr val="CC7832"/>
                </a:solidFill>
                <a:effectLst/>
              </a:rPr>
              <a:t>, </a:t>
            </a:r>
            <a:r>
              <a:rPr lang="en-US" sz="800" dirty="0"/>
              <a:t>word</a:t>
            </a:r>
            <a:r>
              <a:rPr lang="en-US" sz="800" dirty="0">
                <a:solidFill>
                  <a:srgbClr val="CC7832"/>
                </a:solidFill>
                <a:effectLst/>
              </a:rPr>
              <a:t>, </a:t>
            </a:r>
            <a:r>
              <a:rPr lang="en-US" sz="800" dirty="0" err="1">
                <a:solidFill>
                  <a:srgbClr val="AA4926"/>
                </a:solidFill>
                <a:effectLst/>
              </a:rPr>
              <a:t>fontsize</a:t>
            </a:r>
            <a:r>
              <a:rPr lang="en-US" sz="800" dirty="0"/>
              <a:t>=</a:t>
            </a:r>
            <a:r>
              <a:rPr lang="en-US" sz="800" dirty="0">
                <a:solidFill>
                  <a:srgbClr val="6897BB"/>
                </a:solidFill>
                <a:effectLst/>
              </a:rPr>
              <a:t>8</a:t>
            </a:r>
            <a:r>
              <a:rPr lang="en-US" sz="800" dirty="0"/>
              <a:t>) </a:t>
            </a:r>
            <a:br>
              <a:rPr lang="en-US" sz="800" dirty="0"/>
            </a:br>
            <a:br>
              <a:rPr lang="en-US" sz="800" dirty="0"/>
            </a:br>
            <a:endParaRPr lang="en-US" sz="800" dirty="0"/>
          </a:p>
        </p:txBody>
      </p:sp>
      <p:sp>
        <p:nvSpPr>
          <p:cNvPr id="12" name="TextBox 11">
            <a:extLst>
              <a:ext uri="{FF2B5EF4-FFF2-40B4-BE49-F238E27FC236}">
                <a16:creationId xmlns:a16="http://schemas.microsoft.com/office/drawing/2014/main" id="{8CD47040-8FA8-E57E-5407-FF401F6F0073}"/>
              </a:ext>
            </a:extLst>
          </p:cNvPr>
          <p:cNvSpPr txBox="1"/>
          <p:nvPr/>
        </p:nvSpPr>
        <p:spPr>
          <a:xfrm>
            <a:off x="285107" y="580490"/>
            <a:ext cx="5809181" cy="338554"/>
          </a:xfrm>
          <a:prstGeom prst="rect">
            <a:avLst/>
          </a:prstGeom>
          <a:noFill/>
        </p:spPr>
        <p:txBody>
          <a:bodyPr wrap="square">
            <a:spAutoFit/>
          </a:bodyPr>
          <a:lstStyle/>
          <a:p>
            <a:pPr>
              <a:spcAft>
                <a:spcPts val="1800"/>
              </a:spcAft>
            </a:pPr>
            <a:r>
              <a:rPr lang="en-US" sz="1600" dirty="0"/>
              <a:t>Word Cluster</a:t>
            </a:r>
          </a:p>
        </p:txBody>
      </p:sp>
      <p:sp>
        <p:nvSpPr>
          <p:cNvPr id="3" name="TextBox 2">
            <a:extLst>
              <a:ext uri="{FF2B5EF4-FFF2-40B4-BE49-F238E27FC236}">
                <a16:creationId xmlns:a16="http://schemas.microsoft.com/office/drawing/2014/main" id="{6850C396-7B22-95F4-0A27-45504734CF77}"/>
              </a:ext>
            </a:extLst>
          </p:cNvPr>
          <p:cNvSpPr txBox="1"/>
          <p:nvPr/>
        </p:nvSpPr>
        <p:spPr>
          <a:xfrm>
            <a:off x="5288622" y="1085455"/>
            <a:ext cx="6097712" cy="2923877"/>
          </a:xfrm>
          <a:prstGeom prst="rect">
            <a:avLst/>
          </a:prstGeom>
          <a:noFill/>
        </p:spPr>
        <p:txBody>
          <a:bodyPr wrap="square">
            <a:spAutoFit/>
          </a:bodyPr>
          <a:lstStyle/>
          <a:p>
            <a:r>
              <a:rPr kumimoji="0" lang="en-US" sz="800" b="0" i="0" u="none" strike="noStrike" kern="1200" cap="none" spc="0" normalizeH="0" baseline="0" noProof="0" dirty="0">
                <a:ln>
                  <a:noFill/>
                </a:ln>
                <a:solidFill>
                  <a:srgbClr val="808080"/>
                </a:solidFill>
                <a:effectLst/>
                <a:uLnTx/>
                <a:uFillTx/>
                <a:latin typeface="Graphik"/>
                <a:ea typeface="+mn-ea"/>
                <a:cs typeface="+mn-cs"/>
              </a:rPr>
              <a:t># Animation</a:t>
            </a:r>
            <a:br>
              <a:rPr kumimoji="0" lang="en-US" sz="800" b="0" i="0" u="none" strike="noStrike" kern="1200" cap="none" spc="0" normalizeH="0" baseline="0" noProof="0" dirty="0">
                <a:ln>
                  <a:noFill/>
                </a:ln>
                <a:solidFill>
                  <a:srgbClr val="808080"/>
                </a:solidFill>
                <a:effectLst/>
                <a:uLnTx/>
                <a:uFillTx/>
                <a:latin typeface="Graphik"/>
                <a:ea typeface="+mn-ea"/>
                <a:cs typeface="+mn-cs"/>
              </a:rPr>
            </a:br>
            <a:r>
              <a:rPr kumimoji="0" lang="en-US" sz="800" b="0" i="0" u="none" strike="noStrike" kern="1200" cap="none" spc="0" normalizeH="0" baseline="0" noProof="0" dirty="0">
                <a:ln>
                  <a:noFill/>
                </a:ln>
                <a:solidFill>
                  <a:srgbClr val="CC7832"/>
                </a:solidFill>
                <a:effectLst/>
                <a:uLnTx/>
                <a:uFillTx/>
                <a:latin typeface="Graphik"/>
                <a:ea typeface="+mn-ea"/>
                <a:cs typeface="+mn-cs"/>
              </a:rPr>
              <a:t>def </a:t>
            </a:r>
            <a:r>
              <a:rPr kumimoji="0" lang="en-US" sz="800" b="0" i="0" u="none" strike="noStrike" kern="1200" cap="none" spc="0" normalizeH="0" baseline="0" noProof="0" dirty="0">
                <a:ln>
                  <a:noFill/>
                </a:ln>
                <a:solidFill>
                  <a:srgbClr val="FFC66D"/>
                </a:solidFill>
                <a:effectLst/>
                <a:uLnTx/>
                <a:uFillTx/>
                <a:latin typeface="Graphik"/>
                <a:ea typeface="+mn-ea"/>
                <a:cs typeface="+mn-cs"/>
              </a:rPr>
              <a:t>animate</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err="1">
                <a:ln>
                  <a:noFill/>
                </a:ln>
                <a:solidFill>
                  <a:srgbClr val="000000"/>
                </a:solidFill>
                <a:effectLst/>
                <a:uLnTx/>
                <a:uFillTx/>
                <a:latin typeface="Graphik"/>
                <a:ea typeface="+mn-ea"/>
                <a:cs typeface="+mn-cs"/>
              </a:rPr>
              <a:t>i</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a:ln>
                  <a:noFill/>
                </a:ln>
                <a:solidFill>
                  <a:srgbClr val="000000"/>
                </a:solidFill>
                <a:effectLst/>
                <a:uLnTx/>
                <a:uFillTx/>
                <a:latin typeface="Graphik"/>
                <a:ea typeface="+mn-ea"/>
                <a:cs typeface="+mn-cs"/>
              </a:rPr>
              <a:t>    </a:t>
            </a:r>
            <a:r>
              <a:rPr kumimoji="0" lang="en-US" sz="800" b="0" i="0" u="none" strike="noStrike" kern="1200" cap="none" spc="0" normalizeH="0" baseline="0" noProof="0" dirty="0" err="1">
                <a:ln>
                  <a:noFill/>
                </a:ln>
                <a:solidFill>
                  <a:srgbClr val="000000"/>
                </a:solidFill>
                <a:effectLst/>
                <a:uLnTx/>
                <a:uFillTx/>
                <a:latin typeface="Graphik"/>
                <a:ea typeface="+mn-ea"/>
                <a:cs typeface="+mn-cs"/>
              </a:rPr>
              <a:t>ax.cla</a:t>
            </a:r>
            <a:r>
              <a:rPr kumimoji="0" lang="en-US" sz="800" b="0" i="0" u="none" strike="noStrike" kern="1200" cap="none" spc="0" normalizeH="0" baseline="0" noProof="0" dirty="0">
                <a:ln>
                  <a:noFill/>
                </a:ln>
                <a:solidFill>
                  <a:srgbClr val="000000"/>
                </a:solidFill>
                <a:effectLst/>
                <a:uLnTx/>
                <a:uFillTx/>
                <a:latin typeface="Graphik"/>
                <a:ea typeface="+mn-ea"/>
                <a:cs typeface="+mn-cs"/>
              </a:rPr>
              <a:t>()  </a:t>
            </a: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a:ln>
                  <a:noFill/>
                </a:ln>
                <a:solidFill>
                  <a:srgbClr val="000000"/>
                </a:solidFill>
                <a:effectLst/>
                <a:uLnTx/>
                <a:uFillTx/>
                <a:latin typeface="Graphik"/>
                <a:ea typeface="+mn-ea"/>
                <a:cs typeface="+mn-cs"/>
              </a:rPr>
              <a:t>    </a:t>
            </a:r>
            <a:r>
              <a:rPr kumimoji="0" lang="en-US" sz="800" b="0" i="0" u="none" strike="noStrike" kern="1200" cap="none" spc="0" normalizeH="0" baseline="0" noProof="0" dirty="0" err="1">
                <a:ln>
                  <a:noFill/>
                </a:ln>
                <a:solidFill>
                  <a:srgbClr val="000000"/>
                </a:solidFill>
                <a:effectLst/>
                <a:uLnTx/>
                <a:uFillTx/>
                <a:latin typeface="Graphik"/>
                <a:ea typeface="+mn-ea"/>
                <a:cs typeface="+mn-cs"/>
              </a:rPr>
              <a:t>plot_frame</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6A8759"/>
                </a:solidFill>
                <a:effectLst/>
                <a:uLnTx/>
                <a:uFillTx/>
                <a:latin typeface="Graphik"/>
                <a:ea typeface="+mn-ea"/>
                <a:cs typeface="+mn-cs"/>
              </a:rPr>
              <a:t>'sciences'</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a:ln>
                  <a:noFill/>
                </a:ln>
                <a:solidFill>
                  <a:srgbClr val="6A8759"/>
                </a:solidFill>
                <a:effectLst/>
                <a:uLnTx/>
                <a:uFillTx/>
                <a:latin typeface="Graphik"/>
                <a:ea typeface="+mn-ea"/>
                <a:cs typeface="+mn-cs"/>
              </a:rPr>
              <a:t>'institute'</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a:ln>
                  <a:noFill/>
                </a:ln>
                <a:solidFill>
                  <a:srgbClr val="6A8759"/>
                </a:solidFill>
                <a:effectLst/>
                <a:uLnTx/>
                <a:uFillTx/>
                <a:latin typeface="Graphik"/>
                <a:ea typeface="+mn-ea"/>
                <a:cs typeface="+mn-cs"/>
              </a:rPr>
              <a:t>'college'</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a:ln>
                  <a:noFill/>
                </a:ln>
                <a:solidFill>
                  <a:srgbClr val="6A8759"/>
                </a:solidFill>
                <a:effectLst/>
                <a:uLnTx/>
                <a:uFillTx/>
                <a:latin typeface="Graphik"/>
                <a:ea typeface="+mn-ea"/>
                <a:cs typeface="+mn-cs"/>
              </a:rPr>
              <a:t>'school'</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a:ln>
                  <a:noFill/>
                </a:ln>
                <a:solidFill>
                  <a:srgbClr val="6A8759"/>
                </a:solidFill>
                <a:effectLst/>
                <a:uLnTx/>
                <a:uFillTx/>
                <a:latin typeface="Graphik"/>
                <a:ea typeface="+mn-ea"/>
                <a:cs typeface="+mn-cs"/>
              </a:rPr>
              <a:t>'university'</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a:ln>
                  <a:noFill/>
                </a:ln>
                <a:solidFill>
                  <a:srgbClr val="6A8759"/>
                </a:solidFill>
                <a:effectLst/>
                <a:uLnTx/>
                <a:uFillTx/>
                <a:latin typeface="Graphik"/>
                <a:ea typeface="+mn-ea"/>
                <a:cs typeface="+mn-cs"/>
              </a:rPr>
              <a:t>'blue'</a:t>
            </a:r>
            <a:r>
              <a:rPr kumimoji="0" lang="en-US" sz="800" b="0" i="0" u="none" strike="noStrike" kern="1200" cap="none" spc="0" normalizeH="0" baseline="0" noProof="0" dirty="0">
                <a:ln>
                  <a:noFill/>
                </a:ln>
                <a:solidFill>
                  <a:srgbClr val="000000"/>
                </a:solidFill>
                <a:effectLst/>
                <a:uLnTx/>
                <a:uFillTx/>
                <a:latin typeface="Graphik"/>
                <a:ea typeface="+mn-ea"/>
                <a:cs typeface="+mn-cs"/>
              </a:rPr>
              <a:t>)  </a:t>
            </a: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a:ln>
                  <a:noFill/>
                </a:ln>
                <a:solidFill>
                  <a:srgbClr val="000000"/>
                </a:solidFill>
                <a:effectLst/>
                <a:uLnTx/>
                <a:uFillTx/>
                <a:latin typeface="Graphik"/>
                <a:ea typeface="+mn-ea"/>
                <a:cs typeface="+mn-cs"/>
              </a:rPr>
              <a:t>    </a:t>
            </a:r>
            <a:r>
              <a:rPr kumimoji="0" lang="en-US" sz="800" b="0" i="0" u="none" strike="noStrike" kern="1200" cap="none" spc="0" normalizeH="0" baseline="0" noProof="0" dirty="0" err="1">
                <a:ln>
                  <a:noFill/>
                </a:ln>
                <a:solidFill>
                  <a:srgbClr val="000000"/>
                </a:solidFill>
                <a:effectLst/>
                <a:uLnTx/>
                <a:uFillTx/>
                <a:latin typeface="Graphik"/>
                <a:ea typeface="+mn-ea"/>
                <a:cs typeface="+mn-cs"/>
              </a:rPr>
              <a:t>plot_frame</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6A8759"/>
                </a:solidFill>
                <a:effectLst/>
                <a:uLnTx/>
                <a:uFillTx/>
                <a:latin typeface="Graphik"/>
                <a:ea typeface="+mn-ea"/>
                <a:cs typeface="+mn-cs"/>
              </a:rPr>
              <a:t>'weather'</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a:ln>
                  <a:noFill/>
                </a:ln>
                <a:solidFill>
                  <a:srgbClr val="6A8759"/>
                </a:solidFill>
                <a:effectLst/>
                <a:uLnTx/>
                <a:uFillTx/>
                <a:latin typeface="Graphik"/>
                <a:ea typeface="+mn-ea"/>
                <a:cs typeface="+mn-cs"/>
              </a:rPr>
              <a:t>'climate'</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a:ln>
                  <a:noFill/>
                </a:ln>
                <a:solidFill>
                  <a:srgbClr val="6A8759"/>
                </a:solidFill>
                <a:effectLst/>
                <a:uLnTx/>
                <a:uFillTx/>
                <a:latin typeface="Graphik"/>
                <a:ea typeface="+mn-ea"/>
                <a:cs typeface="+mn-cs"/>
              </a:rPr>
              <a:t>'orange'</a:t>
            </a:r>
            <a:r>
              <a:rPr kumimoji="0" lang="en-US" sz="800" b="0" i="0" u="none" strike="noStrike" kern="1200" cap="none" spc="0" normalizeH="0" baseline="0" noProof="0" dirty="0">
                <a:ln>
                  <a:noFill/>
                </a:ln>
                <a:solidFill>
                  <a:srgbClr val="000000"/>
                </a:solidFill>
                <a:effectLst/>
                <a:uLnTx/>
                <a:uFillTx/>
                <a:latin typeface="Graphik"/>
                <a:ea typeface="+mn-ea"/>
                <a:cs typeface="+mn-cs"/>
              </a:rPr>
              <a:t>) </a:t>
            </a: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a:ln>
                  <a:noFill/>
                </a:ln>
                <a:solidFill>
                  <a:srgbClr val="000000"/>
                </a:solidFill>
                <a:effectLst/>
                <a:uLnTx/>
                <a:uFillTx/>
                <a:latin typeface="Graphik"/>
                <a:ea typeface="+mn-ea"/>
                <a:cs typeface="+mn-cs"/>
              </a:rPr>
              <a:t>    </a:t>
            </a:r>
            <a:r>
              <a:rPr kumimoji="0" lang="en-US" sz="800" b="0" i="0" u="none" strike="noStrike" kern="1200" cap="none" spc="0" normalizeH="0" baseline="0" noProof="0" dirty="0" err="1">
                <a:ln>
                  <a:noFill/>
                </a:ln>
                <a:solidFill>
                  <a:srgbClr val="000000"/>
                </a:solidFill>
                <a:effectLst/>
                <a:uLnTx/>
                <a:uFillTx/>
                <a:latin typeface="Graphik"/>
                <a:ea typeface="+mn-ea"/>
                <a:cs typeface="+mn-cs"/>
              </a:rPr>
              <a:t>ax.view_init</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6897BB"/>
                </a:solidFill>
                <a:effectLst/>
                <a:uLnTx/>
                <a:uFillTx/>
                <a:latin typeface="Graphik"/>
                <a:ea typeface="+mn-ea"/>
                <a:cs typeface="+mn-cs"/>
              </a:rPr>
              <a:t>30</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err="1">
                <a:ln>
                  <a:noFill/>
                </a:ln>
                <a:solidFill>
                  <a:srgbClr val="000000"/>
                </a:solidFill>
                <a:effectLst/>
                <a:uLnTx/>
                <a:uFillTx/>
                <a:latin typeface="Graphik"/>
                <a:ea typeface="+mn-ea"/>
                <a:cs typeface="+mn-cs"/>
              </a:rPr>
              <a:t>i</a:t>
            </a:r>
            <a:r>
              <a:rPr kumimoji="0" lang="en-US" sz="800" b="0" i="0" u="none" strike="noStrike" kern="1200" cap="none" spc="0" normalizeH="0" baseline="0" noProof="0" dirty="0">
                <a:ln>
                  <a:noFill/>
                </a:ln>
                <a:solidFill>
                  <a:srgbClr val="000000"/>
                </a:solidFill>
                <a:effectLst/>
                <a:uLnTx/>
                <a:uFillTx/>
                <a:latin typeface="Graphik"/>
                <a:ea typeface="+mn-ea"/>
                <a:cs typeface="+mn-cs"/>
              </a:rPr>
              <a:t> * </a:t>
            </a:r>
            <a:r>
              <a:rPr kumimoji="0" lang="en-US" sz="800" b="0" i="0" u="none" strike="noStrike" kern="1200" cap="none" spc="0" normalizeH="0" baseline="0" noProof="0" dirty="0">
                <a:ln>
                  <a:noFill/>
                </a:ln>
                <a:solidFill>
                  <a:srgbClr val="6897BB"/>
                </a:solidFill>
                <a:effectLst/>
                <a:uLnTx/>
                <a:uFillTx/>
                <a:latin typeface="Graphik"/>
                <a:ea typeface="+mn-ea"/>
                <a:cs typeface="+mn-cs"/>
              </a:rPr>
              <a:t>5</a:t>
            </a:r>
            <a:r>
              <a:rPr kumimoji="0" lang="en-US" sz="800" b="0" i="0" u="none" strike="noStrike" kern="1200" cap="none" spc="0" normalizeH="0" baseline="0" noProof="0" dirty="0">
                <a:ln>
                  <a:noFill/>
                </a:ln>
                <a:solidFill>
                  <a:srgbClr val="000000"/>
                </a:solidFill>
                <a:effectLst/>
                <a:uLnTx/>
                <a:uFillTx/>
                <a:latin typeface="Graphik"/>
                <a:ea typeface="+mn-ea"/>
                <a:cs typeface="+mn-cs"/>
              </a:rPr>
              <a:t>)  </a:t>
            </a: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a:ln>
                  <a:noFill/>
                </a:ln>
                <a:solidFill>
                  <a:srgbClr val="000000"/>
                </a:solidFill>
                <a:effectLst/>
                <a:uLnTx/>
                <a:uFillTx/>
                <a:latin typeface="Graphik"/>
                <a:ea typeface="+mn-ea"/>
                <a:cs typeface="+mn-cs"/>
              </a:rPr>
              <a:t>    </a:t>
            </a: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a:ln>
                  <a:noFill/>
                </a:ln>
                <a:solidFill>
                  <a:srgbClr val="000000"/>
                </a:solidFill>
                <a:effectLst/>
                <a:uLnTx/>
                <a:uFillTx/>
                <a:latin typeface="Graphik"/>
                <a:ea typeface="+mn-ea"/>
                <a:cs typeface="+mn-cs"/>
              </a:rPr>
              <a:t>    </a:t>
            </a:r>
            <a:r>
              <a:rPr kumimoji="0" lang="en-US" sz="800" b="0" i="0" u="none" strike="noStrike" kern="1200" cap="none" spc="0" normalizeH="0" baseline="0" noProof="0" dirty="0">
                <a:ln>
                  <a:noFill/>
                </a:ln>
                <a:solidFill>
                  <a:srgbClr val="808080"/>
                </a:solidFill>
                <a:effectLst/>
                <a:uLnTx/>
                <a:uFillTx/>
                <a:latin typeface="Graphik"/>
                <a:ea typeface="+mn-ea"/>
                <a:cs typeface="+mn-cs"/>
              </a:rPr>
              <a:t># Reduce axis value font size (Corrected)</a:t>
            </a:r>
            <a:br>
              <a:rPr kumimoji="0" lang="en-US" sz="800" b="0" i="0" u="none" strike="noStrike" kern="1200" cap="none" spc="0" normalizeH="0" baseline="0" noProof="0" dirty="0">
                <a:ln>
                  <a:noFill/>
                </a:ln>
                <a:solidFill>
                  <a:srgbClr val="808080"/>
                </a:solidFill>
                <a:effectLst/>
                <a:uLnTx/>
                <a:uFillTx/>
                <a:latin typeface="Graphik"/>
                <a:ea typeface="+mn-ea"/>
                <a:cs typeface="+mn-cs"/>
              </a:rPr>
            </a:br>
            <a:r>
              <a:rPr kumimoji="0" lang="en-US" sz="800" b="0" i="0" u="none" strike="noStrike" kern="1200" cap="none" spc="0" normalizeH="0" baseline="0" noProof="0" dirty="0">
                <a:ln>
                  <a:noFill/>
                </a:ln>
                <a:solidFill>
                  <a:srgbClr val="808080"/>
                </a:solidFill>
                <a:effectLst/>
                <a:uLnTx/>
                <a:uFillTx/>
                <a:latin typeface="Graphik"/>
                <a:ea typeface="+mn-ea"/>
                <a:cs typeface="+mn-cs"/>
              </a:rPr>
              <a:t>    </a:t>
            </a:r>
            <a:r>
              <a:rPr kumimoji="0" lang="en-US" sz="800" b="0" i="0" u="none" strike="noStrike" kern="1200" cap="none" spc="0" normalizeH="0" baseline="0" noProof="0" dirty="0">
                <a:ln>
                  <a:noFill/>
                </a:ln>
                <a:solidFill>
                  <a:srgbClr val="CC7832"/>
                </a:solidFill>
                <a:effectLst/>
                <a:uLnTx/>
                <a:uFillTx/>
                <a:latin typeface="Graphik"/>
                <a:ea typeface="+mn-ea"/>
                <a:cs typeface="+mn-cs"/>
              </a:rPr>
              <a:t>for </a:t>
            </a:r>
            <a:r>
              <a:rPr kumimoji="0" lang="en-US" sz="800" b="0" i="0" u="none" strike="noStrike" kern="1200" cap="none" spc="0" normalizeH="0" baseline="0" noProof="0" dirty="0">
                <a:ln>
                  <a:noFill/>
                </a:ln>
                <a:solidFill>
                  <a:srgbClr val="000000"/>
                </a:solidFill>
                <a:effectLst/>
                <a:uLnTx/>
                <a:uFillTx/>
                <a:latin typeface="Graphik"/>
                <a:ea typeface="+mn-ea"/>
                <a:cs typeface="+mn-cs"/>
              </a:rPr>
              <a:t>tick </a:t>
            </a:r>
            <a:r>
              <a:rPr kumimoji="0" lang="en-US" sz="800" b="0" i="0" u="none" strike="noStrike" kern="1200" cap="none" spc="0" normalizeH="0" baseline="0" noProof="0" dirty="0">
                <a:ln>
                  <a:noFill/>
                </a:ln>
                <a:solidFill>
                  <a:srgbClr val="CC7832"/>
                </a:solidFill>
                <a:effectLst/>
                <a:uLnTx/>
                <a:uFillTx/>
                <a:latin typeface="Graphik"/>
                <a:ea typeface="+mn-ea"/>
                <a:cs typeface="+mn-cs"/>
              </a:rPr>
              <a:t>in </a:t>
            </a:r>
            <a:r>
              <a:rPr kumimoji="0" lang="en-US" sz="800" b="0" i="0" u="none" strike="noStrike" kern="1200" cap="none" spc="0" normalizeH="0" baseline="0" noProof="0" dirty="0" err="1">
                <a:ln>
                  <a:noFill/>
                </a:ln>
                <a:solidFill>
                  <a:srgbClr val="000000"/>
                </a:solidFill>
                <a:effectLst/>
                <a:uLnTx/>
                <a:uFillTx/>
                <a:latin typeface="Graphik"/>
                <a:ea typeface="+mn-ea"/>
                <a:cs typeface="+mn-cs"/>
              </a:rPr>
              <a:t>ax.xaxis.get_major_ticks</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a:ln>
                  <a:noFill/>
                </a:ln>
                <a:solidFill>
                  <a:srgbClr val="000000"/>
                </a:solidFill>
                <a:effectLst/>
                <a:uLnTx/>
                <a:uFillTx/>
                <a:latin typeface="Graphik"/>
                <a:ea typeface="+mn-ea"/>
                <a:cs typeface="+mn-cs"/>
              </a:rPr>
              <a:t>        tick.label1.set_fontsize(</a:t>
            </a:r>
            <a:r>
              <a:rPr kumimoji="0" lang="en-US" sz="800" b="0" i="0" u="none" strike="noStrike" kern="1200" cap="none" spc="0" normalizeH="0" baseline="0" noProof="0" dirty="0">
                <a:ln>
                  <a:noFill/>
                </a:ln>
                <a:solidFill>
                  <a:srgbClr val="6897BB"/>
                </a:solidFill>
                <a:effectLst/>
                <a:uLnTx/>
                <a:uFillTx/>
                <a:latin typeface="Graphik"/>
                <a:ea typeface="+mn-ea"/>
                <a:cs typeface="+mn-cs"/>
              </a:rPr>
              <a:t>7</a:t>
            </a:r>
            <a:r>
              <a:rPr kumimoji="0" lang="en-US" sz="800" b="0" i="0" u="none" strike="noStrike" kern="1200" cap="none" spc="0" normalizeH="0" baseline="0" noProof="0" dirty="0">
                <a:ln>
                  <a:noFill/>
                </a:ln>
                <a:solidFill>
                  <a:srgbClr val="000000"/>
                </a:solidFill>
                <a:effectLst/>
                <a:uLnTx/>
                <a:uFillTx/>
                <a:latin typeface="Graphik"/>
                <a:ea typeface="+mn-ea"/>
                <a:cs typeface="+mn-cs"/>
              </a:rPr>
              <a:t>)  </a:t>
            </a:r>
            <a:r>
              <a:rPr kumimoji="0" lang="en-US" sz="800" b="0" i="0" u="none" strike="noStrike" kern="1200" cap="none" spc="0" normalizeH="0" baseline="0" noProof="0" dirty="0">
                <a:ln>
                  <a:noFill/>
                </a:ln>
                <a:solidFill>
                  <a:srgbClr val="808080"/>
                </a:solidFill>
                <a:effectLst/>
                <a:uLnTx/>
                <a:uFillTx/>
                <a:latin typeface="Graphik"/>
                <a:ea typeface="+mn-ea"/>
                <a:cs typeface="+mn-cs"/>
              </a:rPr>
              <a:t># Use label1 (or potentially label)</a:t>
            </a:r>
            <a:br>
              <a:rPr kumimoji="0" lang="en-US" sz="800" b="0" i="0" u="none" strike="noStrike" kern="1200" cap="none" spc="0" normalizeH="0" baseline="0" noProof="0" dirty="0">
                <a:ln>
                  <a:noFill/>
                </a:ln>
                <a:solidFill>
                  <a:srgbClr val="808080"/>
                </a:solidFill>
                <a:effectLst/>
                <a:uLnTx/>
                <a:uFillTx/>
                <a:latin typeface="Graphik"/>
                <a:ea typeface="+mn-ea"/>
                <a:cs typeface="+mn-cs"/>
              </a:rPr>
            </a:br>
            <a:r>
              <a:rPr kumimoji="0" lang="en-US" sz="800" b="0" i="0" u="none" strike="noStrike" kern="1200" cap="none" spc="0" normalizeH="0" baseline="0" noProof="0" dirty="0">
                <a:ln>
                  <a:noFill/>
                </a:ln>
                <a:solidFill>
                  <a:srgbClr val="808080"/>
                </a:solidFill>
                <a:effectLst/>
                <a:uLnTx/>
                <a:uFillTx/>
                <a:latin typeface="Graphik"/>
                <a:ea typeface="+mn-ea"/>
                <a:cs typeface="+mn-cs"/>
              </a:rPr>
              <a:t>    </a:t>
            </a:r>
            <a:r>
              <a:rPr kumimoji="0" lang="en-US" sz="800" b="0" i="0" u="none" strike="noStrike" kern="1200" cap="none" spc="0" normalizeH="0" baseline="0" noProof="0" dirty="0">
                <a:ln>
                  <a:noFill/>
                </a:ln>
                <a:solidFill>
                  <a:srgbClr val="CC7832"/>
                </a:solidFill>
                <a:effectLst/>
                <a:uLnTx/>
                <a:uFillTx/>
                <a:latin typeface="Graphik"/>
                <a:ea typeface="+mn-ea"/>
                <a:cs typeface="+mn-cs"/>
              </a:rPr>
              <a:t>for </a:t>
            </a:r>
            <a:r>
              <a:rPr kumimoji="0" lang="en-US" sz="800" b="0" i="0" u="none" strike="noStrike" kern="1200" cap="none" spc="0" normalizeH="0" baseline="0" noProof="0" dirty="0">
                <a:ln>
                  <a:noFill/>
                </a:ln>
                <a:solidFill>
                  <a:srgbClr val="000000"/>
                </a:solidFill>
                <a:effectLst/>
                <a:uLnTx/>
                <a:uFillTx/>
                <a:latin typeface="Graphik"/>
                <a:ea typeface="+mn-ea"/>
                <a:cs typeface="+mn-cs"/>
              </a:rPr>
              <a:t>tick </a:t>
            </a:r>
            <a:r>
              <a:rPr kumimoji="0" lang="en-US" sz="800" b="0" i="0" u="none" strike="noStrike" kern="1200" cap="none" spc="0" normalizeH="0" baseline="0" noProof="0" dirty="0">
                <a:ln>
                  <a:noFill/>
                </a:ln>
                <a:solidFill>
                  <a:srgbClr val="CC7832"/>
                </a:solidFill>
                <a:effectLst/>
                <a:uLnTx/>
                <a:uFillTx/>
                <a:latin typeface="Graphik"/>
                <a:ea typeface="+mn-ea"/>
                <a:cs typeface="+mn-cs"/>
              </a:rPr>
              <a:t>in </a:t>
            </a:r>
            <a:r>
              <a:rPr kumimoji="0" lang="en-US" sz="800" b="0" i="0" u="none" strike="noStrike" kern="1200" cap="none" spc="0" normalizeH="0" baseline="0" noProof="0" dirty="0" err="1">
                <a:ln>
                  <a:noFill/>
                </a:ln>
                <a:solidFill>
                  <a:srgbClr val="000000"/>
                </a:solidFill>
                <a:effectLst/>
                <a:uLnTx/>
                <a:uFillTx/>
                <a:latin typeface="Graphik"/>
                <a:ea typeface="+mn-ea"/>
                <a:cs typeface="+mn-cs"/>
              </a:rPr>
              <a:t>ax.yaxis.get_major_ticks</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a:ln>
                  <a:noFill/>
                </a:ln>
                <a:solidFill>
                  <a:srgbClr val="000000"/>
                </a:solidFill>
                <a:effectLst/>
                <a:uLnTx/>
                <a:uFillTx/>
                <a:latin typeface="Graphik"/>
                <a:ea typeface="+mn-ea"/>
                <a:cs typeface="+mn-cs"/>
              </a:rPr>
              <a:t>        tick.label1.set_fontsize(</a:t>
            </a:r>
            <a:r>
              <a:rPr kumimoji="0" lang="en-US" sz="800" b="0" i="0" u="none" strike="noStrike" kern="1200" cap="none" spc="0" normalizeH="0" baseline="0" noProof="0" dirty="0">
                <a:ln>
                  <a:noFill/>
                </a:ln>
                <a:solidFill>
                  <a:srgbClr val="6897BB"/>
                </a:solidFill>
                <a:effectLst/>
                <a:uLnTx/>
                <a:uFillTx/>
                <a:latin typeface="Graphik"/>
                <a:ea typeface="+mn-ea"/>
                <a:cs typeface="+mn-cs"/>
              </a:rPr>
              <a:t>7</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a:ln>
                  <a:noFill/>
                </a:ln>
                <a:solidFill>
                  <a:srgbClr val="000000"/>
                </a:solidFill>
                <a:effectLst/>
                <a:uLnTx/>
                <a:uFillTx/>
                <a:latin typeface="Graphik"/>
                <a:ea typeface="+mn-ea"/>
                <a:cs typeface="+mn-cs"/>
              </a:rPr>
              <a:t>    </a:t>
            </a:r>
            <a:r>
              <a:rPr kumimoji="0" lang="en-US" sz="800" b="0" i="0" u="none" strike="noStrike" kern="1200" cap="none" spc="0" normalizeH="0" baseline="0" noProof="0" dirty="0">
                <a:ln>
                  <a:noFill/>
                </a:ln>
                <a:solidFill>
                  <a:srgbClr val="CC7832"/>
                </a:solidFill>
                <a:effectLst/>
                <a:uLnTx/>
                <a:uFillTx/>
                <a:latin typeface="Graphik"/>
                <a:ea typeface="+mn-ea"/>
                <a:cs typeface="+mn-cs"/>
              </a:rPr>
              <a:t>for </a:t>
            </a:r>
            <a:r>
              <a:rPr kumimoji="0" lang="en-US" sz="800" b="0" i="0" u="none" strike="noStrike" kern="1200" cap="none" spc="0" normalizeH="0" baseline="0" noProof="0" dirty="0">
                <a:ln>
                  <a:noFill/>
                </a:ln>
                <a:solidFill>
                  <a:srgbClr val="000000"/>
                </a:solidFill>
                <a:effectLst/>
                <a:uLnTx/>
                <a:uFillTx/>
                <a:latin typeface="Graphik"/>
                <a:ea typeface="+mn-ea"/>
                <a:cs typeface="+mn-cs"/>
              </a:rPr>
              <a:t>tick </a:t>
            </a:r>
            <a:r>
              <a:rPr kumimoji="0" lang="en-US" sz="800" b="0" i="0" u="none" strike="noStrike" kern="1200" cap="none" spc="0" normalizeH="0" baseline="0" noProof="0" dirty="0">
                <a:ln>
                  <a:noFill/>
                </a:ln>
                <a:solidFill>
                  <a:srgbClr val="CC7832"/>
                </a:solidFill>
                <a:effectLst/>
                <a:uLnTx/>
                <a:uFillTx/>
                <a:latin typeface="Graphik"/>
                <a:ea typeface="+mn-ea"/>
                <a:cs typeface="+mn-cs"/>
              </a:rPr>
              <a:t>in </a:t>
            </a:r>
            <a:r>
              <a:rPr kumimoji="0" lang="en-US" sz="800" b="0" i="0" u="none" strike="noStrike" kern="1200" cap="none" spc="0" normalizeH="0" baseline="0" noProof="0" dirty="0" err="1">
                <a:ln>
                  <a:noFill/>
                </a:ln>
                <a:solidFill>
                  <a:srgbClr val="000000"/>
                </a:solidFill>
                <a:effectLst/>
                <a:uLnTx/>
                <a:uFillTx/>
                <a:latin typeface="Graphik"/>
                <a:ea typeface="+mn-ea"/>
                <a:cs typeface="+mn-cs"/>
              </a:rPr>
              <a:t>ax.zaxis.get_major_ticks</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a:ln>
                  <a:noFill/>
                </a:ln>
                <a:solidFill>
                  <a:srgbClr val="000000"/>
                </a:solidFill>
                <a:effectLst/>
                <a:uLnTx/>
                <a:uFillTx/>
                <a:latin typeface="Graphik"/>
                <a:ea typeface="+mn-ea"/>
                <a:cs typeface="+mn-cs"/>
              </a:rPr>
              <a:t>        tick.label1.set_fontsize(</a:t>
            </a:r>
            <a:r>
              <a:rPr kumimoji="0" lang="en-US" sz="800" b="0" i="0" u="none" strike="noStrike" kern="1200" cap="none" spc="0" normalizeH="0" baseline="0" noProof="0" dirty="0">
                <a:ln>
                  <a:noFill/>
                </a:ln>
                <a:solidFill>
                  <a:srgbClr val="6897BB"/>
                </a:solidFill>
                <a:effectLst/>
                <a:uLnTx/>
                <a:uFillTx/>
                <a:latin typeface="Graphik"/>
                <a:ea typeface="+mn-ea"/>
                <a:cs typeface="+mn-cs"/>
              </a:rPr>
              <a:t>7</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br>
              <a:rPr kumimoji="0" lang="en-US" sz="800" b="0" i="0" u="none" strike="noStrike" kern="1200" cap="none" spc="0" normalizeH="0" baseline="0" noProof="0" dirty="0">
                <a:ln>
                  <a:noFill/>
                </a:ln>
                <a:solidFill>
                  <a:srgbClr val="000000"/>
                </a:solidFill>
                <a:effectLst/>
                <a:uLnTx/>
                <a:uFillTx/>
                <a:latin typeface="Graphik"/>
                <a:ea typeface="+mn-ea"/>
                <a:cs typeface="+mn-cs"/>
              </a:rPr>
            </a:b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a:ln>
                  <a:noFill/>
                </a:ln>
                <a:solidFill>
                  <a:srgbClr val="000000"/>
                </a:solidFill>
                <a:effectLst/>
                <a:uLnTx/>
                <a:uFillTx/>
                <a:latin typeface="Graphik"/>
                <a:ea typeface="+mn-ea"/>
                <a:cs typeface="+mn-cs"/>
              </a:rPr>
              <a:t>    </a:t>
            </a:r>
            <a:r>
              <a:rPr kumimoji="0" lang="en-US" sz="800" b="0" i="0" u="none" strike="noStrike" kern="1200" cap="none" spc="0" normalizeH="0" baseline="0" noProof="0" dirty="0">
                <a:ln>
                  <a:noFill/>
                </a:ln>
                <a:solidFill>
                  <a:srgbClr val="808080"/>
                </a:solidFill>
                <a:effectLst/>
                <a:uLnTx/>
                <a:uFillTx/>
                <a:latin typeface="Graphik"/>
                <a:ea typeface="+mn-ea"/>
                <a:cs typeface="+mn-cs"/>
              </a:rPr>
              <a:t># Add axis labels</a:t>
            </a:r>
            <a:br>
              <a:rPr kumimoji="0" lang="en-US" sz="800" b="0" i="0" u="none" strike="noStrike" kern="1200" cap="none" spc="0" normalizeH="0" baseline="0" noProof="0" dirty="0">
                <a:ln>
                  <a:noFill/>
                </a:ln>
                <a:solidFill>
                  <a:srgbClr val="808080"/>
                </a:solidFill>
                <a:effectLst/>
                <a:uLnTx/>
                <a:uFillTx/>
                <a:latin typeface="Graphik"/>
                <a:ea typeface="+mn-ea"/>
                <a:cs typeface="+mn-cs"/>
              </a:rPr>
            </a:br>
            <a:r>
              <a:rPr kumimoji="0" lang="en-US" sz="800" b="0" i="0" u="none" strike="noStrike" kern="1200" cap="none" spc="0" normalizeH="0" baseline="0" noProof="0" dirty="0">
                <a:ln>
                  <a:noFill/>
                </a:ln>
                <a:solidFill>
                  <a:srgbClr val="808080"/>
                </a:solidFill>
                <a:effectLst/>
                <a:uLnTx/>
                <a:uFillTx/>
                <a:latin typeface="Graphik"/>
                <a:ea typeface="+mn-ea"/>
                <a:cs typeface="+mn-cs"/>
              </a:rPr>
              <a:t>    </a:t>
            </a:r>
            <a:r>
              <a:rPr kumimoji="0" lang="en-US" sz="800" b="0" i="0" u="none" strike="noStrike" kern="1200" cap="none" spc="0" normalizeH="0" baseline="0" noProof="0" dirty="0" err="1">
                <a:ln>
                  <a:noFill/>
                </a:ln>
                <a:solidFill>
                  <a:srgbClr val="000000"/>
                </a:solidFill>
                <a:effectLst/>
                <a:uLnTx/>
                <a:uFillTx/>
                <a:latin typeface="Graphik"/>
                <a:ea typeface="+mn-ea"/>
                <a:cs typeface="+mn-cs"/>
              </a:rPr>
              <a:t>ax.set_xlabel</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6A8759"/>
                </a:solidFill>
                <a:effectLst/>
                <a:uLnTx/>
                <a:uFillTx/>
                <a:latin typeface="Graphik"/>
                <a:ea typeface="+mn-ea"/>
                <a:cs typeface="+mn-cs"/>
              </a:rPr>
              <a:t>'Dimension 1'</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err="1">
                <a:ln>
                  <a:noFill/>
                </a:ln>
                <a:solidFill>
                  <a:srgbClr val="AA4926"/>
                </a:solidFill>
                <a:effectLst/>
                <a:uLnTx/>
                <a:uFillTx/>
                <a:latin typeface="Graphik"/>
                <a:ea typeface="+mn-ea"/>
                <a:cs typeface="+mn-cs"/>
              </a:rPr>
              <a:t>fontsize</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6897BB"/>
                </a:solidFill>
                <a:effectLst/>
                <a:uLnTx/>
                <a:uFillTx/>
                <a:latin typeface="Graphik"/>
                <a:ea typeface="+mn-ea"/>
                <a:cs typeface="+mn-cs"/>
              </a:rPr>
              <a:t>6</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a:ln>
                  <a:noFill/>
                </a:ln>
                <a:solidFill>
                  <a:srgbClr val="000000"/>
                </a:solidFill>
                <a:effectLst/>
                <a:uLnTx/>
                <a:uFillTx/>
                <a:latin typeface="Graphik"/>
                <a:ea typeface="+mn-ea"/>
                <a:cs typeface="+mn-cs"/>
              </a:rPr>
              <a:t>    </a:t>
            </a:r>
            <a:r>
              <a:rPr kumimoji="0" lang="en-US" sz="800" b="0" i="0" u="none" strike="noStrike" kern="1200" cap="none" spc="0" normalizeH="0" baseline="0" noProof="0" dirty="0" err="1">
                <a:ln>
                  <a:noFill/>
                </a:ln>
                <a:solidFill>
                  <a:srgbClr val="000000"/>
                </a:solidFill>
                <a:effectLst/>
                <a:uLnTx/>
                <a:uFillTx/>
                <a:latin typeface="Graphik"/>
                <a:ea typeface="+mn-ea"/>
                <a:cs typeface="+mn-cs"/>
              </a:rPr>
              <a:t>ax.set_ylabel</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6A8759"/>
                </a:solidFill>
                <a:effectLst/>
                <a:uLnTx/>
                <a:uFillTx/>
                <a:latin typeface="Graphik"/>
                <a:ea typeface="+mn-ea"/>
                <a:cs typeface="+mn-cs"/>
              </a:rPr>
              <a:t>'Dimension 2'</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err="1">
                <a:ln>
                  <a:noFill/>
                </a:ln>
                <a:solidFill>
                  <a:srgbClr val="AA4926"/>
                </a:solidFill>
                <a:effectLst/>
                <a:uLnTx/>
                <a:uFillTx/>
                <a:latin typeface="Graphik"/>
                <a:ea typeface="+mn-ea"/>
                <a:cs typeface="+mn-cs"/>
              </a:rPr>
              <a:t>fontsize</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6897BB"/>
                </a:solidFill>
                <a:effectLst/>
                <a:uLnTx/>
                <a:uFillTx/>
                <a:latin typeface="Graphik"/>
                <a:ea typeface="+mn-ea"/>
                <a:cs typeface="+mn-cs"/>
              </a:rPr>
              <a:t>6</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a:ln>
                  <a:noFill/>
                </a:ln>
                <a:solidFill>
                  <a:srgbClr val="000000"/>
                </a:solidFill>
                <a:effectLst/>
                <a:uLnTx/>
                <a:uFillTx/>
                <a:latin typeface="Graphik"/>
                <a:ea typeface="+mn-ea"/>
                <a:cs typeface="+mn-cs"/>
              </a:rPr>
              <a:t>    </a:t>
            </a:r>
            <a:r>
              <a:rPr kumimoji="0" lang="en-US" sz="800" b="0" i="0" u="none" strike="noStrike" kern="1200" cap="none" spc="0" normalizeH="0" baseline="0" noProof="0" dirty="0" err="1">
                <a:ln>
                  <a:noFill/>
                </a:ln>
                <a:solidFill>
                  <a:srgbClr val="000000"/>
                </a:solidFill>
                <a:effectLst/>
                <a:uLnTx/>
                <a:uFillTx/>
                <a:latin typeface="Graphik"/>
                <a:ea typeface="+mn-ea"/>
                <a:cs typeface="+mn-cs"/>
              </a:rPr>
              <a:t>ax.set_zlabel</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6A8759"/>
                </a:solidFill>
                <a:effectLst/>
                <a:uLnTx/>
                <a:uFillTx/>
                <a:latin typeface="Graphik"/>
                <a:ea typeface="+mn-ea"/>
                <a:cs typeface="+mn-cs"/>
              </a:rPr>
              <a:t>'Dimension 3'</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err="1">
                <a:ln>
                  <a:noFill/>
                </a:ln>
                <a:solidFill>
                  <a:srgbClr val="AA4926"/>
                </a:solidFill>
                <a:effectLst/>
                <a:uLnTx/>
                <a:uFillTx/>
                <a:latin typeface="Graphik"/>
                <a:ea typeface="+mn-ea"/>
                <a:cs typeface="+mn-cs"/>
              </a:rPr>
              <a:t>fontsize</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6897BB"/>
                </a:solidFill>
                <a:effectLst/>
                <a:uLnTx/>
                <a:uFillTx/>
                <a:latin typeface="Graphik"/>
                <a:ea typeface="+mn-ea"/>
                <a:cs typeface="+mn-cs"/>
              </a:rPr>
              <a:t>6</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br>
              <a:rPr kumimoji="0" lang="en-US" sz="800" b="0" i="0" u="none" strike="noStrike" kern="1200" cap="none" spc="0" normalizeH="0" baseline="0" noProof="0" dirty="0">
                <a:ln>
                  <a:noFill/>
                </a:ln>
                <a:solidFill>
                  <a:srgbClr val="000000"/>
                </a:solidFill>
                <a:effectLst/>
                <a:uLnTx/>
                <a:uFillTx/>
                <a:latin typeface="Graphik"/>
                <a:ea typeface="+mn-ea"/>
                <a:cs typeface="+mn-cs"/>
              </a:rPr>
            </a:b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err="1">
                <a:ln>
                  <a:noFill/>
                </a:ln>
                <a:solidFill>
                  <a:srgbClr val="000000"/>
                </a:solidFill>
                <a:effectLst/>
                <a:uLnTx/>
                <a:uFillTx/>
                <a:latin typeface="Graphik"/>
                <a:ea typeface="+mn-ea"/>
                <a:cs typeface="+mn-cs"/>
              </a:rPr>
              <a:t>anim</a:t>
            </a:r>
            <a:r>
              <a:rPr kumimoji="0" lang="en-US" sz="800" b="0" i="0" u="none" strike="noStrike" kern="1200" cap="none" spc="0" normalizeH="0" baseline="0" noProof="0" dirty="0">
                <a:ln>
                  <a:noFill/>
                </a:ln>
                <a:solidFill>
                  <a:srgbClr val="000000"/>
                </a:solidFill>
                <a:effectLst/>
                <a:uLnTx/>
                <a:uFillTx/>
                <a:latin typeface="Graphik"/>
                <a:ea typeface="+mn-ea"/>
                <a:cs typeface="+mn-cs"/>
              </a:rPr>
              <a:t> = </a:t>
            </a:r>
            <a:r>
              <a:rPr kumimoji="0" lang="en-US" sz="800" b="0" i="0" u="none" strike="noStrike" kern="1200" cap="none" spc="0" normalizeH="0" baseline="0" noProof="0" dirty="0" err="1">
                <a:ln>
                  <a:noFill/>
                </a:ln>
                <a:solidFill>
                  <a:srgbClr val="000000"/>
                </a:solidFill>
                <a:effectLst/>
                <a:uLnTx/>
                <a:uFillTx/>
                <a:latin typeface="Graphik"/>
                <a:ea typeface="+mn-ea"/>
                <a:cs typeface="+mn-cs"/>
              </a:rPr>
              <a:t>FuncAnimation</a:t>
            </a:r>
            <a:r>
              <a:rPr kumimoji="0" lang="en-US" sz="800" b="0" i="0" u="none" strike="noStrike" kern="1200" cap="none" spc="0" normalizeH="0" baseline="0" noProof="0" dirty="0">
                <a:ln>
                  <a:noFill/>
                </a:ln>
                <a:solidFill>
                  <a:srgbClr val="000000"/>
                </a:solidFill>
                <a:effectLst/>
                <a:uLnTx/>
                <a:uFillTx/>
                <a:latin typeface="Graphik"/>
                <a:ea typeface="+mn-ea"/>
                <a:cs typeface="+mn-cs"/>
              </a:rPr>
              <a:t>(fig</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a:ln>
                  <a:noFill/>
                </a:ln>
                <a:solidFill>
                  <a:srgbClr val="000000"/>
                </a:solidFill>
                <a:effectLst/>
                <a:uLnTx/>
                <a:uFillTx/>
                <a:latin typeface="Graphik"/>
                <a:ea typeface="+mn-ea"/>
                <a:cs typeface="+mn-cs"/>
              </a:rPr>
              <a:t>animate</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a:ln>
                  <a:noFill/>
                </a:ln>
                <a:solidFill>
                  <a:srgbClr val="AA4926"/>
                </a:solidFill>
                <a:effectLst/>
                <a:uLnTx/>
                <a:uFillTx/>
                <a:latin typeface="Graphik"/>
                <a:ea typeface="+mn-ea"/>
                <a:cs typeface="+mn-cs"/>
              </a:rPr>
              <a:t>frames</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6897BB"/>
                </a:solidFill>
                <a:effectLst/>
                <a:uLnTx/>
                <a:uFillTx/>
                <a:latin typeface="Graphik"/>
                <a:ea typeface="+mn-ea"/>
                <a:cs typeface="+mn-cs"/>
              </a:rPr>
              <a:t>240</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a:ln>
                  <a:noFill/>
                </a:ln>
                <a:solidFill>
                  <a:srgbClr val="AA4926"/>
                </a:solidFill>
                <a:effectLst/>
                <a:uLnTx/>
                <a:uFillTx/>
                <a:latin typeface="Graphik"/>
                <a:ea typeface="+mn-ea"/>
                <a:cs typeface="+mn-cs"/>
              </a:rPr>
              <a:t>interval</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6897BB"/>
                </a:solidFill>
                <a:effectLst/>
                <a:uLnTx/>
                <a:uFillTx/>
                <a:latin typeface="Graphik"/>
                <a:ea typeface="+mn-ea"/>
                <a:cs typeface="+mn-cs"/>
              </a:rPr>
              <a:t>150</a:t>
            </a:r>
            <a:r>
              <a:rPr kumimoji="0" lang="en-US" sz="800" b="0" i="0" u="none" strike="noStrike" kern="1200" cap="none" spc="0" normalizeH="0" baseline="0" noProof="0" dirty="0">
                <a:ln>
                  <a:noFill/>
                </a:ln>
                <a:solidFill>
                  <a:srgbClr val="000000"/>
                </a:solidFill>
                <a:effectLst/>
                <a:uLnTx/>
                <a:uFillTx/>
                <a:latin typeface="Graphik"/>
                <a:ea typeface="+mn-ea"/>
                <a:cs typeface="+mn-cs"/>
              </a:rPr>
              <a:t>)  </a:t>
            </a: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err="1">
                <a:ln>
                  <a:noFill/>
                </a:ln>
                <a:solidFill>
                  <a:srgbClr val="000000"/>
                </a:solidFill>
                <a:effectLst/>
                <a:uLnTx/>
                <a:uFillTx/>
                <a:latin typeface="Graphik"/>
                <a:ea typeface="+mn-ea"/>
                <a:cs typeface="+mn-cs"/>
              </a:rPr>
              <a:t>anim.save</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6A8759"/>
                </a:solidFill>
                <a:effectLst/>
                <a:uLnTx/>
                <a:uFillTx/>
                <a:latin typeface="Graphik"/>
                <a:ea typeface="+mn-ea"/>
                <a:cs typeface="+mn-cs"/>
              </a:rPr>
              <a:t>'</a:t>
            </a:r>
            <a:r>
              <a:rPr kumimoji="0" lang="en-US" sz="800" b="0" i="0" u="none" strike="noStrike" kern="1200" cap="none" spc="0" normalizeH="0" baseline="0" noProof="0" dirty="0" err="1">
                <a:ln>
                  <a:noFill/>
                </a:ln>
                <a:solidFill>
                  <a:srgbClr val="6A8759"/>
                </a:solidFill>
                <a:effectLst/>
                <a:uLnTx/>
                <a:uFillTx/>
                <a:latin typeface="Graphik"/>
                <a:ea typeface="+mn-ea"/>
                <a:cs typeface="+mn-cs"/>
              </a:rPr>
              <a:t>word_clusters.gif</a:t>
            </a:r>
            <a:r>
              <a:rPr kumimoji="0" lang="en-US" sz="800" b="0" i="0" u="none" strike="noStrike" kern="1200" cap="none" spc="0" normalizeH="0" baseline="0" noProof="0" dirty="0">
                <a:ln>
                  <a:noFill/>
                </a:ln>
                <a:solidFill>
                  <a:srgbClr val="6A8759"/>
                </a:solidFill>
                <a:effectLst/>
                <a:uLnTx/>
                <a:uFillTx/>
                <a:latin typeface="Graphik"/>
                <a:ea typeface="+mn-ea"/>
                <a:cs typeface="+mn-cs"/>
              </a:rPr>
              <a:t>'</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a:ln>
                  <a:noFill/>
                </a:ln>
                <a:solidFill>
                  <a:srgbClr val="AA4926"/>
                </a:solidFill>
                <a:effectLst/>
                <a:uLnTx/>
                <a:uFillTx/>
                <a:latin typeface="Graphik"/>
                <a:ea typeface="+mn-ea"/>
                <a:cs typeface="+mn-cs"/>
              </a:rPr>
              <a:t>writer</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6A8759"/>
                </a:solidFill>
                <a:effectLst/>
                <a:uLnTx/>
                <a:uFillTx/>
                <a:latin typeface="Graphik"/>
                <a:ea typeface="+mn-ea"/>
                <a:cs typeface="+mn-cs"/>
              </a:rPr>
              <a:t>'</a:t>
            </a:r>
            <a:r>
              <a:rPr kumimoji="0" lang="en-US" sz="800" b="0" i="0" u="none" strike="noStrike" kern="1200" cap="none" spc="0" normalizeH="0" baseline="0" noProof="0" dirty="0" err="1">
                <a:ln>
                  <a:noFill/>
                </a:ln>
                <a:solidFill>
                  <a:srgbClr val="6A8759"/>
                </a:solidFill>
                <a:effectLst/>
                <a:uLnTx/>
                <a:uFillTx/>
                <a:latin typeface="Graphik"/>
                <a:ea typeface="+mn-ea"/>
                <a:cs typeface="+mn-cs"/>
              </a:rPr>
              <a:t>imagemagick</a:t>
            </a:r>
            <a:r>
              <a:rPr kumimoji="0" lang="en-US" sz="800" b="0" i="0" u="none" strike="noStrike" kern="1200" cap="none" spc="0" normalizeH="0" baseline="0" noProof="0" dirty="0">
                <a:ln>
                  <a:noFill/>
                </a:ln>
                <a:solidFill>
                  <a:srgbClr val="6A8759"/>
                </a:solidFill>
                <a:effectLst/>
                <a:uLnTx/>
                <a:uFillTx/>
                <a:latin typeface="Graphik"/>
                <a:ea typeface="+mn-ea"/>
                <a:cs typeface="+mn-cs"/>
              </a:rPr>
              <a:t>'</a:t>
            </a:r>
            <a:r>
              <a:rPr kumimoji="0" lang="en-US" sz="800" b="0" i="0" u="none" strike="noStrike" kern="1200" cap="none" spc="0" normalizeH="0" baseline="0" noProof="0" dirty="0">
                <a:ln>
                  <a:noFill/>
                </a:ln>
                <a:solidFill>
                  <a:srgbClr val="CC7832"/>
                </a:solidFill>
                <a:effectLst/>
                <a:uLnTx/>
                <a:uFillTx/>
                <a:latin typeface="Graphik"/>
                <a:ea typeface="+mn-ea"/>
                <a:cs typeface="+mn-cs"/>
              </a:rPr>
              <a:t>, </a:t>
            </a:r>
            <a:r>
              <a:rPr kumimoji="0" lang="en-US" sz="800" b="0" i="0" u="none" strike="noStrike" kern="1200" cap="none" spc="0" normalizeH="0" baseline="0" noProof="0" dirty="0">
                <a:ln>
                  <a:noFill/>
                </a:ln>
                <a:solidFill>
                  <a:srgbClr val="AA4926"/>
                </a:solidFill>
                <a:effectLst/>
                <a:uLnTx/>
                <a:uFillTx/>
                <a:latin typeface="Graphik"/>
                <a:ea typeface="+mn-ea"/>
                <a:cs typeface="+mn-cs"/>
              </a:rPr>
              <a:t>dpi</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r>
              <a:rPr kumimoji="0" lang="en-US" sz="800" b="0" i="0" u="none" strike="noStrike" kern="1200" cap="none" spc="0" normalizeH="0" baseline="0" noProof="0" dirty="0">
                <a:ln>
                  <a:noFill/>
                </a:ln>
                <a:solidFill>
                  <a:srgbClr val="6897BB"/>
                </a:solidFill>
                <a:effectLst/>
                <a:uLnTx/>
                <a:uFillTx/>
                <a:latin typeface="Graphik"/>
                <a:ea typeface="+mn-ea"/>
                <a:cs typeface="+mn-cs"/>
              </a:rPr>
              <a:t>500</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br>
              <a:rPr kumimoji="0" lang="en-US" sz="800" b="0" i="0" u="none" strike="noStrike" kern="1200" cap="none" spc="0" normalizeH="0" baseline="0" noProof="0" dirty="0">
                <a:ln>
                  <a:noFill/>
                </a:ln>
                <a:solidFill>
                  <a:srgbClr val="000000"/>
                </a:solidFill>
                <a:effectLst/>
                <a:uLnTx/>
                <a:uFillTx/>
                <a:latin typeface="Graphik"/>
                <a:ea typeface="+mn-ea"/>
                <a:cs typeface="+mn-cs"/>
              </a:rPr>
            </a:br>
            <a:r>
              <a:rPr kumimoji="0" lang="en-US" sz="800" b="0" i="0" u="none" strike="noStrike" kern="1200" cap="none" spc="0" normalizeH="0" baseline="0" noProof="0" dirty="0" err="1">
                <a:ln>
                  <a:noFill/>
                </a:ln>
                <a:solidFill>
                  <a:srgbClr val="000000"/>
                </a:solidFill>
                <a:effectLst/>
                <a:uLnTx/>
                <a:uFillTx/>
                <a:latin typeface="Graphik"/>
                <a:ea typeface="+mn-ea"/>
                <a:cs typeface="+mn-cs"/>
              </a:rPr>
              <a:t>plt.show</a:t>
            </a:r>
            <a:r>
              <a:rPr kumimoji="0" lang="en-US" sz="800" b="0" i="0" u="none" strike="noStrike" kern="1200" cap="none" spc="0" normalizeH="0" baseline="0" noProof="0" dirty="0">
                <a:ln>
                  <a:noFill/>
                </a:ln>
                <a:solidFill>
                  <a:srgbClr val="000000"/>
                </a:solidFill>
                <a:effectLst/>
                <a:uLnTx/>
                <a:uFillTx/>
                <a:latin typeface="Graphik"/>
                <a:ea typeface="+mn-ea"/>
                <a:cs typeface="+mn-cs"/>
              </a:rPr>
              <a:t>()</a:t>
            </a:r>
            <a:endParaRPr lang="en-US" dirty="0"/>
          </a:p>
        </p:txBody>
      </p:sp>
    </p:spTree>
    <p:extLst>
      <p:ext uri="{BB962C8B-B14F-4D97-AF65-F5344CB8AC3E}">
        <p14:creationId xmlns:p14="http://schemas.microsoft.com/office/powerpoint/2010/main" val="990070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DC31-8C5D-0B67-9207-0883A83BC55D}"/>
              </a:ext>
            </a:extLst>
          </p:cNvPr>
          <p:cNvSpPr>
            <a:spLocks noGrp="1"/>
          </p:cNvSpPr>
          <p:nvPr>
            <p:ph type="title"/>
          </p:nvPr>
        </p:nvSpPr>
        <p:spPr/>
        <p:txBody>
          <a:bodyPr anchor="ctr" anchorCtr="0"/>
          <a:lstStyle/>
          <a:p>
            <a:r>
              <a:rPr lang="en-US" sz="3200" dirty="0"/>
              <a:t>What is a vector embedding?</a:t>
            </a:r>
          </a:p>
        </p:txBody>
      </p:sp>
      <p:sp>
        <p:nvSpPr>
          <p:cNvPr id="4" name="TextBox 3">
            <a:extLst>
              <a:ext uri="{FF2B5EF4-FFF2-40B4-BE49-F238E27FC236}">
                <a16:creationId xmlns:a16="http://schemas.microsoft.com/office/drawing/2014/main" id="{45C3A671-3E06-17B7-E82F-3D6D36322007}"/>
              </a:ext>
            </a:extLst>
          </p:cNvPr>
          <p:cNvSpPr txBox="1"/>
          <p:nvPr/>
        </p:nvSpPr>
        <p:spPr>
          <a:xfrm>
            <a:off x="380999" y="1371600"/>
            <a:ext cx="11429999" cy="830997"/>
          </a:xfrm>
          <a:prstGeom prst="rect">
            <a:avLst/>
          </a:prstGeom>
          <a:noFill/>
        </p:spPr>
        <p:txBody>
          <a:bodyPr wrap="square">
            <a:spAutoFit/>
          </a:bodyPr>
          <a:lstStyle/>
          <a:p>
            <a:r>
              <a:rPr lang="en-US" sz="1600" dirty="0"/>
              <a:t>A vector embedding, or simply "embedding," is a way to turn things that aren't numbers (like words or pictures) into a list of numbers. This list captures the important qualities and relationships within the original data. Embeddings are really helpful for machine learning tasks.</a:t>
            </a:r>
          </a:p>
        </p:txBody>
      </p:sp>
      <p:pic>
        <p:nvPicPr>
          <p:cNvPr id="5" name="Picture 2">
            <a:extLst>
              <a:ext uri="{FF2B5EF4-FFF2-40B4-BE49-F238E27FC236}">
                <a16:creationId xmlns:a16="http://schemas.microsoft.com/office/drawing/2014/main" id="{7531CE52-7546-6525-4EB8-D793D9713576}"/>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1469" y="2760991"/>
            <a:ext cx="658905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223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D56E4-FBD7-D3F0-82EF-932FCE325BD1}"/>
              </a:ext>
            </a:extLst>
          </p:cNvPr>
          <p:cNvSpPr>
            <a:spLocks noGrp="1"/>
          </p:cNvSpPr>
          <p:nvPr>
            <p:ph type="title"/>
          </p:nvPr>
        </p:nvSpPr>
        <p:spPr/>
        <p:txBody>
          <a:bodyPr anchor="ctr" anchorCtr="0"/>
          <a:lstStyle/>
          <a:p>
            <a:r>
              <a:rPr lang="en-US" sz="3200" dirty="0"/>
              <a:t>How embeddings make sense of data?</a:t>
            </a:r>
          </a:p>
        </p:txBody>
      </p:sp>
      <p:sp>
        <p:nvSpPr>
          <p:cNvPr id="4" name="TextBox 3">
            <a:extLst>
              <a:ext uri="{FF2B5EF4-FFF2-40B4-BE49-F238E27FC236}">
                <a16:creationId xmlns:a16="http://schemas.microsoft.com/office/drawing/2014/main" id="{0731D048-7912-40C9-113A-B8CFAF95B0AE}"/>
              </a:ext>
            </a:extLst>
          </p:cNvPr>
          <p:cNvSpPr txBox="1"/>
          <p:nvPr/>
        </p:nvSpPr>
        <p:spPr>
          <a:xfrm>
            <a:off x="380999" y="1371600"/>
            <a:ext cx="11429999" cy="830997"/>
          </a:xfrm>
          <a:prstGeom prst="rect">
            <a:avLst/>
          </a:prstGeom>
          <a:noFill/>
        </p:spPr>
        <p:txBody>
          <a:bodyPr wrap="square">
            <a:spAutoFit/>
          </a:bodyPr>
          <a:lstStyle/>
          <a:p>
            <a:r>
              <a:rPr lang="en-US" sz="1600" dirty="0"/>
              <a:t>Embeddings try to "understand" the meaning, context, or structure of the information they represent. This helps with specific tasks.  Different types of data (like audio, text, video, etc.) need different embedding methods or algorithms to do this well.</a:t>
            </a:r>
          </a:p>
        </p:txBody>
      </p:sp>
      <p:pic>
        <p:nvPicPr>
          <p:cNvPr id="3" name="Graphic 2" descr="Music with solid fill">
            <a:extLst>
              <a:ext uri="{FF2B5EF4-FFF2-40B4-BE49-F238E27FC236}">
                <a16:creationId xmlns:a16="http://schemas.microsoft.com/office/drawing/2014/main" id="{853D735D-DE73-9AED-1144-A518A85839D3}"/>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2423446" y="2362200"/>
            <a:ext cx="914400" cy="914400"/>
          </a:xfrm>
          <a:prstGeom prst="rect">
            <a:avLst/>
          </a:prstGeom>
        </p:spPr>
      </p:pic>
      <p:pic>
        <p:nvPicPr>
          <p:cNvPr id="6" name="Picture 4" descr="Neural Network icons for free download | Freepik">
            <a:extLst>
              <a:ext uri="{FF2B5EF4-FFF2-40B4-BE49-F238E27FC236}">
                <a16:creationId xmlns:a16="http://schemas.microsoft.com/office/drawing/2014/main" id="{E0C5F1BF-4BEF-6E7E-809C-BDA93C91B6FB}"/>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1182" y="23622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3926F0-54C2-ECC0-1B16-13219CFA29E8}"/>
              </a:ext>
            </a:extLst>
          </p:cNvPr>
          <p:cNvSpPr txBox="1"/>
          <p:nvPr/>
        </p:nvSpPr>
        <p:spPr>
          <a:xfrm>
            <a:off x="2645747" y="3336408"/>
            <a:ext cx="506549" cy="215444"/>
          </a:xfrm>
          <a:prstGeom prst="rect">
            <a:avLst/>
          </a:prstGeom>
          <a:noFill/>
        </p:spPr>
        <p:txBody>
          <a:bodyPr wrap="none" lIns="0" tIns="0" rIns="0" bIns="0" rtlCol="0" anchor="ctr" anchorCtr="0">
            <a:spAutoFit/>
          </a:bodyPr>
          <a:lstStyle/>
          <a:p>
            <a:pPr algn="l" defTabSz="228600">
              <a:spcAft>
                <a:spcPts val="1200"/>
              </a:spcAft>
            </a:pPr>
            <a:r>
              <a:rPr lang="en-US" sz="1400" noProof="0" dirty="0"/>
              <a:t>Audio</a:t>
            </a:r>
          </a:p>
        </p:txBody>
      </p:sp>
      <p:sp>
        <p:nvSpPr>
          <p:cNvPr id="11" name="TextBox 10">
            <a:extLst>
              <a:ext uri="{FF2B5EF4-FFF2-40B4-BE49-F238E27FC236}">
                <a16:creationId xmlns:a16="http://schemas.microsoft.com/office/drawing/2014/main" id="{1C092BDD-5957-3EFB-0A13-7AC71FD64F9D}"/>
              </a:ext>
            </a:extLst>
          </p:cNvPr>
          <p:cNvSpPr txBox="1"/>
          <p:nvPr/>
        </p:nvSpPr>
        <p:spPr>
          <a:xfrm>
            <a:off x="4954272" y="3359916"/>
            <a:ext cx="1165510" cy="215444"/>
          </a:xfrm>
          <a:prstGeom prst="rect">
            <a:avLst/>
          </a:prstGeom>
          <a:noFill/>
        </p:spPr>
        <p:txBody>
          <a:bodyPr wrap="square" lIns="0" tIns="0" rIns="0" bIns="0" rtlCol="0" anchor="ctr" anchorCtr="0">
            <a:spAutoFit/>
          </a:bodyPr>
          <a:lstStyle/>
          <a:p>
            <a:pPr algn="l" defTabSz="228600">
              <a:spcAft>
                <a:spcPts val="1200"/>
              </a:spcAft>
            </a:pPr>
            <a:r>
              <a:rPr lang="en-US" sz="1400" noProof="0" dirty="0"/>
              <a:t>Audio Model</a:t>
            </a:r>
          </a:p>
        </p:txBody>
      </p:sp>
      <p:sp>
        <p:nvSpPr>
          <p:cNvPr id="12" name="TextBox 11">
            <a:extLst>
              <a:ext uri="{FF2B5EF4-FFF2-40B4-BE49-F238E27FC236}">
                <a16:creationId xmlns:a16="http://schemas.microsoft.com/office/drawing/2014/main" id="{881C5C01-142E-247D-C461-F1D51EB9C45F}"/>
              </a:ext>
            </a:extLst>
          </p:cNvPr>
          <p:cNvSpPr txBox="1"/>
          <p:nvPr/>
        </p:nvSpPr>
        <p:spPr>
          <a:xfrm>
            <a:off x="7878779" y="3057004"/>
            <a:ext cx="2456769" cy="276999"/>
          </a:xfrm>
          <a:prstGeom prst="rect">
            <a:avLst/>
          </a:prstGeom>
          <a:noFill/>
        </p:spPr>
        <p:txBody>
          <a:bodyPr wrap="square" lIns="0" tIns="0" rIns="0" bIns="0" rtlCol="0" anchor="ctr" anchorCtr="0">
            <a:normAutofit/>
          </a:bodyPr>
          <a:lstStyle/>
          <a:p>
            <a:pPr algn="l" defTabSz="228600">
              <a:spcAft>
                <a:spcPts val="1200"/>
              </a:spcAft>
            </a:pPr>
            <a:r>
              <a:rPr lang="en-US" sz="1400" noProof="0" dirty="0"/>
              <a:t>Audio Vector Embeddings</a:t>
            </a:r>
          </a:p>
        </p:txBody>
      </p:sp>
      <p:cxnSp>
        <p:nvCxnSpPr>
          <p:cNvPr id="13" name="Straight Arrow Connector 12">
            <a:extLst>
              <a:ext uri="{FF2B5EF4-FFF2-40B4-BE49-F238E27FC236}">
                <a16:creationId xmlns:a16="http://schemas.microsoft.com/office/drawing/2014/main" id="{FA0143E9-9D57-7AD2-A2C4-7FE3DC149F32}"/>
              </a:ext>
            </a:extLst>
          </p:cNvPr>
          <p:cNvCxnSpPr/>
          <p:nvPr/>
        </p:nvCxnSpPr>
        <p:spPr>
          <a:xfrm>
            <a:off x="3727311" y="2819400"/>
            <a:ext cx="99763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66C4A48-36D4-CC98-A5EA-69FBC3B17FEE}"/>
              </a:ext>
            </a:extLst>
          </p:cNvPr>
          <p:cNvCxnSpPr/>
          <p:nvPr/>
        </p:nvCxnSpPr>
        <p:spPr>
          <a:xfrm>
            <a:off x="6251815" y="2812627"/>
            <a:ext cx="99763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5" name="Graphic 14" descr="Document with solid fill">
            <a:extLst>
              <a:ext uri="{FF2B5EF4-FFF2-40B4-BE49-F238E27FC236}">
                <a16:creationId xmlns:a16="http://schemas.microsoft.com/office/drawing/2014/main" id="{F1182489-529D-CDA1-B786-6ABE8004E596}"/>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2423446" y="3653828"/>
            <a:ext cx="914400" cy="914400"/>
          </a:xfrm>
          <a:prstGeom prst="rect">
            <a:avLst/>
          </a:prstGeom>
        </p:spPr>
      </p:pic>
      <p:pic>
        <p:nvPicPr>
          <p:cNvPr id="16" name="Picture 4" descr="Neural Network icons for free download | Freepik">
            <a:extLst>
              <a:ext uri="{FF2B5EF4-FFF2-40B4-BE49-F238E27FC236}">
                <a16:creationId xmlns:a16="http://schemas.microsoft.com/office/drawing/2014/main" id="{3B57C465-B37A-EAF0-3FF1-36F9906782A7}"/>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1182" y="3653828"/>
            <a:ext cx="9144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EAE240A7-D589-919C-8046-B7AB08925FFF}"/>
              </a:ext>
            </a:extLst>
          </p:cNvPr>
          <p:cNvCxnSpPr/>
          <p:nvPr/>
        </p:nvCxnSpPr>
        <p:spPr>
          <a:xfrm>
            <a:off x="3727311" y="4111028"/>
            <a:ext cx="99763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78F8319-FD64-E6E7-642C-2E2E35604E44}"/>
              </a:ext>
            </a:extLst>
          </p:cNvPr>
          <p:cNvCxnSpPr/>
          <p:nvPr/>
        </p:nvCxnSpPr>
        <p:spPr>
          <a:xfrm>
            <a:off x="6251815" y="4104255"/>
            <a:ext cx="99763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2" name="Graphic 21" descr="Presentation with media with solid fill">
            <a:extLst>
              <a:ext uri="{FF2B5EF4-FFF2-40B4-BE49-F238E27FC236}">
                <a16:creationId xmlns:a16="http://schemas.microsoft.com/office/drawing/2014/main" id="{4B2F39AB-B462-D4A1-DF99-D4C26CC8A781}"/>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2423446" y="4998796"/>
            <a:ext cx="914400" cy="914400"/>
          </a:xfrm>
          <a:prstGeom prst="rect">
            <a:avLst/>
          </a:prstGeom>
        </p:spPr>
      </p:pic>
      <p:pic>
        <p:nvPicPr>
          <p:cNvPr id="23" name="Picture 4" descr="Neural Network icons for free download | Freepik">
            <a:extLst>
              <a:ext uri="{FF2B5EF4-FFF2-40B4-BE49-F238E27FC236}">
                <a16:creationId xmlns:a16="http://schemas.microsoft.com/office/drawing/2014/main" id="{3AAD8B7D-9650-3887-6217-96A6A0E4918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1182" y="4998796"/>
            <a:ext cx="9144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3A929947-7136-ECF3-57AE-65DA2CBB3EE8}"/>
              </a:ext>
            </a:extLst>
          </p:cNvPr>
          <p:cNvCxnSpPr/>
          <p:nvPr/>
        </p:nvCxnSpPr>
        <p:spPr>
          <a:xfrm>
            <a:off x="3727311" y="5455996"/>
            <a:ext cx="99763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024D909-88D7-4601-57B6-AD85CA836729}"/>
              </a:ext>
            </a:extLst>
          </p:cNvPr>
          <p:cNvCxnSpPr/>
          <p:nvPr/>
        </p:nvCxnSpPr>
        <p:spPr>
          <a:xfrm>
            <a:off x="6251815" y="5449223"/>
            <a:ext cx="99763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E78076D-61CB-71D3-A8F0-5D5531E2A008}"/>
              </a:ext>
            </a:extLst>
          </p:cNvPr>
          <p:cNvSpPr txBox="1"/>
          <p:nvPr/>
        </p:nvSpPr>
        <p:spPr>
          <a:xfrm>
            <a:off x="2590624" y="4690495"/>
            <a:ext cx="368691" cy="215444"/>
          </a:xfrm>
          <a:prstGeom prst="rect">
            <a:avLst/>
          </a:prstGeom>
          <a:noFill/>
        </p:spPr>
        <p:txBody>
          <a:bodyPr wrap="none" lIns="0" tIns="0" rIns="0" bIns="0" rtlCol="0" anchor="ctr" anchorCtr="0">
            <a:spAutoFit/>
          </a:bodyPr>
          <a:lstStyle/>
          <a:p>
            <a:pPr algn="l" defTabSz="228600">
              <a:spcAft>
                <a:spcPts val="1200"/>
              </a:spcAft>
            </a:pPr>
            <a:r>
              <a:rPr lang="en-US" sz="1400" noProof="0" dirty="0"/>
              <a:t>Text</a:t>
            </a:r>
          </a:p>
        </p:txBody>
      </p:sp>
      <p:sp>
        <p:nvSpPr>
          <p:cNvPr id="30" name="TextBox 29">
            <a:extLst>
              <a:ext uri="{FF2B5EF4-FFF2-40B4-BE49-F238E27FC236}">
                <a16:creationId xmlns:a16="http://schemas.microsoft.com/office/drawing/2014/main" id="{67FC0093-3C9C-1C4D-F97C-36A0EF713AF4}"/>
              </a:ext>
            </a:extLst>
          </p:cNvPr>
          <p:cNvSpPr txBox="1"/>
          <p:nvPr/>
        </p:nvSpPr>
        <p:spPr>
          <a:xfrm>
            <a:off x="4954272" y="4690496"/>
            <a:ext cx="1220633" cy="215443"/>
          </a:xfrm>
          <a:prstGeom prst="rect">
            <a:avLst/>
          </a:prstGeom>
          <a:noFill/>
        </p:spPr>
        <p:txBody>
          <a:bodyPr wrap="square" lIns="0" tIns="0" rIns="0" bIns="0" rtlCol="0" anchor="ctr" anchorCtr="0">
            <a:spAutoFit/>
          </a:bodyPr>
          <a:lstStyle/>
          <a:p>
            <a:pPr algn="l" defTabSz="228600">
              <a:spcAft>
                <a:spcPts val="1200"/>
              </a:spcAft>
            </a:pPr>
            <a:r>
              <a:rPr lang="en-US" sz="1400" noProof="0" dirty="0"/>
              <a:t>Text Model</a:t>
            </a:r>
          </a:p>
        </p:txBody>
      </p:sp>
      <p:sp>
        <p:nvSpPr>
          <p:cNvPr id="31" name="TextBox 30">
            <a:extLst>
              <a:ext uri="{FF2B5EF4-FFF2-40B4-BE49-F238E27FC236}">
                <a16:creationId xmlns:a16="http://schemas.microsoft.com/office/drawing/2014/main" id="{053E0D4E-4BBD-ECDD-BB9D-825E4F164CEE}"/>
              </a:ext>
            </a:extLst>
          </p:cNvPr>
          <p:cNvSpPr txBox="1"/>
          <p:nvPr/>
        </p:nvSpPr>
        <p:spPr>
          <a:xfrm>
            <a:off x="7878779" y="4348000"/>
            <a:ext cx="2456769" cy="276999"/>
          </a:xfrm>
          <a:prstGeom prst="rect">
            <a:avLst/>
          </a:prstGeom>
          <a:noFill/>
        </p:spPr>
        <p:txBody>
          <a:bodyPr wrap="square" lIns="0" tIns="0" rIns="0" bIns="0" rtlCol="0" anchor="ctr" anchorCtr="0">
            <a:normAutofit/>
          </a:bodyPr>
          <a:lstStyle/>
          <a:p>
            <a:pPr algn="l" defTabSz="228600">
              <a:spcAft>
                <a:spcPts val="1200"/>
              </a:spcAft>
            </a:pPr>
            <a:r>
              <a:rPr lang="en-US" sz="1400" noProof="0" dirty="0"/>
              <a:t>Text Vector Embeddings</a:t>
            </a:r>
          </a:p>
        </p:txBody>
      </p:sp>
      <p:sp>
        <p:nvSpPr>
          <p:cNvPr id="32" name="TextBox 31">
            <a:extLst>
              <a:ext uri="{FF2B5EF4-FFF2-40B4-BE49-F238E27FC236}">
                <a16:creationId xmlns:a16="http://schemas.microsoft.com/office/drawing/2014/main" id="{D3B12FD2-90E4-A884-C251-DD3C6E96ECB5}"/>
              </a:ext>
            </a:extLst>
          </p:cNvPr>
          <p:cNvSpPr txBox="1"/>
          <p:nvPr/>
        </p:nvSpPr>
        <p:spPr>
          <a:xfrm>
            <a:off x="2590624" y="6033813"/>
            <a:ext cx="498534" cy="215444"/>
          </a:xfrm>
          <a:prstGeom prst="rect">
            <a:avLst/>
          </a:prstGeom>
          <a:noFill/>
        </p:spPr>
        <p:txBody>
          <a:bodyPr wrap="none" lIns="0" tIns="0" rIns="0" bIns="0" rtlCol="0" anchor="ctr" anchorCtr="0">
            <a:spAutoFit/>
          </a:bodyPr>
          <a:lstStyle/>
          <a:p>
            <a:pPr algn="l" defTabSz="228600">
              <a:spcAft>
                <a:spcPts val="1200"/>
              </a:spcAft>
            </a:pPr>
            <a:r>
              <a:rPr lang="en-US" sz="1400" noProof="0" dirty="0"/>
              <a:t>Video</a:t>
            </a:r>
          </a:p>
        </p:txBody>
      </p:sp>
      <p:sp>
        <p:nvSpPr>
          <p:cNvPr id="33" name="TextBox 32">
            <a:extLst>
              <a:ext uri="{FF2B5EF4-FFF2-40B4-BE49-F238E27FC236}">
                <a16:creationId xmlns:a16="http://schemas.microsoft.com/office/drawing/2014/main" id="{1606D608-DEAE-AA96-C1E6-1D538994A484}"/>
              </a:ext>
            </a:extLst>
          </p:cNvPr>
          <p:cNvSpPr txBox="1"/>
          <p:nvPr/>
        </p:nvSpPr>
        <p:spPr>
          <a:xfrm>
            <a:off x="4954272" y="6046352"/>
            <a:ext cx="1220633" cy="215443"/>
          </a:xfrm>
          <a:prstGeom prst="rect">
            <a:avLst/>
          </a:prstGeom>
          <a:noFill/>
        </p:spPr>
        <p:txBody>
          <a:bodyPr wrap="square" lIns="0" tIns="0" rIns="0" bIns="0" rtlCol="0" anchor="ctr" anchorCtr="0">
            <a:spAutoFit/>
          </a:bodyPr>
          <a:lstStyle/>
          <a:p>
            <a:pPr algn="l" defTabSz="228600">
              <a:spcAft>
                <a:spcPts val="1200"/>
              </a:spcAft>
            </a:pPr>
            <a:r>
              <a:rPr lang="en-US" sz="1400" noProof="0" dirty="0"/>
              <a:t>Video Model</a:t>
            </a:r>
          </a:p>
        </p:txBody>
      </p:sp>
      <p:sp>
        <p:nvSpPr>
          <p:cNvPr id="34" name="TextBox 33">
            <a:extLst>
              <a:ext uri="{FF2B5EF4-FFF2-40B4-BE49-F238E27FC236}">
                <a16:creationId xmlns:a16="http://schemas.microsoft.com/office/drawing/2014/main" id="{4DD9EE4B-8C5B-83A0-B616-C319854EFBC3}"/>
              </a:ext>
            </a:extLst>
          </p:cNvPr>
          <p:cNvSpPr txBox="1"/>
          <p:nvPr/>
        </p:nvSpPr>
        <p:spPr>
          <a:xfrm>
            <a:off x="7878779" y="5683818"/>
            <a:ext cx="2456769" cy="276999"/>
          </a:xfrm>
          <a:prstGeom prst="rect">
            <a:avLst/>
          </a:prstGeom>
          <a:noFill/>
        </p:spPr>
        <p:txBody>
          <a:bodyPr wrap="square" lIns="0" tIns="0" rIns="0" bIns="0" rtlCol="0" anchor="ctr" anchorCtr="0">
            <a:normAutofit/>
          </a:bodyPr>
          <a:lstStyle/>
          <a:p>
            <a:pPr algn="l" defTabSz="228600">
              <a:spcAft>
                <a:spcPts val="1200"/>
              </a:spcAft>
            </a:pPr>
            <a:r>
              <a:rPr lang="en-US" sz="1400" noProof="0" dirty="0"/>
              <a:t>Video Vector Embeddings</a:t>
            </a:r>
          </a:p>
        </p:txBody>
      </p:sp>
      <p:sp>
        <p:nvSpPr>
          <p:cNvPr id="35" name="TextBox 34">
            <a:extLst>
              <a:ext uri="{FF2B5EF4-FFF2-40B4-BE49-F238E27FC236}">
                <a16:creationId xmlns:a16="http://schemas.microsoft.com/office/drawing/2014/main" id="{62209684-5BD0-2BDA-2DFC-89C2D04E032E}"/>
              </a:ext>
            </a:extLst>
          </p:cNvPr>
          <p:cNvSpPr txBox="1"/>
          <p:nvPr/>
        </p:nvSpPr>
        <p:spPr>
          <a:xfrm>
            <a:off x="7880341" y="2673278"/>
            <a:ext cx="2912767" cy="284451"/>
          </a:xfrm>
          <a:prstGeom prst="rect">
            <a:avLst/>
          </a:prstGeom>
          <a:noFill/>
        </p:spPr>
        <p:txBody>
          <a:bodyPr wrap="square" lIns="0" tIns="0" rIns="0" bIns="0" rtlCol="0" anchor="ctr" anchorCtr="0">
            <a:normAutofit/>
          </a:bodyPr>
          <a:lstStyle/>
          <a:p>
            <a:pPr algn="l" defTabSz="228600">
              <a:spcAft>
                <a:spcPts val="1200"/>
              </a:spcAft>
            </a:pPr>
            <a:r>
              <a:rPr lang="en-US" sz="1400" b="1" noProof="0" dirty="0">
                <a:solidFill>
                  <a:schemeClr val="accent1"/>
                </a:solidFill>
              </a:rPr>
              <a:t>[0.07, 0.76, -0.87, 0.34, 0.22, …]</a:t>
            </a:r>
          </a:p>
        </p:txBody>
      </p:sp>
      <p:sp>
        <p:nvSpPr>
          <p:cNvPr id="36" name="TextBox 35">
            <a:extLst>
              <a:ext uri="{FF2B5EF4-FFF2-40B4-BE49-F238E27FC236}">
                <a16:creationId xmlns:a16="http://schemas.microsoft.com/office/drawing/2014/main" id="{60E0A186-A3D5-7729-B837-EE744FFCEBAD}"/>
              </a:ext>
            </a:extLst>
          </p:cNvPr>
          <p:cNvSpPr txBox="1"/>
          <p:nvPr/>
        </p:nvSpPr>
        <p:spPr>
          <a:xfrm>
            <a:off x="7878779" y="3965446"/>
            <a:ext cx="3082146" cy="284439"/>
          </a:xfrm>
          <a:prstGeom prst="rect">
            <a:avLst/>
          </a:prstGeom>
          <a:noFill/>
        </p:spPr>
        <p:txBody>
          <a:bodyPr wrap="square" lIns="0" tIns="0" rIns="0" bIns="0" rtlCol="0" anchor="ctr" anchorCtr="0">
            <a:normAutofit/>
          </a:bodyPr>
          <a:lstStyle/>
          <a:p>
            <a:pPr algn="l" defTabSz="228600">
              <a:spcAft>
                <a:spcPts val="1200"/>
              </a:spcAft>
            </a:pPr>
            <a:r>
              <a:rPr lang="en-US" sz="1400" b="1" noProof="0" dirty="0">
                <a:solidFill>
                  <a:schemeClr val="accent1"/>
                </a:solidFill>
              </a:rPr>
              <a:t>[0.79, -0.32, -0.14, 0.92, 0.31, …]</a:t>
            </a:r>
          </a:p>
        </p:txBody>
      </p:sp>
      <p:sp>
        <p:nvSpPr>
          <p:cNvPr id="37" name="TextBox 36">
            <a:extLst>
              <a:ext uri="{FF2B5EF4-FFF2-40B4-BE49-F238E27FC236}">
                <a16:creationId xmlns:a16="http://schemas.microsoft.com/office/drawing/2014/main" id="{83BA2F3C-025B-533B-FE61-B82D53223858}"/>
              </a:ext>
            </a:extLst>
          </p:cNvPr>
          <p:cNvSpPr txBox="1"/>
          <p:nvPr/>
        </p:nvSpPr>
        <p:spPr>
          <a:xfrm>
            <a:off x="7878779" y="5307550"/>
            <a:ext cx="3082146" cy="284425"/>
          </a:xfrm>
          <a:prstGeom prst="rect">
            <a:avLst/>
          </a:prstGeom>
          <a:noFill/>
        </p:spPr>
        <p:txBody>
          <a:bodyPr wrap="square" lIns="0" tIns="0" rIns="0" bIns="0" rtlCol="0" anchor="ctr" anchorCtr="0">
            <a:normAutofit/>
          </a:bodyPr>
          <a:lstStyle/>
          <a:p>
            <a:pPr algn="l" defTabSz="228600">
              <a:spcAft>
                <a:spcPts val="1200"/>
              </a:spcAft>
            </a:pPr>
            <a:r>
              <a:rPr lang="en-US" sz="1400" b="1" noProof="0" dirty="0">
                <a:solidFill>
                  <a:schemeClr val="accent1"/>
                </a:solidFill>
              </a:rPr>
              <a:t>[-0.94, 0.63, -0.27, 0.46, 0.12, …]</a:t>
            </a:r>
          </a:p>
        </p:txBody>
      </p:sp>
    </p:spTree>
    <p:extLst>
      <p:ext uri="{BB962C8B-B14F-4D97-AF65-F5344CB8AC3E}">
        <p14:creationId xmlns:p14="http://schemas.microsoft.com/office/powerpoint/2010/main" val="128963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98379-8ECD-17AB-DD62-9AE911B736F9}"/>
              </a:ext>
            </a:extLst>
          </p:cNvPr>
          <p:cNvSpPr>
            <a:spLocks noGrp="1"/>
          </p:cNvSpPr>
          <p:nvPr>
            <p:ph type="title"/>
          </p:nvPr>
        </p:nvSpPr>
        <p:spPr/>
        <p:txBody>
          <a:bodyPr anchor="ctr" anchorCtr="0"/>
          <a:lstStyle/>
          <a:p>
            <a:pPr algn="l"/>
            <a:r>
              <a:rPr lang="en-US" sz="3200" dirty="0"/>
              <a:t>What is a vector embedding?</a:t>
            </a:r>
          </a:p>
        </p:txBody>
      </p:sp>
      <p:sp>
        <p:nvSpPr>
          <p:cNvPr id="4" name="TextBox 3">
            <a:extLst>
              <a:ext uri="{FF2B5EF4-FFF2-40B4-BE49-F238E27FC236}">
                <a16:creationId xmlns:a16="http://schemas.microsoft.com/office/drawing/2014/main" id="{432E9B4E-28DE-D70B-427B-A49932AD048E}"/>
              </a:ext>
            </a:extLst>
          </p:cNvPr>
          <p:cNvSpPr txBox="1"/>
          <p:nvPr/>
        </p:nvSpPr>
        <p:spPr>
          <a:xfrm>
            <a:off x="381000" y="1371600"/>
            <a:ext cx="6256106" cy="2923877"/>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1200" dirty="0"/>
              <a:t>A vector is a fixed-length array of numbers that represents a point in a mathematical space. </a:t>
            </a:r>
          </a:p>
          <a:p>
            <a:pPr marL="285750" indent="-285750">
              <a:spcAft>
                <a:spcPts val="1200"/>
              </a:spcAft>
              <a:buFont typeface="Arial" panose="020B0604020202020204" pitchFamily="34" charset="0"/>
              <a:buChar char="•"/>
            </a:pPr>
            <a:r>
              <a:rPr lang="en-US" sz="1200" dirty="0"/>
              <a:t>Each number in the array corresponds to a direction (or dimension) within this space, and its value determines the vector's magnitude in that direction. </a:t>
            </a:r>
          </a:p>
          <a:p>
            <a:pPr marL="285750" indent="-285750">
              <a:spcAft>
                <a:spcPts val="1200"/>
              </a:spcAft>
              <a:buFont typeface="Arial" panose="020B0604020202020204" pitchFamily="34" charset="0"/>
              <a:buChar char="•"/>
            </a:pPr>
            <a:r>
              <a:rPr lang="en-US" sz="1200" dirty="0"/>
              <a:t>While vectors in machine learning can have thousands of dimensions (difficult to visualize), simpler vectors with two or three dimensions can be easily graphed and understood.</a:t>
            </a:r>
          </a:p>
          <a:p>
            <a:pPr marL="285750" indent="-285750">
              <a:spcAft>
                <a:spcPts val="1200"/>
              </a:spcAft>
              <a:buFont typeface="Arial" panose="020B0604020202020204" pitchFamily="34" charset="0"/>
              <a:buChar char="•"/>
            </a:pPr>
            <a:r>
              <a:rPr lang="en-US" sz="1200" dirty="0"/>
              <a:t>A </a:t>
            </a:r>
            <a:r>
              <a:rPr lang="en-US" sz="1200" dirty="0">
                <a:solidFill>
                  <a:schemeClr val="accent1"/>
                </a:solidFill>
              </a:rPr>
              <a:t>vector embedding</a:t>
            </a:r>
            <a:r>
              <a:rPr lang="en-US" sz="1200" dirty="0"/>
              <a:t>, or simply "</a:t>
            </a:r>
            <a:r>
              <a:rPr lang="en-US" sz="1200" dirty="0">
                <a:solidFill>
                  <a:schemeClr val="accent1"/>
                </a:solidFill>
              </a:rPr>
              <a:t>embedding</a:t>
            </a:r>
            <a:r>
              <a:rPr lang="en-US" sz="1200" dirty="0"/>
              <a:t>," is a way to turn things that aren't numbers (like words or pictures) into a list of numbers. This list captures the important qualities and relationships within the original data.</a:t>
            </a:r>
          </a:p>
          <a:p>
            <a:pPr marL="285750" indent="-285750">
              <a:spcAft>
                <a:spcPts val="1200"/>
              </a:spcAft>
              <a:buFont typeface="Arial" panose="020B0604020202020204" pitchFamily="34" charset="0"/>
              <a:buChar char="•"/>
            </a:pPr>
            <a:r>
              <a:rPr lang="en-US" sz="1200" dirty="0"/>
              <a:t>Different types of data (like audio, text, video, etc.) need different embedding methods or algorithms to do this well. </a:t>
            </a:r>
          </a:p>
        </p:txBody>
      </p:sp>
      <p:pic>
        <p:nvPicPr>
          <p:cNvPr id="2068" name="Picture 20">
            <a:extLst>
              <a:ext uri="{FF2B5EF4-FFF2-40B4-BE49-F238E27FC236}">
                <a16:creationId xmlns:a16="http://schemas.microsoft.com/office/drawing/2014/main" id="{223ED8D0-6842-A541-09E0-FEB170C16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7743" y="494015"/>
            <a:ext cx="364934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1225E0E3-01D2-3DEE-0E48-544E56CE4C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000" r="3585" b="14008"/>
          <a:stretch/>
        </p:blipFill>
        <p:spPr bwMode="auto">
          <a:xfrm>
            <a:off x="7408987" y="3429000"/>
            <a:ext cx="4006856" cy="2743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A04AF45E-ACC2-E107-E581-B5165EE1757E}"/>
              </a:ext>
            </a:extLst>
          </p:cNvPr>
          <p:cNvGraphicFramePr>
            <a:graphicFrameLocks noGrp="1"/>
          </p:cNvGraphicFramePr>
          <p:nvPr/>
        </p:nvGraphicFramePr>
        <p:xfrm>
          <a:off x="550523" y="5052954"/>
          <a:ext cx="5917060" cy="1098860"/>
        </p:xfrm>
        <a:graphic>
          <a:graphicData uri="http://schemas.openxmlformats.org/drawingml/2006/table">
            <a:tbl>
              <a:tblPr firstRow="1" bandRow="1">
                <a:tableStyleId>{A0BC3CC4-8867-4C89-9D3F-A6A6B9ED4035}</a:tableStyleId>
              </a:tblPr>
              <a:tblGrid>
                <a:gridCol w="1479265">
                  <a:extLst>
                    <a:ext uri="{9D8B030D-6E8A-4147-A177-3AD203B41FA5}">
                      <a16:colId xmlns:a16="http://schemas.microsoft.com/office/drawing/2014/main" val="2623497463"/>
                    </a:ext>
                  </a:extLst>
                </a:gridCol>
                <a:gridCol w="1479265">
                  <a:extLst>
                    <a:ext uri="{9D8B030D-6E8A-4147-A177-3AD203B41FA5}">
                      <a16:colId xmlns:a16="http://schemas.microsoft.com/office/drawing/2014/main" val="2494137953"/>
                    </a:ext>
                  </a:extLst>
                </a:gridCol>
                <a:gridCol w="1479265">
                  <a:extLst>
                    <a:ext uri="{9D8B030D-6E8A-4147-A177-3AD203B41FA5}">
                      <a16:colId xmlns:a16="http://schemas.microsoft.com/office/drawing/2014/main" val="2078464741"/>
                    </a:ext>
                  </a:extLst>
                </a:gridCol>
                <a:gridCol w="1479265">
                  <a:extLst>
                    <a:ext uri="{9D8B030D-6E8A-4147-A177-3AD203B41FA5}">
                      <a16:colId xmlns:a16="http://schemas.microsoft.com/office/drawing/2014/main" val="3511204047"/>
                    </a:ext>
                  </a:extLst>
                </a:gridCol>
              </a:tblGrid>
              <a:tr h="283812">
                <a:tc>
                  <a:txBody>
                    <a:bodyPr/>
                    <a:lstStyle/>
                    <a:p>
                      <a:pPr algn="l" rtl="0" fontAlgn="b"/>
                      <a:r>
                        <a:rPr lang="en-US" sz="1000">
                          <a:effectLst/>
                        </a:rPr>
                        <a:t>City</a:t>
                      </a:r>
                    </a:p>
                  </a:txBody>
                  <a:tcPr marL="45720" marR="45720" anchor="ctr"/>
                </a:tc>
                <a:tc>
                  <a:txBody>
                    <a:bodyPr/>
                    <a:lstStyle/>
                    <a:p>
                      <a:pPr algn="l" rtl="0" fontAlgn="b"/>
                      <a:r>
                        <a:rPr lang="en-US" sz="1000" dirty="0">
                          <a:effectLst/>
                        </a:rPr>
                        <a:t>Longitude</a:t>
                      </a:r>
                    </a:p>
                  </a:txBody>
                  <a:tcPr marL="45720" marR="45720" anchor="ctr"/>
                </a:tc>
                <a:tc>
                  <a:txBody>
                    <a:bodyPr/>
                    <a:lstStyle/>
                    <a:p>
                      <a:pPr algn="l" rtl="0" fontAlgn="b"/>
                      <a:r>
                        <a:rPr lang="en-US" sz="1000" dirty="0">
                          <a:effectLst/>
                        </a:rPr>
                        <a:t>Latitude</a:t>
                      </a:r>
                    </a:p>
                  </a:txBody>
                  <a:tcPr marL="45720" marR="45720" anchor="ctr"/>
                </a:tc>
                <a:tc>
                  <a:txBody>
                    <a:bodyPr/>
                    <a:lstStyle/>
                    <a:p>
                      <a:pPr algn="l" rtl="0" fontAlgn="b"/>
                      <a:r>
                        <a:rPr lang="en-US" sz="1000">
                          <a:effectLst/>
                        </a:rPr>
                        <a:t>Population (Millions)</a:t>
                      </a:r>
                    </a:p>
                  </a:txBody>
                  <a:tcPr marL="45720" marR="45720" anchor="ctr"/>
                </a:tc>
                <a:extLst>
                  <a:ext uri="{0D108BD9-81ED-4DB2-BD59-A6C34878D82A}">
                    <a16:rowId xmlns:a16="http://schemas.microsoft.com/office/drawing/2014/main" val="2046702506"/>
                  </a:ext>
                </a:extLst>
              </a:tr>
              <a:tr h="283812">
                <a:tc>
                  <a:txBody>
                    <a:bodyPr/>
                    <a:lstStyle/>
                    <a:p>
                      <a:pPr algn="l" rtl="0" fontAlgn="b"/>
                      <a:r>
                        <a:rPr lang="en-US" sz="1000">
                          <a:effectLst/>
                        </a:rPr>
                        <a:t>San Francisco</a:t>
                      </a:r>
                    </a:p>
                  </a:txBody>
                  <a:tcPr marL="45720" marR="45720" anchor="ctr"/>
                </a:tc>
                <a:tc>
                  <a:txBody>
                    <a:bodyPr/>
                    <a:lstStyle/>
                    <a:p>
                      <a:pPr algn="l" rtl="0" fontAlgn="b"/>
                      <a:r>
                        <a:rPr lang="en-US" sz="1000">
                          <a:effectLst/>
                        </a:rPr>
                        <a:t>-122.4</a:t>
                      </a:r>
                    </a:p>
                  </a:txBody>
                  <a:tcPr marL="45720" marR="45720" anchor="ctr"/>
                </a:tc>
                <a:tc>
                  <a:txBody>
                    <a:bodyPr/>
                    <a:lstStyle/>
                    <a:p>
                      <a:pPr algn="l" rtl="0" fontAlgn="b"/>
                      <a:r>
                        <a:rPr lang="en-US" sz="1000">
                          <a:effectLst/>
                        </a:rPr>
                        <a:t>37.8</a:t>
                      </a:r>
                    </a:p>
                  </a:txBody>
                  <a:tcPr marL="45720" marR="45720" anchor="ctr"/>
                </a:tc>
                <a:tc>
                  <a:txBody>
                    <a:bodyPr/>
                    <a:lstStyle/>
                    <a:p>
                      <a:pPr algn="l" rtl="0" fontAlgn="b"/>
                      <a:r>
                        <a:rPr lang="en-US" sz="1000" dirty="0">
                          <a:effectLst/>
                        </a:rPr>
                        <a:t>4.2</a:t>
                      </a:r>
                    </a:p>
                  </a:txBody>
                  <a:tcPr marL="45720" marR="45720" anchor="ctr"/>
                </a:tc>
                <a:extLst>
                  <a:ext uri="{0D108BD9-81ED-4DB2-BD59-A6C34878D82A}">
                    <a16:rowId xmlns:a16="http://schemas.microsoft.com/office/drawing/2014/main" val="3472789008"/>
                  </a:ext>
                </a:extLst>
              </a:tr>
              <a:tr h="265618">
                <a:tc>
                  <a:txBody>
                    <a:bodyPr/>
                    <a:lstStyle/>
                    <a:p>
                      <a:pPr algn="l" rtl="0" fontAlgn="b"/>
                      <a:r>
                        <a:rPr lang="en-US" sz="1000">
                          <a:effectLst/>
                        </a:rPr>
                        <a:t>Seattle</a:t>
                      </a:r>
                    </a:p>
                  </a:txBody>
                  <a:tcPr marL="45720" marR="45720" anchor="ctr"/>
                </a:tc>
                <a:tc>
                  <a:txBody>
                    <a:bodyPr/>
                    <a:lstStyle/>
                    <a:p>
                      <a:pPr algn="l" rtl="0" fontAlgn="b"/>
                      <a:r>
                        <a:rPr lang="en-US" sz="1000">
                          <a:effectLst/>
                        </a:rPr>
                        <a:t>-122.3</a:t>
                      </a:r>
                    </a:p>
                  </a:txBody>
                  <a:tcPr marL="45720" marR="45720" anchor="ctr"/>
                </a:tc>
                <a:tc>
                  <a:txBody>
                    <a:bodyPr/>
                    <a:lstStyle/>
                    <a:p>
                      <a:pPr algn="l" rtl="0" fontAlgn="b"/>
                      <a:r>
                        <a:rPr lang="en-US" sz="1000">
                          <a:effectLst/>
                        </a:rPr>
                        <a:t>47.6</a:t>
                      </a:r>
                    </a:p>
                  </a:txBody>
                  <a:tcPr marL="45720" marR="45720" anchor="ctr"/>
                </a:tc>
                <a:tc>
                  <a:txBody>
                    <a:bodyPr/>
                    <a:lstStyle/>
                    <a:p>
                      <a:pPr algn="l" rtl="0" fontAlgn="b"/>
                      <a:r>
                        <a:rPr lang="en-US" sz="1000" dirty="0">
                          <a:effectLst/>
                        </a:rPr>
                        <a:t>3.9</a:t>
                      </a:r>
                    </a:p>
                  </a:txBody>
                  <a:tcPr marL="45720" marR="45720" anchor="ctr"/>
                </a:tc>
                <a:extLst>
                  <a:ext uri="{0D108BD9-81ED-4DB2-BD59-A6C34878D82A}">
                    <a16:rowId xmlns:a16="http://schemas.microsoft.com/office/drawing/2014/main" val="1020716532"/>
                  </a:ext>
                </a:extLst>
              </a:tr>
              <a:tr h="265618">
                <a:tc>
                  <a:txBody>
                    <a:bodyPr/>
                    <a:lstStyle/>
                    <a:p>
                      <a:pPr algn="l" rtl="0" fontAlgn="b"/>
                      <a:r>
                        <a:rPr lang="en-US" sz="1000">
                          <a:effectLst/>
                        </a:rPr>
                        <a:t>Vancouver</a:t>
                      </a:r>
                    </a:p>
                  </a:txBody>
                  <a:tcPr marL="45720" marR="45720" anchor="ctr"/>
                </a:tc>
                <a:tc>
                  <a:txBody>
                    <a:bodyPr/>
                    <a:lstStyle/>
                    <a:p>
                      <a:pPr algn="l" rtl="0" fontAlgn="b"/>
                      <a:r>
                        <a:rPr lang="en-US" sz="1000">
                          <a:effectLst/>
                        </a:rPr>
                        <a:t>-123.1</a:t>
                      </a:r>
                    </a:p>
                  </a:txBody>
                  <a:tcPr marL="45720" marR="45720" anchor="ctr"/>
                </a:tc>
                <a:tc>
                  <a:txBody>
                    <a:bodyPr/>
                    <a:lstStyle/>
                    <a:p>
                      <a:pPr algn="l" rtl="0" fontAlgn="b"/>
                      <a:r>
                        <a:rPr lang="en-US" sz="1000">
                          <a:effectLst/>
                        </a:rPr>
                        <a:t>49.3</a:t>
                      </a:r>
                    </a:p>
                  </a:txBody>
                  <a:tcPr marL="45720" marR="45720" anchor="ctr"/>
                </a:tc>
                <a:tc>
                  <a:txBody>
                    <a:bodyPr/>
                    <a:lstStyle/>
                    <a:p>
                      <a:pPr algn="l" rtl="0" fontAlgn="b"/>
                      <a:r>
                        <a:rPr lang="en-US" sz="1000" dirty="0">
                          <a:effectLst/>
                        </a:rPr>
                        <a:t>2.4</a:t>
                      </a:r>
                    </a:p>
                  </a:txBody>
                  <a:tcPr marL="45720" marR="45720" anchor="ctr"/>
                </a:tc>
                <a:extLst>
                  <a:ext uri="{0D108BD9-81ED-4DB2-BD59-A6C34878D82A}">
                    <a16:rowId xmlns:a16="http://schemas.microsoft.com/office/drawing/2014/main" val="4152896411"/>
                  </a:ext>
                </a:extLst>
              </a:tr>
            </a:tbl>
          </a:graphicData>
        </a:graphic>
      </p:graphicFrame>
    </p:spTree>
    <p:extLst>
      <p:ext uri="{BB962C8B-B14F-4D97-AF65-F5344CB8AC3E}">
        <p14:creationId xmlns:p14="http://schemas.microsoft.com/office/powerpoint/2010/main" val="3846663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F97F-C3C6-0B47-6170-87A8B906816A}"/>
              </a:ext>
            </a:extLst>
          </p:cNvPr>
          <p:cNvSpPr>
            <a:spLocks noGrp="1"/>
          </p:cNvSpPr>
          <p:nvPr>
            <p:ph type="title"/>
          </p:nvPr>
        </p:nvSpPr>
        <p:spPr/>
        <p:txBody>
          <a:bodyPr anchor="ctr" anchorCtr="0"/>
          <a:lstStyle/>
          <a:p>
            <a:r>
              <a:rPr lang="en-US" dirty="0"/>
              <a:t>Pre-trained Embedding Model</a:t>
            </a:r>
          </a:p>
        </p:txBody>
      </p:sp>
      <p:sp>
        <p:nvSpPr>
          <p:cNvPr id="4" name="TextBox 3">
            <a:extLst>
              <a:ext uri="{FF2B5EF4-FFF2-40B4-BE49-F238E27FC236}">
                <a16:creationId xmlns:a16="http://schemas.microsoft.com/office/drawing/2014/main" id="{95E334A9-264B-4605-61B4-61DB14C3772B}"/>
              </a:ext>
            </a:extLst>
          </p:cNvPr>
          <p:cNvSpPr txBox="1"/>
          <p:nvPr/>
        </p:nvSpPr>
        <p:spPr>
          <a:xfrm>
            <a:off x="381000" y="1259175"/>
            <a:ext cx="6954748" cy="2123658"/>
          </a:xfrm>
          <a:prstGeom prst="rect">
            <a:avLst/>
          </a:prstGeom>
          <a:noFill/>
        </p:spPr>
        <p:txBody>
          <a:bodyPr wrap="square">
            <a:spAutoFit/>
          </a:bodyPr>
          <a:lstStyle/>
          <a:p>
            <a:r>
              <a:rPr lang="en-US" sz="1200" dirty="0"/>
              <a:t>Tools like https://</a:t>
            </a:r>
            <a:r>
              <a:rPr lang="en-US" sz="1200" dirty="0" err="1"/>
              <a:t>projector.tensorflow.org</a:t>
            </a:r>
            <a:r>
              <a:rPr lang="en-US" sz="1200" dirty="0"/>
              <a:t>/ can help visualize</a:t>
            </a:r>
          </a:p>
          <a:p>
            <a:endParaRPr lang="en-US" sz="1200" dirty="0"/>
          </a:p>
          <a:p>
            <a:endParaRPr lang="en-US" sz="1200" dirty="0"/>
          </a:p>
          <a:p>
            <a:r>
              <a:rPr lang="en-US" sz="1200" dirty="0"/>
              <a:t>Which of these words is most likely to be close in 'meaning space' to the word 'innovation’?</a:t>
            </a:r>
          </a:p>
          <a:p>
            <a:endParaRPr lang="en-US" sz="1200" dirty="0"/>
          </a:p>
          <a:p>
            <a:pPr marL="228600" indent="-228600">
              <a:buAutoNum type="alphaUcParenR"/>
            </a:pPr>
            <a:r>
              <a:rPr lang="en-US" sz="1200" dirty="0"/>
              <a:t>Improvements</a:t>
            </a:r>
          </a:p>
          <a:p>
            <a:pPr marL="228600" indent="-228600">
              <a:buAutoNum type="alphaUcParenR"/>
            </a:pPr>
            <a:r>
              <a:rPr lang="en-US" sz="1200" dirty="0"/>
              <a:t>Inventions</a:t>
            </a:r>
          </a:p>
          <a:p>
            <a:pPr marL="228600" indent="-228600">
              <a:buAutoNum type="alphaUcParenR"/>
            </a:pPr>
            <a:r>
              <a:rPr lang="en-US" sz="1200" dirty="0"/>
              <a:t>Modifications</a:t>
            </a:r>
          </a:p>
          <a:p>
            <a:pPr marL="228600" indent="-228600">
              <a:buAutoNum type="alphaUcParenR"/>
            </a:pPr>
            <a:r>
              <a:rPr lang="en-US" sz="1200" dirty="0"/>
              <a:t>Innovation</a:t>
            </a:r>
          </a:p>
          <a:p>
            <a:pPr marL="228600" indent="-228600">
              <a:buAutoNum type="alphaUcParenR"/>
            </a:pPr>
            <a:r>
              <a:rPr lang="en-US" sz="1200" dirty="0"/>
              <a:t>Innovative</a:t>
            </a:r>
          </a:p>
          <a:p>
            <a:endParaRPr lang="en-US" sz="1200" dirty="0"/>
          </a:p>
        </p:txBody>
      </p:sp>
      <p:pic>
        <p:nvPicPr>
          <p:cNvPr id="5" name="Picture 4">
            <a:extLst>
              <a:ext uri="{FF2B5EF4-FFF2-40B4-BE49-F238E27FC236}">
                <a16:creationId xmlns:a16="http://schemas.microsoft.com/office/drawing/2014/main" id="{96A05B8B-8085-8859-CDB5-D5123CDF1CF9}"/>
              </a:ext>
            </a:extLst>
          </p:cNvPr>
          <p:cNvPicPr>
            <a:picLocks noChangeAspect="1"/>
          </p:cNvPicPr>
          <p:nvPr/>
        </p:nvPicPr>
        <p:blipFill>
          <a:blip r:embed="rId2"/>
          <a:stretch>
            <a:fillRect/>
          </a:stretch>
        </p:blipFill>
        <p:spPr>
          <a:xfrm>
            <a:off x="5058900" y="2413337"/>
            <a:ext cx="6752100" cy="3749040"/>
          </a:xfrm>
          <a:prstGeom prst="rect">
            <a:avLst/>
          </a:prstGeom>
        </p:spPr>
      </p:pic>
    </p:spTree>
    <p:extLst>
      <p:ext uri="{BB962C8B-B14F-4D97-AF65-F5344CB8AC3E}">
        <p14:creationId xmlns:p14="http://schemas.microsoft.com/office/powerpoint/2010/main" val="1074777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F97F-C3C6-0B47-6170-87A8B906816A}"/>
              </a:ext>
            </a:extLst>
          </p:cNvPr>
          <p:cNvSpPr>
            <a:spLocks noGrp="1"/>
          </p:cNvSpPr>
          <p:nvPr>
            <p:ph type="title"/>
          </p:nvPr>
        </p:nvSpPr>
        <p:spPr/>
        <p:txBody>
          <a:bodyPr anchor="ctr" anchorCtr="0"/>
          <a:lstStyle/>
          <a:p>
            <a:r>
              <a:rPr lang="en-US" dirty="0"/>
              <a:t>Business Benefits</a:t>
            </a:r>
          </a:p>
        </p:txBody>
      </p:sp>
      <p:sp>
        <p:nvSpPr>
          <p:cNvPr id="4" name="TextBox 3">
            <a:extLst>
              <a:ext uri="{FF2B5EF4-FFF2-40B4-BE49-F238E27FC236}">
                <a16:creationId xmlns:a16="http://schemas.microsoft.com/office/drawing/2014/main" id="{95E334A9-264B-4605-61B4-61DB14C3772B}"/>
              </a:ext>
            </a:extLst>
          </p:cNvPr>
          <p:cNvSpPr txBox="1"/>
          <p:nvPr/>
        </p:nvSpPr>
        <p:spPr>
          <a:xfrm>
            <a:off x="381000" y="1259175"/>
            <a:ext cx="8773274" cy="1384995"/>
          </a:xfrm>
          <a:prstGeom prst="rect">
            <a:avLst/>
          </a:prstGeom>
          <a:noFill/>
        </p:spPr>
        <p:txBody>
          <a:bodyPr wrap="square">
            <a:spAutoFit/>
          </a:bodyPr>
          <a:lstStyle/>
          <a:p>
            <a:r>
              <a:rPr lang="en-US" sz="1200" dirty="0">
                <a:solidFill>
                  <a:schemeClr val="accent1"/>
                </a:solidFill>
              </a:rPr>
              <a:t>Smarter Search, Deeper Insights</a:t>
            </a:r>
            <a:r>
              <a:rPr lang="en-US" sz="1200" dirty="0"/>
              <a:t>: Find documents, products, or information based on true meaning, not just keyword matches.</a:t>
            </a:r>
          </a:p>
          <a:p>
            <a:r>
              <a:rPr lang="en-US" sz="1200" dirty="0">
                <a:solidFill>
                  <a:schemeClr val="accent1"/>
                </a:solidFill>
              </a:rPr>
              <a:t>Enhanced Customer Understanding</a:t>
            </a:r>
            <a:r>
              <a:rPr lang="en-US" sz="1200" dirty="0"/>
              <a:t>: Analyze feedback, reviews, and social media sentiment with nuance for actionable insights.</a:t>
            </a:r>
          </a:p>
          <a:p>
            <a:r>
              <a:rPr lang="en-US" sz="1200" dirty="0">
                <a:solidFill>
                  <a:schemeClr val="accent1"/>
                </a:solidFill>
              </a:rPr>
              <a:t>Streamlined Processes</a:t>
            </a:r>
            <a:r>
              <a:rPr lang="en-US" sz="1200" dirty="0"/>
              <a:t>: Automate tasks that rely on understanding language – from support ticket routing to content summarization.</a:t>
            </a:r>
          </a:p>
          <a:p>
            <a:r>
              <a:rPr lang="en-US" sz="1200" dirty="0">
                <a:solidFill>
                  <a:schemeClr val="accent1"/>
                </a:solidFill>
              </a:rPr>
              <a:t>Competitive Edge</a:t>
            </a:r>
            <a:r>
              <a:rPr lang="en-US" sz="1200" dirty="0"/>
              <a:t>: Extract valuable information and patterns from text data that traditional methods miss.</a:t>
            </a:r>
          </a:p>
        </p:txBody>
      </p:sp>
    </p:spTree>
    <p:extLst>
      <p:ext uri="{BB962C8B-B14F-4D97-AF65-F5344CB8AC3E}">
        <p14:creationId xmlns:p14="http://schemas.microsoft.com/office/powerpoint/2010/main" val="727481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F97F-C3C6-0B47-6170-87A8B906816A}"/>
              </a:ext>
            </a:extLst>
          </p:cNvPr>
          <p:cNvSpPr>
            <a:spLocks noGrp="1"/>
          </p:cNvSpPr>
          <p:nvPr>
            <p:ph type="title"/>
          </p:nvPr>
        </p:nvSpPr>
        <p:spPr/>
        <p:txBody>
          <a:bodyPr anchor="ctr" anchorCtr="0"/>
          <a:lstStyle/>
          <a:p>
            <a:r>
              <a:rPr lang="en-US" dirty="0"/>
              <a:t>Questions to Stimulate Discussion</a:t>
            </a:r>
          </a:p>
        </p:txBody>
      </p:sp>
      <p:sp>
        <p:nvSpPr>
          <p:cNvPr id="4" name="TextBox 3">
            <a:extLst>
              <a:ext uri="{FF2B5EF4-FFF2-40B4-BE49-F238E27FC236}">
                <a16:creationId xmlns:a16="http://schemas.microsoft.com/office/drawing/2014/main" id="{95E334A9-264B-4605-61B4-61DB14C3772B}"/>
              </a:ext>
            </a:extLst>
          </p:cNvPr>
          <p:cNvSpPr txBox="1"/>
          <p:nvPr/>
        </p:nvSpPr>
        <p:spPr>
          <a:xfrm>
            <a:off x="381000" y="1259175"/>
            <a:ext cx="8773274" cy="1569660"/>
          </a:xfrm>
          <a:prstGeom prst="rect">
            <a:avLst/>
          </a:prstGeom>
          <a:noFill/>
        </p:spPr>
        <p:txBody>
          <a:bodyPr wrap="square">
            <a:spAutoFit/>
          </a:bodyPr>
          <a:lstStyle/>
          <a:p>
            <a:r>
              <a:rPr lang="en-US" sz="1200" dirty="0">
                <a:solidFill>
                  <a:schemeClr val="accent1"/>
                </a:solidFill>
              </a:rPr>
              <a:t>Challenges</a:t>
            </a:r>
            <a:r>
              <a:rPr lang="en-US" sz="1200" dirty="0"/>
              <a:t>: "What are some current tasks where our ability to understand language is a bottleneck?" This surfaces pain points embeddings might address.</a:t>
            </a:r>
          </a:p>
          <a:p>
            <a:endParaRPr lang="en-US" sz="1200" dirty="0"/>
          </a:p>
          <a:p>
            <a:r>
              <a:rPr lang="en-US" sz="1200" dirty="0">
                <a:solidFill>
                  <a:schemeClr val="accent1"/>
                </a:solidFill>
              </a:rPr>
              <a:t>Data</a:t>
            </a:r>
            <a:r>
              <a:rPr lang="en-US" sz="1200" dirty="0"/>
              <a:t>: "What kinds of text data do we have that might be underutilized (e.g., customer support, market search, compliance, etc.)?"</a:t>
            </a:r>
          </a:p>
          <a:p>
            <a:endParaRPr lang="en-US" sz="1200" dirty="0"/>
          </a:p>
          <a:p>
            <a:r>
              <a:rPr lang="en-US" sz="1200" dirty="0">
                <a:solidFill>
                  <a:schemeClr val="accent1"/>
                </a:solidFill>
              </a:rPr>
              <a:t>Feasibility</a:t>
            </a:r>
            <a:r>
              <a:rPr lang="en-US" sz="1200" dirty="0"/>
              <a:t>: "Are there areas where a small-scale embedding project could be a good proof-of-concept?" This promotes actionable next steps.</a:t>
            </a:r>
          </a:p>
        </p:txBody>
      </p:sp>
    </p:spTree>
    <p:extLst>
      <p:ext uri="{BB962C8B-B14F-4D97-AF65-F5344CB8AC3E}">
        <p14:creationId xmlns:p14="http://schemas.microsoft.com/office/powerpoint/2010/main" val="3525057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6FD620-6C8D-6E27-3DCF-CA84A65FC1DF}"/>
              </a:ext>
            </a:extLst>
          </p:cNvPr>
          <p:cNvSpPr>
            <a:spLocks noGrp="1"/>
          </p:cNvSpPr>
          <p:nvPr>
            <p:ph type="title"/>
          </p:nvPr>
        </p:nvSpPr>
        <p:spPr/>
        <p:txBody>
          <a:bodyPr anchor="ctr" anchorCtr="0"/>
          <a:lstStyle/>
          <a:p>
            <a:r>
              <a:rPr lang="en-US" sz="3200" dirty="0"/>
              <a:t>Measure, Compare, Discover: The Power of Vectors</a:t>
            </a:r>
          </a:p>
        </p:txBody>
      </p:sp>
      <p:sp>
        <p:nvSpPr>
          <p:cNvPr id="5" name="TextBox 4">
            <a:extLst>
              <a:ext uri="{FF2B5EF4-FFF2-40B4-BE49-F238E27FC236}">
                <a16:creationId xmlns:a16="http://schemas.microsoft.com/office/drawing/2014/main" id="{5E540913-D6AA-C817-59ED-0BE2C96C5380}"/>
              </a:ext>
            </a:extLst>
          </p:cNvPr>
          <p:cNvSpPr txBox="1"/>
          <p:nvPr/>
        </p:nvSpPr>
        <p:spPr>
          <a:xfrm>
            <a:off x="381000" y="1371600"/>
            <a:ext cx="4914162" cy="1169551"/>
          </a:xfrm>
          <a:prstGeom prst="rect">
            <a:avLst/>
          </a:prstGeom>
          <a:noFill/>
        </p:spPr>
        <p:txBody>
          <a:bodyPr wrap="square">
            <a:spAutoFit/>
          </a:bodyPr>
          <a:lstStyle/>
          <a:p>
            <a:r>
              <a:rPr lang="en-US" sz="1400" dirty="0"/>
              <a:t>Capabilities of Vector Operations:</a:t>
            </a:r>
          </a:p>
          <a:p>
            <a:endParaRPr lang="en-US" sz="1400" dirty="0"/>
          </a:p>
          <a:p>
            <a:pPr marL="285750" indent="-285750">
              <a:buFont typeface="Arial" panose="020B0604020202020204" pitchFamily="34" charset="0"/>
              <a:buChar char="•"/>
            </a:pPr>
            <a:r>
              <a:rPr lang="en-US" sz="1400" dirty="0"/>
              <a:t>Measure the distance between individual data points.</a:t>
            </a:r>
          </a:p>
          <a:p>
            <a:pPr marL="285750" indent="-285750">
              <a:buFont typeface="Arial" panose="020B0604020202020204" pitchFamily="34" charset="0"/>
              <a:buChar char="•"/>
            </a:pPr>
            <a:r>
              <a:rPr lang="en-US" sz="1400" dirty="0"/>
              <a:t>Determine the similarity between different data points.</a:t>
            </a:r>
          </a:p>
          <a:p>
            <a:pPr marL="285750" indent="-285750">
              <a:buFont typeface="Arial" panose="020B0604020202020204" pitchFamily="34" charset="0"/>
              <a:buChar char="•"/>
            </a:pPr>
            <a:r>
              <a:rPr lang="en-US" sz="1400" dirty="0"/>
              <a:t>Transform data in ways that are useful for analysis.</a:t>
            </a:r>
          </a:p>
        </p:txBody>
      </p:sp>
      <p:grpSp>
        <p:nvGrpSpPr>
          <p:cNvPr id="38" name="Group 37">
            <a:extLst>
              <a:ext uri="{FF2B5EF4-FFF2-40B4-BE49-F238E27FC236}">
                <a16:creationId xmlns:a16="http://schemas.microsoft.com/office/drawing/2014/main" id="{5D7074AB-5DBF-76D5-7E62-CE691ACE89B7}"/>
              </a:ext>
            </a:extLst>
          </p:cNvPr>
          <p:cNvGrpSpPr>
            <a:grpSpLocks noChangeAspect="1"/>
          </p:cNvGrpSpPr>
          <p:nvPr/>
        </p:nvGrpSpPr>
        <p:grpSpPr>
          <a:xfrm>
            <a:off x="1758203" y="2993033"/>
            <a:ext cx="8675594" cy="3291840"/>
            <a:chOff x="1093519" y="2885703"/>
            <a:chExt cx="9702140" cy="3681349"/>
          </a:xfrm>
        </p:grpSpPr>
        <p:cxnSp>
          <p:nvCxnSpPr>
            <p:cNvPr id="4" name="Straight Arrow Connector 3">
              <a:extLst>
                <a:ext uri="{FF2B5EF4-FFF2-40B4-BE49-F238E27FC236}">
                  <a16:creationId xmlns:a16="http://schemas.microsoft.com/office/drawing/2014/main" id="{8C57EE94-5D53-7E16-A6F8-748FABED10C1}"/>
                </a:ext>
              </a:extLst>
            </p:cNvPr>
            <p:cNvCxnSpPr/>
            <p:nvPr/>
          </p:nvCxnSpPr>
          <p:spPr>
            <a:xfrm>
              <a:off x="2493818" y="3390405"/>
              <a:ext cx="0" cy="274320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7422200-3590-AC8C-5FDD-7A747669C0B4}"/>
                </a:ext>
              </a:extLst>
            </p:cNvPr>
            <p:cNvCxnSpPr/>
            <p:nvPr/>
          </p:nvCxnSpPr>
          <p:spPr>
            <a:xfrm>
              <a:off x="1093519" y="4762005"/>
              <a:ext cx="2743200" cy="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9C155D1-DAB5-10BE-E587-55721401D019}"/>
                </a:ext>
              </a:extLst>
            </p:cNvPr>
            <p:cNvCxnSpPr/>
            <p:nvPr/>
          </p:nvCxnSpPr>
          <p:spPr>
            <a:xfrm>
              <a:off x="6070270" y="3390405"/>
              <a:ext cx="0" cy="274320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700C9AC-AAAF-0229-E6E2-2F4FBF0C3D26}"/>
                </a:ext>
              </a:extLst>
            </p:cNvPr>
            <p:cNvCxnSpPr/>
            <p:nvPr/>
          </p:nvCxnSpPr>
          <p:spPr>
            <a:xfrm>
              <a:off x="4669971" y="4762005"/>
              <a:ext cx="2743200" cy="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3250337-B7CB-B7A7-74C9-FFD732476AD6}"/>
                </a:ext>
              </a:extLst>
            </p:cNvPr>
            <p:cNvCxnSpPr/>
            <p:nvPr/>
          </p:nvCxnSpPr>
          <p:spPr>
            <a:xfrm>
              <a:off x="9452758" y="3390405"/>
              <a:ext cx="0" cy="274320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610A233-3E49-7427-D492-2593038A1AA1}"/>
                </a:ext>
              </a:extLst>
            </p:cNvPr>
            <p:cNvCxnSpPr/>
            <p:nvPr/>
          </p:nvCxnSpPr>
          <p:spPr>
            <a:xfrm>
              <a:off x="8052459" y="4762005"/>
              <a:ext cx="2743200" cy="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45509C-F820-D5C1-01F2-F84FF9D76A50}"/>
                </a:ext>
              </a:extLst>
            </p:cNvPr>
            <p:cNvSpPr txBox="1"/>
            <p:nvPr/>
          </p:nvSpPr>
          <p:spPr>
            <a:xfrm>
              <a:off x="1816924" y="2885704"/>
              <a:ext cx="1353787" cy="504701"/>
            </a:xfrm>
            <a:prstGeom prst="rect">
              <a:avLst/>
            </a:prstGeom>
            <a:noFill/>
          </p:spPr>
          <p:txBody>
            <a:bodyPr wrap="square" lIns="0" tIns="0" rIns="0" bIns="0" rtlCol="0" anchor="ctr" anchorCtr="0">
              <a:noAutofit/>
            </a:bodyPr>
            <a:lstStyle/>
            <a:p>
              <a:pPr algn="ctr" defTabSz="228600">
                <a:spcAft>
                  <a:spcPts val="1200"/>
                </a:spcAft>
              </a:pPr>
              <a:r>
                <a:rPr lang="en-US" sz="1400" noProof="0" dirty="0">
                  <a:solidFill>
                    <a:schemeClr val="accent1"/>
                  </a:solidFill>
                </a:rPr>
                <a:t>Similar</a:t>
              </a:r>
            </a:p>
          </p:txBody>
        </p:sp>
        <p:sp>
          <p:nvSpPr>
            <p:cNvPr id="13" name="TextBox 12">
              <a:extLst>
                <a:ext uri="{FF2B5EF4-FFF2-40B4-BE49-F238E27FC236}">
                  <a16:creationId xmlns:a16="http://schemas.microsoft.com/office/drawing/2014/main" id="{2AC80EF1-F22F-44BE-0E47-FDA3EDD9CF4F}"/>
                </a:ext>
              </a:extLst>
            </p:cNvPr>
            <p:cNvSpPr txBox="1"/>
            <p:nvPr/>
          </p:nvSpPr>
          <p:spPr>
            <a:xfrm>
              <a:off x="5364677" y="2885704"/>
              <a:ext cx="1353787" cy="504701"/>
            </a:xfrm>
            <a:prstGeom prst="rect">
              <a:avLst/>
            </a:prstGeom>
            <a:noFill/>
          </p:spPr>
          <p:txBody>
            <a:bodyPr wrap="square" lIns="0" tIns="0" rIns="0" bIns="0" rtlCol="0" anchor="ctr" anchorCtr="0">
              <a:noAutofit/>
            </a:bodyPr>
            <a:lstStyle/>
            <a:p>
              <a:pPr algn="ctr" defTabSz="228600">
                <a:spcAft>
                  <a:spcPts val="1200"/>
                </a:spcAft>
              </a:pPr>
              <a:r>
                <a:rPr lang="en-US" sz="1400" noProof="0" dirty="0">
                  <a:solidFill>
                    <a:schemeClr val="accent1"/>
                  </a:solidFill>
                </a:rPr>
                <a:t>Unrelated</a:t>
              </a:r>
            </a:p>
          </p:txBody>
        </p:sp>
        <p:sp>
          <p:nvSpPr>
            <p:cNvPr id="14" name="TextBox 13">
              <a:extLst>
                <a:ext uri="{FF2B5EF4-FFF2-40B4-BE49-F238E27FC236}">
                  <a16:creationId xmlns:a16="http://schemas.microsoft.com/office/drawing/2014/main" id="{4FB6335A-84EB-2A1C-4539-6F6F1653227C}"/>
                </a:ext>
              </a:extLst>
            </p:cNvPr>
            <p:cNvSpPr txBox="1"/>
            <p:nvPr/>
          </p:nvSpPr>
          <p:spPr>
            <a:xfrm>
              <a:off x="8747165" y="2885703"/>
              <a:ext cx="1353787" cy="504701"/>
            </a:xfrm>
            <a:prstGeom prst="rect">
              <a:avLst/>
            </a:prstGeom>
            <a:noFill/>
          </p:spPr>
          <p:txBody>
            <a:bodyPr wrap="square" lIns="0" tIns="0" rIns="0" bIns="0" rtlCol="0" anchor="ctr" anchorCtr="0">
              <a:noAutofit/>
            </a:bodyPr>
            <a:lstStyle/>
            <a:p>
              <a:pPr algn="ctr" defTabSz="228600">
                <a:spcAft>
                  <a:spcPts val="1200"/>
                </a:spcAft>
              </a:pPr>
              <a:r>
                <a:rPr lang="en-US" sz="1400" noProof="0" dirty="0">
                  <a:solidFill>
                    <a:schemeClr val="accent1"/>
                  </a:solidFill>
                </a:rPr>
                <a:t>Opposite</a:t>
              </a:r>
            </a:p>
          </p:txBody>
        </p:sp>
        <p:sp>
          <p:nvSpPr>
            <p:cNvPr id="15" name="TextBox 14">
              <a:extLst>
                <a:ext uri="{FF2B5EF4-FFF2-40B4-BE49-F238E27FC236}">
                  <a16:creationId xmlns:a16="http://schemas.microsoft.com/office/drawing/2014/main" id="{51894976-BCEC-71B5-1C57-DE8DB6E52417}"/>
                </a:ext>
              </a:extLst>
            </p:cNvPr>
            <p:cNvSpPr txBox="1"/>
            <p:nvPr/>
          </p:nvSpPr>
          <p:spPr>
            <a:xfrm>
              <a:off x="1606631" y="6062351"/>
              <a:ext cx="1716976" cy="504701"/>
            </a:xfrm>
            <a:prstGeom prst="rect">
              <a:avLst/>
            </a:prstGeom>
            <a:noFill/>
          </p:spPr>
          <p:txBody>
            <a:bodyPr wrap="square" lIns="0" tIns="0" rIns="0" bIns="0" rtlCol="0" anchor="ctr" anchorCtr="0">
              <a:noAutofit/>
            </a:bodyPr>
            <a:lstStyle/>
            <a:p>
              <a:pPr algn="ctr" defTabSz="228600">
                <a:spcAft>
                  <a:spcPts val="1200"/>
                </a:spcAft>
              </a:pPr>
              <a:r>
                <a:rPr lang="en-US" sz="1400" noProof="0" dirty="0">
                  <a:solidFill>
                    <a:schemeClr val="accent1"/>
                  </a:solidFill>
                </a:rPr>
                <a:t>Near 0 degrees</a:t>
              </a:r>
            </a:p>
          </p:txBody>
        </p:sp>
        <p:sp>
          <p:nvSpPr>
            <p:cNvPr id="18" name="TextBox 17">
              <a:extLst>
                <a:ext uri="{FF2B5EF4-FFF2-40B4-BE49-F238E27FC236}">
                  <a16:creationId xmlns:a16="http://schemas.microsoft.com/office/drawing/2014/main" id="{67B77052-D84D-D5DF-E333-0E33433053CA}"/>
                </a:ext>
              </a:extLst>
            </p:cNvPr>
            <p:cNvSpPr txBox="1"/>
            <p:nvPr/>
          </p:nvSpPr>
          <p:spPr>
            <a:xfrm>
              <a:off x="5048991" y="6062351"/>
              <a:ext cx="1985158" cy="504701"/>
            </a:xfrm>
            <a:prstGeom prst="rect">
              <a:avLst/>
            </a:prstGeom>
            <a:noFill/>
          </p:spPr>
          <p:txBody>
            <a:bodyPr wrap="square" lIns="0" tIns="0" rIns="0" bIns="0" rtlCol="0" anchor="ctr" anchorCtr="0">
              <a:noAutofit/>
            </a:bodyPr>
            <a:lstStyle/>
            <a:p>
              <a:pPr algn="ctr" defTabSz="228600">
                <a:spcAft>
                  <a:spcPts val="1200"/>
                </a:spcAft>
              </a:pPr>
              <a:r>
                <a:rPr lang="en-US" sz="1400" noProof="0" dirty="0">
                  <a:solidFill>
                    <a:schemeClr val="accent1"/>
                  </a:solidFill>
                </a:rPr>
                <a:t>Near 90 degrees</a:t>
              </a:r>
            </a:p>
          </p:txBody>
        </p:sp>
        <p:sp>
          <p:nvSpPr>
            <p:cNvPr id="19" name="TextBox 18">
              <a:extLst>
                <a:ext uri="{FF2B5EF4-FFF2-40B4-BE49-F238E27FC236}">
                  <a16:creationId xmlns:a16="http://schemas.microsoft.com/office/drawing/2014/main" id="{8A585E90-C4E3-911E-A79C-07FB21FEF7FB}"/>
                </a:ext>
              </a:extLst>
            </p:cNvPr>
            <p:cNvSpPr txBox="1"/>
            <p:nvPr/>
          </p:nvSpPr>
          <p:spPr>
            <a:xfrm>
              <a:off x="8431479" y="6062351"/>
              <a:ext cx="1985157" cy="504701"/>
            </a:xfrm>
            <a:prstGeom prst="rect">
              <a:avLst/>
            </a:prstGeom>
            <a:noFill/>
          </p:spPr>
          <p:txBody>
            <a:bodyPr wrap="square" lIns="0" tIns="0" rIns="0" bIns="0" rtlCol="0" anchor="ctr" anchorCtr="0">
              <a:noAutofit/>
            </a:bodyPr>
            <a:lstStyle/>
            <a:p>
              <a:pPr algn="ctr" defTabSz="228600">
                <a:spcAft>
                  <a:spcPts val="1200"/>
                </a:spcAft>
              </a:pPr>
              <a:r>
                <a:rPr lang="en-US" sz="1400" noProof="0" dirty="0">
                  <a:solidFill>
                    <a:schemeClr val="accent1"/>
                  </a:solidFill>
                </a:rPr>
                <a:t>Near 180 degrees</a:t>
              </a:r>
            </a:p>
          </p:txBody>
        </p:sp>
        <p:cxnSp>
          <p:nvCxnSpPr>
            <p:cNvPr id="21" name="Straight Arrow Connector 20">
              <a:extLst>
                <a:ext uri="{FF2B5EF4-FFF2-40B4-BE49-F238E27FC236}">
                  <a16:creationId xmlns:a16="http://schemas.microsoft.com/office/drawing/2014/main" id="{5C7A4E2C-AB2E-D235-EA0A-07E5836DFFF9}"/>
                </a:ext>
              </a:extLst>
            </p:cNvPr>
            <p:cNvCxnSpPr/>
            <p:nvPr/>
          </p:nvCxnSpPr>
          <p:spPr>
            <a:xfrm flipV="1">
              <a:off x="2493818" y="3966358"/>
              <a:ext cx="1097280" cy="79564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CFFEB3-117B-B714-3191-5A32D64A04F7}"/>
                </a:ext>
              </a:extLst>
            </p:cNvPr>
            <p:cNvCxnSpPr/>
            <p:nvPr/>
          </p:nvCxnSpPr>
          <p:spPr>
            <a:xfrm flipV="1">
              <a:off x="2493818" y="4251366"/>
              <a:ext cx="1188720" cy="51063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Arc 23">
              <a:extLst>
                <a:ext uri="{FF2B5EF4-FFF2-40B4-BE49-F238E27FC236}">
                  <a16:creationId xmlns:a16="http://schemas.microsoft.com/office/drawing/2014/main" id="{7DD6F84D-5F68-AAE8-6003-426A5F444F07}"/>
                </a:ext>
              </a:extLst>
            </p:cNvPr>
            <p:cNvSpPr/>
            <p:nvPr/>
          </p:nvSpPr>
          <p:spPr>
            <a:xfrm rot="1233662">
              <a:off x="2800178" y="4442095"/>
              <a:ext cx="182880" cy="182880"/>
            </a:xfrm>
            <a:prstGeom prst="arc">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26" name="Straight Arrow Connector 25">
              <a:extLst>
                <a:ext uri="{FF2B5EF4-FFF2-40B4-BE49-F238E27FC236}">
                  <a16:creationId xmlns:a16="http://schemas.microsoft.com/office/drawing/2014/main" id="{283E98CE-BB1C-28D6-0BC4-FE568CCFCE8C}"/>
                </a:ext>
              </a:extLst>
            </p:cNvPr>
            <p:cNvCxnSpPr>
              <a:cxnSpLocks/>
            </p:cNvCxnSpPr>
            <p:nvPr/>
          </p:nvCxnSpPr>
          <p:spPr>
            <a:xfrm flipV="1">
              <a:off x="6070270" y="4314063"/>
              <a:ext cx="1214108" cy="44794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CB23318-4F9D-3714-4DDA-1149D8AA0C04}"/>
                </a:ext>
              </a:extLst>
            </p:cNvPr>
            <p:cNvCxnSpPr>
              <a:cxnSpLocks/>
            </p:cNvCxnSpPr>
            <p:nvPr/>
          </p:nvCxnSpPr>
          <p:spPr>
            <a:xfrm flipH="1" flipV="1">
              <a:off x="5803446" y="3853035"/>
              <a:ext cx="276062" cy="91440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C4ED27DF-ACA5-2285-0154-3A7078981ECA}"/>
                </a:ext>
              </a:extLst>
            </p:cNvPr>
            <p:cNvSpPr/>
            <p:nvPr/>
          </p:nvSpPr>
          <p:spPr>
            <a:xfrm>
              <a:off x="5809338" y="4362046"/>
              <a:ext cx="640080" cy="640080"/>
            </a:xfrm>
            <a:prstGeom prst="arc">
              <a:avLst>
                <a:gd name="adj1" fmla="val 14525051"/>
                <a:gd name="adj2" fmla="val 20877179"/>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33" name="Straight Arrow Connector 32">
              <a:extLst>
                <a:ext uri="{FF2B5EF4-FFF2-40B4-BE49-F238E27FC236}">
                  <a16:creationId xmlns:a16="http://schemas.microsoft.com/office/drawing/2014/main" id="{FDC44451-8C22-26A9-207B-C0B237157A8B}"/>
                </a:ext>
              </a:extLst>
            </p:cNvPr>
            <p:cNvCxnSpPr>
              <a:cxnSpLocks/>
            </p:cNvCxnSpPr>
            <p:nvPr/>
          </p:nvCxnSpPr>
          <p:spPr>
            <a:xfrm flipV="1">
              <a:off x="9452758" y="4251365"/>
              <a:ext cx="1211817" cy="51063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ED05083-DDE5-2D02-B70E-E18B586361BF}"/>
                </a:ext>
              </a:extLst>
            </p:cNvPr>
            <p:cNvCxnSpPr/>
            <p:nvPr/>
          </p:nvCxnSpPr>
          <p:spPr>
            <a:xfrm flipH="1">
              <a:off x="8291856" y="4762004"/>
              <a:ext cx="1151665" cy="14250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7" name="Arc 36">
              <a:extLst>
                <a:ext uri="{FF2B5EF4-FFF2-40B4-BE49-F238E27FC236}">
                  <a16:creationId xmlns:a16="http://schemas.microsoft.com/office/drawing/2014/main" id="{5D60D4B9-495F-DF89-7103-7C53CD46206D}"/>
                </a:ext>
              </a:extLst>
            </p:cNvPr>
            <p:cNvSpPr/>
            <p:nvPr/>
          </p:nvSpPr>
          <p:spPr>
            <a:xfrm rot="20651264">
              <a:off x="9057500" y="4271913"/>
              <a:ext cx="822960" cy="822960"/>
            </a:xfrm>
            <a:prstGeom prst="arc">
              <a:avLst>
                <a:gd name="adj1" fmla="val 10663261"/>
                <a:gd name="adj2" fmla="val 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spTree>
    <p:extLst>
      <p:ext uri="{BB962C8B-B14F-4D97-AF65-F5344CB8AC3E}">
        <p14:creationId xmlns:p14="http://schemas.microsoft.com/office/powerpoint/2010/main" val="3048779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98379-8ECD-17AB-DD62-9AE911B736F9}"/>
              </a:ext>
            </a:extLst>
          </p:cNvPr>
          <p:cNvSpPr>
            <a:spLocks noGrp="1"/>
          </p:cNvSpPr>
          <p:nvPr>
            <p:ph type="title"/>
          </p:nvPr>
        </p:nvSpPr>
        <p:spPr>
          <a:xfrm>
            <a:off x="381000" y="238498"/>
            <a:ext cx="11430000" cy="990600"/>
          </a:xfrm>
        </p:spPr>
        <p:txBody>
          <a:bodyPr anchor="ctr" anchorCtr="0"/>
          <a:lstStyle/>
          <a:p>
            <a:pPr algn="l"/>
            <a:r>
              <a:rPr lang="en-US" sz="3200" dirty="0"/>
              <a:t>What is a vector embedding?</a:t>
            </a:r>
          </a:p>
        </p:txBody>
      </p:sp>
      <p:sp>
        <p:nvSpPr>
          <p:cNvPr id="4" name="TextBox 3">
            <a:extLst>
              <a:ext uri="{FF2B5EF4-FFF2-40B4-BE49-F238E27FC236}">
                <a16:creationId xmlns:a16="http://schemas.microsoft.com/office/drawing/2014/main" id="{432E9B4E-28DE-D70B-427B-A49932AD048E}"/>
              </a:ext>
            </a:extLst>
          </p:cNvPr>
          <p:cNvSpPr txBox="1"/>
          <p:nvPr/>
        </p:nvSpPr>
        <p:spPr>
          <a:xfrm>
            <a:off x="240440" y="1004419"/>
            <a:ext cx="6256106" cy="4124206"/>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1200" dirty="0"/>
              <a:t>A vector is a fixed-length array of numbers that represents a point in a mathematical space. </a:t>
            </a:r>
          </a:p>
          <a:p>
            <a:pPr marL="285750" indent="-285750">
              <a:spcAft>
                <a:spcPts val="1200"/>
              </a:spcAft>
              <a:buFont typeface="Arial" panose="020B0604020202020204" pitchFamily="34" charset="0"/>
              <a:buChar char="•"/>
            </a:pPr>
            <a:r>
              <a:rPr lang="en-US" sz="1200" dirty="0"/>
              <a:t>Each number in the array corresponds to a direction (or dimension) within this space, and its value determines the vector's magnitude in that direction. </a:t>
            </a:r>
          </a:p>
          <a:p>
            <a:pPr marL="285750" indent="-285750">
              <a:spcAft>
                <a:spcPts val="1200"/>
              </a:spcAft>
              <a:buFont typeface="Arial" panose="020B0604020202020204" pitchFamily="34" charset="0"/>
              <a:buChar char="•"/>
            </a:pPr>
            <a:r>
              <a:rPr lang="en-US" sz="1200" dirty="0"/>
              <a:t>While vectors in machine learning can have thousands of dimensions (difficult to visualize), simpler vectors with two or three dimensions can be easily graphed and understood.</a:t>
            </a:r>
          </a:p>
          <a:p>
            <a:pPr marL="285750" indent="-285750">
              <a:spcAft>
                <a:spcPts val="1200"/>
              </a:spcAft>
              <a:buFont typeface="Arial" panose="020B0604020202020204" pitchFamily="34" charset="0"/>
              <a:buChar char="•"/>
            </a:pPr>
            <a:r>
              <a:rPr lang="en-US" sz="1200" dirty="0"/>
              <a:t>A </a:t>
            </a:r>
            <a:r>
              <a:rPr lang="en-US" sz="1200" dirty="0">
                <a:solidFill>
                  <a:schemeClr val="accent1"/>
                </a:solidFill>
              </a:rPr>
              <a:t>vector embedding</a:t>
            </a:r>
            <a:r>
              <a:rPr lang="en-US" sz="1200" dirty="0"/>
              <a:t>, or simply "</a:t>
            </a:r>
            <a:r>
              <a:rPr lang="en-US" sz="1200" dirty="0">
                <a:solidFill>
                  <a:schemeClr val="accent1"/>
                </a:solidFill>
              </a:rPr>
              <a:t>embedding</a:t>
            </a:r>
            <a:r>
              <a:rPr lang="en-US" sz="1200" dirty="0"/>
              <a:t>," is a way to turn things that aren't numbers (like words or pictures) into a list of numbers. This list captures the important qualities and relationships within the original data.</a:t>
            </a:r>
          </a:p>
          <a:p>
            <a:pPr marL="285750" indent="-285750">
              <a:spcAft>
                <a:spcPts val="1200"/>
              </a:spcAft>
              <a:buFont typeface="Arial" panose="020B0604020202020204" pitchFamily="34" charset="0"/>
              <a:buChar char="•"/>
            </a:pPr>
            <a:r>
              <a:rPr lang="en-US" sz="1200" dirty="0"/>
              <a:t>Embeddings capture semantic similarity, tone and hierarchical relationships (“MIT” will be close to “University”; ”Happy” will be farther than “Sad”; ”Car” will be close to “Vehicle”)</a:t>
            </a:r>
          </a:p>
          <a:p>
            <a:pPr marL="285750" indent="-285750">
              <a:spcAft>
                <a:spcPts val="1200"/>
              </a:spcAft>
              <a:buFont typeface="Arial" panose="020B0604020202020204" pitchFamily="34" charset="0"/>
              <a:buChar char="•"/>
            </a:pPr>
            <a:r>
              <a:rPr lang="en-US" sz="1200" dirty="0"/>
              <a:t>Different types of data (like audio, text, video, etc.) need different embedding methods or algorithms to do this well. </a:t>
            </a:r>
          </a:p>
          <a:p>
            <a:pPr marL="285750" indent="-285750">
              <a:buFont typeface="Arial" panose="020B0604020202020204" pitchFamily="34" charset="0"/>
              <a:buChar char="•"/>
            </a:pPr>
            <a:r>
              <a:rPr lang="en-US" sz="1200" dirty="0"/>
              <a:t>Types of embedding techniques:</a:t>
            </a:r>
          </a:p>
          <a:p>
            <a:pPr marL="742950" lvl="1" indent="-285750">
              <a:buFont typeface="Arial" panose="020B0604020202020204" pitchFamily="34" charset="0"/>
              <a:buChar char="•"/>
            </a:pPr>
            <a:r>
              <a:rPr lang="en-US" sz="1200" dirty="0"/>
              <a:t>Frequency-based (TF-IDF)</a:t>
            </a:r>
          </a:p>
          <a:p>
            <a:pPr marL="742950" lvl="1" indent="-285750">
              <a:spcAft>
                <a:spcPts val="1200"/>
              </a:spcAft>
              <a:buFont typeface="Arial" panose="020B0604020202020204" pitchFamily="34" charset="0"/>
              <a:buChar char="•"/>
            </a:pPr>
            <a:r>
              <a:rPr lang="en-US" sz="1200" dirty="0"/>
              <a:t>Prediction-based (Word2Vec, </a:t>
            </a:r>
            <a:r>
              <a:rPr lang="en-US" sz="1200" dirty="0" err="1"/>
              <a:t>FastText</a:t>
            </a:r>
            <a:r>
              <a:rPr lang="en-US" sz="1200" dirty="0"/>
              <a:t>, </a:t>
            </a:r>
            <a:r>
              <a:rPr lang="en-US" sz="1200" dirty="0" err="1"/>
              <a:t>GloVe</a:t>
            </a:r>
            <a:r>
              <a:rPr lang="en-US" sz="1200" dirty="0"/>
              <a:t>)</a:t>
            </a:r>
          </a:p>
          <a:p>
            <a:pPr marL="285750" indent="-285750">
              <a:spcAft>
                <a:spcPts val="1200"/>
              </a:spcAft>
              <a:buFont typeface="Arial" panose="020B0604020202020204" pitchFamily="34" charset="0"/>
              <a:buChar char="•"/>
            </a:pPr>
            <a:endParaRPr lang="en-US" sz="1200" dirty="0"/>
          </a:p>
        </p:txBody>
      </p:sp>
      <p:pic>
        <p:nvPicPr>
          <p:cNvPr id="2068" name="Picture 20">
            <a:extLst>
              <a:ext uri="{FF2B5EF4-FFF2-40B4-BE49-F238E27FC236}">
                <a16:creationId xmlns:a16="http://schemas.microsoft.com/office/drawing/2014/main" id="{223ED8D0-6842-A541-09E0-FEB170C16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936" y="381000"/>
            <a:ext cx="3649345" cy="2743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A04AF45E-ACC2-E107-E581-B5165EE1757E}"/>
              </a:ext>
            </a:extLst>
          </p:cNvPr>
          <p:cNvGraphicFramePr>
            <a:graphicFrameLocks noGrp="1"/>
          </p:cNvGraphicFramePr>
          <p:nvPr>
            <p:extLst>
              <p:ext uri="{D42A27DB-BD31-4B8C-83A1-F6EECF244321}">
                <p14:modId xmlns:p14="http://schemas.microsoft.com/office/powerpoint/2010/main" val="2083210661"/>
              </p:ext>
            </p:extLst>
          </p:nvPr>
        </p:nvGraphicFramePr>
        <p:xfrm>
          <a:off x="550523" y="4813042"/>
          <a:ext cx="5917060" cy="1098860"/>
        </p:xfrm>
        <a:graphic>
          <a:graphicData uri="http://schemas.openxmlformats.org/drawingml/2006/table">
            <a:tbl>
              <a:tblPr firstRow="1" bandRow="1">
                <a:tableStyleId>{A0BC3CC4-8867-4C89-9D3F-A6A6B9ED4035}</a:tableStyleId>
              </a:tblPr>
              <a:tblGrid>
                <a:gridCol w="1479265">
                  <a:extLst>
                    <a:ext uri="{9D8B030D-6E8A-4147-A177-3AD203B41FA5}">
                      <a16:colId xmlns:a16="http://schemas.microsoft.com/office/drawing/2014/main" val="2623497463"/>
                    </a:ext>
                  </a:extLst>
                </a:gridCol>
                <a:gridCol w="1479265">
                  <a:extLst>
                    <a:ext uri="{9D8B030D-6E8A-4147-A177-3AD203B41FA5}">
                      <a16:colId xmlns:a16="http://schemas.microsoft.com/office/drawing/2014/main" val="2494137953"/>
                    </a:ext>
                  </a:extLst>
                </a:gridCol>
                <a:gridCol w="1479265">
                  <a:extLst>
                    <a:ext uri="{9D8B030D-6E8A-4147-A177-3AD203B41FA5}">
                      <a16:colId xmlns:a16="http://schemas.microsoft.com/office/drawing/2014/main" val="2078464741"/>
                    </a:ext>
                  </a:extLst>
                </a:gridCol>
                <a:gridCol w="1479265">
                  <a:extLst>
                    <a:ext uri="{9D8B030D-6E8A-4147-A177-3AD203B41FA5}">
                      <a16:colId xmlns:a16="http://schemas.microsoft.com/office/drawing/2014/main" val="3511204047"/>
                    </a:ext>
                  </a:extLst>
                </a:gridCol>
              </a:tblGrid>
              <a:tr h="283812">
                <a:tc>
                  <a:txBody>
                    <a:bodyPr/>
                    <a:lstStyle/>
                    <a:p>
                      <a:pPr algn="l" rtl="0" fontAlgn="b"/>
                      <a:r>
                        <a:rPr lang="en-US" sz="1000" dirty="0">
                          <a:effectLst/>
                        </a:rPr>
                        <a:t>City</a:t>
                      </a:r>
                    </a:p>
                  </a:txBody>
                  <a:tcPr marL="45720" marR="45720" anchor="ctr"/>
                </a:tc>
                <a:tc>
                  <a:txBody>
                    <a:bodyPr/>
                    <a:lstStyle/>
                    <a:p>
                      <a:pPr algn="l" rtl="0" fontAlgn="b"/>
                      <a:r>
                        <a:rPr lang="en-US" sz="1000" dirty="0">
                          <a:effectLst/>
                        </a:rPr>
                        <a:t>Longitude</a:t>
                      </a:r>
                    </a:p>
                  </a:txBody>
                  <a:tcPr marL="45720" marR="45720" anchor="ctr"/>
                </a:tc>
                <a:tc>
                  <a:txBody>
                    <a:bodyPr/>
                    <a:lstStyle/>
                    <a:p>
                      <a:pPr algn="l" rtl="0" fontAlgn="b"/>
                      <a:r>
                        <a:rPr lang="en-US" sz="1000" dirty="0">
                          <a:effectLst/>
                        </a:rPr>
                        <a:t>Latitude</a:t>
                      </a:r>
                    </a:p>
                  </a:txBody>
                  <a:tcPr marL="45720" marR="45720" anchor="ctr"/>
                </a:tc>
                <a:tc>
                  <a:txBody>
                    <a:bodyPr/>
                    <a:lstStyle/>
                    <a:p>
                      <a:pPr algn="l" rtl="0" fontAlgn="b"/>
                      <a:r>
                        <a:rPr lang="en-US" sz="1000">
                          <a:effectLst/>
                        </a:rPr>
                        <a:t>Population (Millions)</a:t>
                      </a:r>
                    </a:p>
                  </a:txBody>
                  <a:tcPr marL="45720" marR="45720" anchor="ctr"/>
                </a:tc>
                <a:extLst>
                  <a:ext uri="{0D108BD9-81ED-4DB2-BD59-A6C34878D82A}">
                    <a16:rowId xmlns:a16="http://schemas.microsoft.com/office/drawing/2014/main" val="2046702506"/>
                  </a:ext>
                </a:extLst>
              </a:tr>
              <a:tr h="283812">
                <a:tc>
                  <a:txBody>
                    <a:bodyPr/>
                    <a:lstStyle/>
                    <a:p>
                      <a:pPr algn="l" rtl="0" fontAlgn="b"/>
                      <a:r>
                        <a:rPr lang="en-US" sz="1000" dirty="0">
                          <a:effectLst/>
                        </a:rPr>
                        <a:t>Los Angeles</a:t>
                      </a:r>
                    </a:p>
                  </a:txBody>
                  <a:tcPr marL="45720" marR="45720" anchor="ctr"/>
                </a:tc>
                <a:tc>
                  <a:txBody>
                    <a:bodyPr/>
                    <a:lstStyle/>
                    <a:p>
                      <a:pPr algn="l" rtl="0" fontAlgn="b"/>
                      <a:r>
                        <a:rPr lang="en-US" sz="1000">
                          <a:effectLst/>
                        </a:rPr>
                        <a:t>-122.4</a:t>
                      </a:r>
                    </a:p>
                  </a:txBody>
                  <a:tcPr marL="45720" marR="45720" anchor="ctr"/>
                </a:tc>
                <a:tc>
                  <a:txBody>
                    <a:bodyPr/>
                    <a:lstStyle/>
                    <a:p>
                      <a:pPr algn="l" rtl="0" fontAlgn="b"/>
                      <a:r>
                        <a:rPr lang="en-US" sz="1000">
                          <a:effectLst/>
                        </a:rPr>
                        <a:t>37.8</a:t>
                      </a:r>
                    </a:p>
                  </a:txBody>
                  <a:tcPr marL="45720" marR="45720" anchor="ctr"/>
                </a:tc>
                <a:tc>
                  <a:txBody>
                    <a:bodyPr/>
                    <a:lstStyle/>
                    <a:p>
                      <a:pPr algn="l" rtl="0" fontAlgn="b"/>
                      <a:r>
                        <a:rPr lang="en-US" sz="1000" dirty="0">
                          <a:effectLst/>
                        </a:rPr>
                        <a:t>4.2</a:t>
                      </a:r>
                    </a:p>
                  </a:txBody>
                  <a:tcPr marL="45720" marR="45720" anchor="ctr"/>
                </a:tc>
                <a:extLst>
                  <a:ext uri="{0D108BD9-81ED-4DB2-BD59-A6C34878D82A}">
                    <a16:rowId xmlns:a16="http://schemas.microsoft.com/office/drawing/2014/main" val="3472789008"/>
                  </a:ext>
                </a:extLst>
              </a:tr>
              <a:tr h="265618">
                <a:tc>
                  <a:txBody>
                    <a:bodyPr/>
                    <a:lstStyle/>
                    <a:p>
                      <a:pPr algn="l" rtl="0" fontAlgn="b"/>
                      <a:r>
                        <a:rPr lang="en-US" sz="1000">
                          <a:effectLst/>
                        </a:rPr>
                        <a:t>Seattle</a:t>
                      </a:r>
                    </a:p>
                  </a:txBody>
                  <a:tcPr marL="45720" marR="45720" anchor="ctr"/>
                </a:tc>
                <a:tc>
                  <a:txBody>
                    <a:bodyPr/>
                    <a:lstStyle/>
                    <a:p>
                      <a:pPr algn="l" rtl="0" fontAlgn="b"/>
                      <a:r>
                        <a:rPr lang="en-US" sz="1000">
                          <a:effectLst/>
                        </a:rPr>
                        <a:t>-122.3</a:t>
                      </a:r>
                    </a:p>
                  </a:txBody>
                  <a:tcPr marL="45720" marR="45720" anchor="ctr"/>
                </a:tc>
                <a:tc>
                  <a:txBody>
                    <a:bodyPr/>
                    <a:lstStyle/>
                    <a:p>
                      <a:pPr algn="l" rtl="0" fontAlgn="b"/>
                      <a:r>
                        <a:rPr lang="en-US" sz="1000">
                          <a:effectLst/>
                        </a:rPr>
                        <a:t>47.6</a:t>
                      </a:r>
                    </a:p>
                  </a:txBody>
                  <a:tcPr marL="45720" marR="45720" anchor="ctr"/>
                </a:tc>
                <a:tc>
                  <a:txBody>
                    <a:bodyPr/>
                    <a:lstStyle/>
                    <a:p>
                      <a:pPr algn="l" rtl="0" fontAlgn="b"/>
                      <a:r>
                        <a:rPr lang="en-US" sz="1000" dirty="0">
                          <a:effectLst/>
                        </a:rPr>
                        <a:t>3.9</a:t>
                      </a:r>
                    </a:p>
                  </a:txBody>
                  <a:tcPr marL="45720" marR="45720" anchor="ctr"/>
                </a:tc>
                <a:extLst>
                  <a:ext uri="{0D108BD9-81ED-4DB2-BD59-A6C34878D82A}">
                    <a16:rowId xmlns:a16="http://schemas.microsoft.com/office/drawing/2014/main" val="1020716532"/>
                  </a:ext>
                </a:extLst>
              </a:tr>
              <a:tr h="265618">
                <a:tc>
                  <a:txBody>
                    <a:bodyPr/>
                    <a:lstStyle/>
                    <a:p>
                      <a:pPr algn="l" rtl="0" fontAlgn="b"/>
                      <a:r>
                        <a:rPr lang="en-US" sz="1000">
                          <a:effectLst/>
                        </a:rPr>
                        <a:t>Vancouver</a:t>
                      </a:r>
                    </a:p>
                  </a:txBody>
                  <a:tcPr marL="45720" marR="45720" anchor="ctr"/>
                </a:tc>
                <a:tc>
                  <a:txBody>
                    <a:bodyPr/>
                    <a:lstStyle/>
                    <a:p>
                      <a:pPr algn="l" rtl="0" fontAlgn="b"/>
                      <a:r>
                        <a:rPr lang="en-US" sz="1000">
                          <a:effectLst/>
                        </a:rPr>
                        <a:t>-123.1</a:t>
                      </a:r>
                    </a:p>
                  </a:txBody>
                  <a:tcPr marL="45720" marR="45720" anchor="ctr"/>
                </a:tc>
                <a:tc>
                  <a:txBody>
                    <a:bodyPr/>
                    <a:lstStyle/>
                    <a:p>
                      <a:pPr algn="l" rtl="0" fontAlgn="b"/>
                      <a:r>
                        <a:rPr lang="en-US" sz="1000">
                          <a:effectLst/>
                        </a:rPr>
                        <a:t>49.3</a:t>
                      </a:r>
                    </a:p>
                  </a:txBody>
                  <a:tcPr marL="45720" marR="45720" anchor="ctr"/>
                </a:tc>
                <a:tc>
                  <a:txBody>
                    <a:bodyPr/>
                    <a:lstStyle/>
                    <a:p>
                      <a:pPr algn="l" rtl="0" fontAlgn="b"/>
                      <a:r>
                        <a:rPr lang="en-US" sz="1000" dirty="0">
                          <a:effectLst/>
                        </a:rPr>
                        <a:t>2.4</a:t>
                      </a:r>
                    </a:p>
                  </a:txBody>
                  <a:tcPr marL="45720" marR="45720" anchor="ctr"/>
                </a:tc>
                <a:extLst>
                  <a:ext uri="{0D108BD9-81ED-4DB2-BD59-A6C34878D82A}">
                    <a16:rowId xmlns:a16="http://schemas.microsoft.com/office/drawing/2014/main" val="4152896411"/>
                  </a:ext>
                </a:extLst>
              </a:tr>
            </a:tbl>
          </a:graphicData>
        </a:graphic>
      </p:graphicFrame>
      <p:pic>
        <p:nvPicPr>
          <p:cNvPr id="6" name="Picture 5">
            <a:extLst>
              <a:ext uri="{FF2B5EF4-FFF2-40B4-BE49-F238E27FC236}">
                <a16:creationId xmlns:a16="http://schemas.microsoft.com/office/drawing/2014/main" id="{098DE011-ED5A-CBC2-B46F-A792C789E345}"/>
              </a:ext>
            </a:extLst>
          </p:cNvPr>
          <p:cNvPicPr>
            <a:picLocks noChangeAspect="1"/>
          </p:cNvPicPr>
          <p:nvPr/>
        </p:nvPicPr>
        <p:blipFill rotWithShape="1">
          <a:blip r:embed="rId3"/>
          <a:srcRect l="15144" t="16203" r="11126" b="7664"/>
          <a:stretch/>
        </p:blipFill>
        <p:spPr>
          <a:xfrm>
            <a:off x="7149265" y="3093720"/>
            <a:ext cx="4368685" cy="3383280"/>
          </a:xfrm>
          <a:prstGeom prst="rect">
            <a:avLst/>
          </a:prstGeom>
        </p:spPr>
      </p:pic>
      <p:sp>
        <p:nvSpPr>
          <p:cNvPr id="9" name="TextBox 8">
            <a:extLst>
              <a:ext uri="{FF2B5EF4-FFF2-40B4-BE49-F238E27FC236}">
                <a16:creationId xmlns:a16="http://schemas.microsoft.com/office/drawing/2014/main" id="{9770B488-94B3-7694-23C8-98077B7D1370}"/>
              </a:ext>
            </a:extLst>
          </p:cNvPr>
          <p:cNvSpPr txBox="1"/>
          <p:nvPr/>
        </p:nvSpPr>
        <p:spPr>
          <a:xfrm>
            <a:off x="380999" y="6043843"/>
            <a:ext cx="6256105" cy="461665"/>
          </a:xfrm>
          <a:prstGeom prst="rect">
            <a:avLst/>
          </a:prstGeom>
          <a:noFill/>
        </p:spPr>
        <p:txBody>
          <a:bodyPr wrap="square">
            <a:spAutoFit/>
          </a:bodyPr>
          <a:lstStyle/>
          <a:p>
            <a:r>
              <a:rPr lang="en-US" sz="1200" dirty="0">
                <a:solidFill>
                  <a:schemeClr val="accent1"/>
                </a:solidFill>
              </a:rPr>
              <a:t>Key Takeaway</a:t>
            </a:r>
            <a:r>
              <a:rPr lang="en-US" sz="1200" dirty="0"/>
              <a:t>: Embeddings work similarly. More dimensions mean capturing more complex nuances and revealing hidden patterns.</a:t>
            </a:r>
          </a:p>
        </p:txBody>
      </p:sp>
    </p:spTree>
    <p:extLst>
      <p:ext uri="{BB962C8B-B14F-4D97-AF65-F5344CB8AC3E}">
        <p14:creationId xmlns:p14="http://schemas.microsoft.com/office/powerpoint/2010/main" val="22419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67438-2CA4-9966-3D7E-F2EB16727FD2}"/>
              </a:ext>
            </a:extLst>
          </p:cNvPr>
          <p:cNvSpPr>
            <a:spLocks noGrp="1"/>
          </p:cNvSpPr>
          <p:nvPr>
            <p:ph type="title"/>
          </p:nvPr>
        </p:nvSpPr>
        <p:spPr/>
        <p:txBody>
          <a:bodyPr anchor="ctr" anchorCtr="0"/>
          <a:lstStyle/>
          <a:p>
            <a:r>
              <a:rPr lang="en-US" sz="3200" dirty="0"/>
              <a:t>Vector Embeddings: Translating Data for Computers</a:t>
            </a:r>
          </a:p>
        </p:txBody>
      </p:sp>
      <p:sp>
        <p:nvSpPr>
          <p:cNvPr id="4" name="TextBox 3">
            <a:extLst>
              <a:ext uri="{FF2B5EF4-FFF2-40B4-BE49-F238E27FC236}">
                <a16:creationId xmlns:a16="http://schemas.microsoft.com/office/drawing/2014/main" id="{BCAEC52F-BCD0-82BE-0E17-61C986D3E244}"/>
              </a:ext>
            </a:extLst>
          </p:cNvPr>
          <p:cNvSpPr txBox="1"/>
          <p:nvPr/>
        </p:nvSpPr>
        <p:spPr>
          <a:xfrm>
            <a:off x="381000" y="1371600"/>
            <a:ext cx="11430000" cy="523220"/>
          </a:xfrm>
          <a:prstGeom prst="rect">
            <a:avLst/>
          </a:prstGeom>
          <a:noFill/>
        </p:spPr>
        <p:txBody>
          <a:bodyPr wrap="square">
            <a:spAutoFit/>
          </a:bodyPr>
          <a:lstStyle/>
          <a:p>
            <a:r>
              <a:rPr lang="en-US" sz="1400" dirty="0"/>
              <a:t>Computers struggle to directly understand the way humans communicate, like text, pictures, or sounds. To help, we can turn these formats into numerical representations called 'vectors' that computers can process more easily.</a:t>
            </a:r>
          </a:p>
        </p:txBody>
      </p:sp>
      <p:pic>
        <p:nvPicPr>
          <p:cNvPr id="5" name="Graphic 4" descr="Headphones outline">
            <a:extLst>
              <a:ext uri="{FF2B5EF4-FFF2-40B4-BE49-F238E27FC236}">
                <a16:creationId xmlns:a16="http://schemas.microsoft.com/office/drawing/2014/main" id="{DDE04D2E-3BCC-FF3A-8B32-56482FCBC4F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93410" y="2278044"/>
            <a:ext cx="914400" cy="914400"/>
          </a:xfrm>
          <a:prstGeom prst="rect">
            <a:avLst/>
          </a:prstGeom>
        </p:spPr>
      </p:pic>
      <p:pic>
        <p:nvPicPr>
          <p:cNvPr id="9220" name="Picture 4" descr="Neural Network icons for free download | Freepik">
            <a:extLst>
              <a:ext uri="{FF2B5EF4-FFF2-40B4-BE49-F238E27FC236}">
                <a16:creationId xmlns:a16="http://schemas.microsoft.com/office/drawing/2014/main" id="{BDE4196B-34F7-ED92-10C0-9ECC613C8214}"/>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1146" y="2278044"/>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5B578409-D9EB-671D-DC5C-9C746EB15F3E}"/>
              </a:ext>
            </a:extLst>
          </p:cNvPr>
          <p:cNvGraphicFramePr>
            <a:graphicFrameLocks noGrp="1"/>
          </p:cNvGraphicFramePr>
          <p:nvPr>
            <p:extLst>
              <p:ext uri="{D42A27DB-BD31-4B8C-83A1-F6EECF244321}">
                <p14:modId xmlns:p14="http://schemas.microsoft.com/office/powerpoint/2010/main" val="81498800"/>
              </p:ext>
            </p:extLst>
          </p:nvPr>
        </p:nvGraphicFramePr>
        <p:xfrm>
          <a:off x="6156482" y="2430444"/>
          <a:ext cx="5088460" cy="370840"/>
        </p:xfrm>
        <a:graphic>
          <a:graphicData uri="http://schemas.openxmlformats.org/drawingml/2006/table">
            <a:tbl>
              <a:tblPr firstRow="1" bandRow="1">
                <a:tableStyleId>{A0BC3CC4-8867-4C89-9D3F-A6A6B9ED4035}</a:tableStyleId>
              </a:tblPr>
              <a:tblGrid>
                <a:gridCol w="508846">
                  <a:extLst>
                    <a:ext uri="{9D8B030D-6E8A-4147-A177-3AD203B41FA5}">
                      <a16:colId xmlns:a16="http://schemas.microsoft.com/office/drawing/2014/main" val="2882858166"/>
                    </a:ext>
                  </a:extLst>
                </a:gridCol>
                <a:gridCol w="508846">
                  <a:extLst>
                    <a:ext uri="{9D8B030D-6E8A-4147-A177-3AD203B41FA5}">
                      <a16:colId xmlns:a16="http://schemas.microsoft.com/office/drawing/2014/main" val="2347570733"/>
                    </a:ext>
                  </a:extLst>
                </a:gridCol>
                <a:gridCol w="508846">
                  <a:extLst>
                    <a:ext uri="{9D8B030D-6E8A-4147-A177-3AD203B41FA5}">
                      <a16:colId xmlns:a16="http://schemas.microsoft.com/office/drawing/2014/main" val="1562887429"/>
                    </a:ext>
                  </a:extLst>
                </a:gridCol>
                <a:gridCol w="508846">
                  <a:extLst>
                    <a:ext uri="{9D8B030D-6E8A-4147-A177-3AD203B41FA5}">
                      <a16:colId xmlns:a16="http://schemas.microsoft.com/office/drawing/2014/main" val="1144402420"/>
                    </a:ext>
                  </a:extLst>
                </a:gridCol>
                <a:gridCol w="508846">
                  <a:extLst>
                    <a:ext uri="{9D8B030D-6E8A-4147-A177-3AD203B41FA5}">
                      <a16:colId xmlns:a16="http://schemas.microsoft.com/office/drawing/2014/main" val="1720717269"/>
                    </a:ext>
                  </a:extLst>
                </a:gridCol>
                <a:gridCol w="508846">
                  <a:extLst>
                    <a:ext uri="{9D8B030D-6E8A-4147-A177-3AD203B41FA5}">
                      <a16:colId xmlns:a16="http://schemas.microsoft.com/office/drawing/2014/main" val="1428422542"/>
                    </a:ext>
                  </a:extLst>
                </a:gridCol>
                <a:gridCol w="508846">
                  <a:extLst>
                    <a:ext uri="{9D8B030D-6E8A-4147-A177-3AD203B41FA5}">
                      <a16:colId xmlns:a16="http://schemas.microsoft.com/office/drawing/2014/main" val="2398279133"/>
                    </a:ext>
                  </a:extLst>
                </a:gridCol>
                <a:gridCol w="508846">
                  <a:extLst>
                    <a:ext uri="{9D8B030D-6E8A-4147-A177-3AD203B41FA5}">
                      <a16:colId xmlns:a16="http://schemas.microsoft.com/office/drawing/2014/main" val="3699164106"/>
                    </a:ext>
                  </a:extLst>
                </a:gridCol>
                <a:gridCol w="508846">
                  <a:extLst>
                    <a:ext uri="{9D8B030D-6E8A-4147-A177-3AD203B41FA5}">
                      <a16:colId xmlns:a16="http://schemas.microsoft.com/office/drawing/2014/main" val="919873762"/>
                    </a:ext>
                  </a:extLst>
                </a:gridCol>
                <a:gridCol w="508846">
                  <a:extLst>
                    <a:ext uri="{9D8B030D-6E8A-4147-A177-3AD203B41FA5}">
                      <a16:colId xmlns:a16="http://schemas.microsoft.com/office/drawing/2014/main" val="1219752256"/>
                    </a:ext>
                  </a:extLst>
                </a:gridCol>
              </a:tblGrid>
              <a:tr h="370840">
                <a:tc>
                  <a:txBody>
                    <a:bodyPr/>
                    <a:lstStyle/>
                    <a:p>
                      <a:r>
                        <a:rPr lang="en-US" sz="1000" dirty="0"/>
                        <a:t>0.42</a:t>
                      </a:r>
                    </a:p>
                  </a:txBody>
                  <a:tcPr anchor="ctr"/>
                </a:tc>
                <a:tc>
                  <a:txBody>
                    <a:bodyPr/>
                    <a:lstStyle/>
                    <a:p>
                      <a:r>
                        <a:rPr lang="en-US" sz="1000" dirty="0"/>
                        <a:t>-0.17</a:t>
                      </a:r>
                    </a:p>
                  </a:txBody>
                  <a:tcPr anchor="ctr"/>
                </a:tc>
                <a:tc>
                  <a:txBody>
                    <a:bodyPr/>
                    <a:lstStyle/>
                    <a:p>
                      <a:r>
                        <a:rPr lang="en-US" sz="1000" dirty="0"/>
                        <a:t>0.35</a:t>
                      </a:r>
                    </a:p>
                  </a:txBody>
                  <a:tcPr anchor="ctr"/>
                </a:tc>
                <a:tc>
                  <a:txBody>
                    <a:bodyPr/>
                    <a:lstStyle/>
                    <a:p>
                      <a:r>
                        <a:rPr lang="en-US" sz="1000" dirty="0"/>
                        <a:t>0.82</a:t>
                      </a:r>
                    </a:p>
                  </a:txBody>
                  <a:tcPr anchor="ctr"/>
                </a:tc>
                <a:tc>
                  <a:txBody>
                    <a:bodyPr/>
                    <a:lstStyle/>
                    <a:p>
                      <a:r>
                        <a:rPr lang="en-US" sz="1000" dirty="0"/>
                        <a:t>0.74</a:t>
                      </a:r>
                    </a:p>
                  </a:txBody>
                  <a:tcPr anchor="ctr"/>
                </a:tc>
                <a:tc>
                  <a:txBody>
                    <a:bodyPr/>
                    <a:lstStyle/>
                    <a:p>
                      <a:r>
                        <a:rPr lang="en-US" sz="1000" dirty="0"/>
                        <a:t>0.42</a:t>
                      </a:r>
                    </a:p>
                  </a:txBody>
                  <a:tcPr anchor="ctr"/>
                </a:tc>
                <a:tc>
                  <a:txBody>
                    <a:bodyPr/>
                    <a:lstStyle/>
                    <a:p>
                      <a:r>
                        <a:rPr lang="en-US" sz="1000" dirty="0"/>
                        <a:t>-0.17</a:t>
                      </a:r>
                    </a:p>
                  </a:txBody>
                  <a:tcPr anchor="ctr"/>
                </a:tc>
                <a:tc>
                  <a:txBody>
                    <a:bodyPr/>
                    <a:lstStyle/>
                    <a:p>
                      <a:r>
                        <a:rPr lang="en-US" sz="1000" dirty="0"/>
                        <a:t>0.35</a:t>
                      </a:r>
                    </a:p>
                  </a:txBody>
                  <a:tcPr anchor="ctr"/>
                </a:tc>
                <a:tc>
                  <a:txBody>
                    <a:bodyPr/>
                    <a:lstStyle/>
                    <a:p>
                      <a:r>
                        <a:rPr lang="en-US" sz="1000" dirty="0"/>
                        <a:t>0.82</a:t>
                      </a:r>
                    </a:p>
                  </a:txBody>
                  <a:tcPr anchor="ctr"/>
                </a:tc>
                <a:tc>
                  <a:txBody>
                    <a:bodyPr/>
                    <a:lstStyle/>
                    <a:p>
                      <a:r>
                        <a:rPr lang="en-US" sz="1000" dirty="0"/>
                        <a:t>0.74</a:t>
                      </a:r>
                    </a:p>
                  </a:txBody>
                  <a:tcPr anchor="ctr"/>
                </a:tc>
                <a:extLst>
                  <a:ext uri="{0D108BD9-81ED-4DB2-BD59-A6C34878D82A}">
                    <a16:rowId xmlns:a16="http://schemas.microsoft.com/office/drawing/2014/main" val="3074490245"/>
                  </a:ext>
                </a:extLst>
              </a:tr>
            </a:tbl>
          </a:graphicData>
        </a:graphic>
      </p:graphicFrame>
      <p:graphicFrame>
        <p:nvGraphicFramePr>
          <p:cNvPr id="9" name="Table 8">
            <a:extLst>
              <a:ext uri="{FF2B5EF4-FFF2-40B4-BE49-F238E27FC236}">
                <a16:creationId xmlns:a16="http://schemas.microsoft.com/office/drawing/2014/main" id="{2AF3D758-AEF3-8B4D-21AF-12C9F8DB904A}"/>
              </a:ext>
            </a:extLst>
          </p:cNvPr>
          <p:cNvGraphicFramePr>
            <a:graphicFrameLocks noGrp="1"/>
          </p:cNvGraphicFramePr>
          <p:nvPr>
            <p:extLst>
              <p:ext uri="{D42A27DB-BD31-4B8C-83A1-F6EECF244321}">
                <p14:modId xmlns:p14="http://schemas.microsoft.com/office/powerpoint/2010/main" val="768050122"/>
              </p:ext>
            </p:extLst>
          </p:nvPr>
        </p:nvGraphicFramePr>
        <p:xfrm>
          <a:off x="6308882" y="2582844"/>
          <a:ext cx="5088460" cy="370840"/>
        </p:xfrm>
        <a:graphic>
          <a:graphicData uri="http://schemas.openxmlformats.org/drawingml/2006/table">
            <a:tbl>
              <a:tblPr firstRow="1" bandRow="1">
                <a:tableStyleId>{A0BC3CC4-8867-4C89-9D3F-A6A6B9ED4035}</a:tableStyleId>
              </a:tblPr>
              <a:tblGrid>
                <a:gridCol w="508846">
                  <a:extLst>
                    <a:ext uri="{9D8B030D-6E8A-4147-A177-3AD203B41FA5}">
                      <a16:colId xmlns:a16="http://schemas.microsoft.com/office/drawing/2014/main" val="2882858166"/>
                    </a:ext>
                  </a:extLst>
                </a:gridCol>
                <a:gridCol w="508846">
                  <a:extLst>
                    <a:ext uri="{9D8B030D-6E8A-4147-A177-3AD203B41FA5}">
                      <a16:colId xmlns:a16="http://schemas.microsoft.com/office/drawing/2014/main" val="2347570733"/>
                    </a:ext>
                  </a:extLst>
                </a:gridCol>
                <a:gridCol w="508846">
                  <a:extLst>
                    <a:ext uri="{9D8B030D-6E8A-4147-A177-3AD203B41FA5}">
                      <a16:colId xmlns:a16="http://schemas.microsoft.com/office/drawing/2014/main" val="1562887429"/>
                    </a:ext>
                  </a:extLst>
                </a:gridCol>
                <a:gridCol w="508846">
                  <a:extLst>
                    <a:ext uri="{9D8B030D-6E8A-4147-A177-3AD203B41FA5}">
                      <a16:colId xmlns:a16="http://schemas.microsoft.com/office/drawing/2014/main" val="1144402420"/>
                    </a:ext>
                  </a:extLst>
                </a:gridCol>
                <a:gridCol w="508846">
                  <a:extLst>
                    <a:ext uri="{9D8B030D-6E8A-4147-A177-3AD203B41FA5}">
                      <a16:colId xmlns:a16="http://schemas.microsoft.com/office/drawing/2014/main" val="1720717269"/>
                    </a:ext>
                  </a:extLst>
                </a:gridCol>
                <a:gridCol w="508846">
                  <a:extLst>
                    <a:ext uri="{9D8B030D-6E8A-4147-A177-3AD203B41FA5}">
                      <a16:colId xmlns:a16="http://schemas.microsoft.com/office/drawing/2014/main" val="1428422542"/>
                    </a:ext>
                  </a:extLst>
                </a:gridCol>
                <a:gridCol w="508846">
                  <a:extLst>
                    <a:ext uri="{9D8B030D-6E8A-4147-A177-3AD203B41FA5}">
                      <a16:colId xmlns:a16="http://schemas.microsoft.com/office/drawing/2014/main" val="2398279133"/>
                    </a:ext>
                  </a:extLst>
                </a:gridCol>
                <a:gridCol w="508846">
                  <a:extLst>
                    <a:ext uri="{9D8B030D-6E8A-4147-A177-3AD203B41FA5}">
                      <a16:colId xmlns:a16="http://schemas.microsoft.com/office/drawing/2014/main" val="3699164106"/>
                    </a:ext>
                  </a:extLst>
                </a:gridCol>
                <a:gridCol w="508846">
                  <a:extLst>
                    <a:ext uri="{9D8B030D-6E8A-4147-A177-3AD203B41FA5}">
                      <a16:colId xmlns:a16="http://schemas.microsoft.com/office/drawing/2014/main" val="919873762"/>
                    </a:ext>
                  </a:extLst>
                </a:gridCol>
                <a:gridCol w="508846">
                  <a:extLst>
                    <a:ext uri="{9D8B030D-6E8A-4147-A177-3AD203B41FA5}">
                      <a16:colId xmlns:a16="http://schemas.microsoft.com/office/drawing/2014/main" val="1219752256"/>
                    </a:ext>
                  </a:extLst>
                </a:gridCol>
              </a:tblGrid>
              <a:tr h="370840">
                <a:tc>
                  <a:txBody>
                    <a:bodyPr/>
                    <a:lstStyle/>
                    <a:p>
                      <a:r>
                        <a:rPr lang="en-US" sz="900" dirty="0"/>
                        <a:t>0.42</a:t>
                      </a:r>
                    </a:p>
                  </a:txBody>
                  <a:tcPr anchor="ctr"/>
                </a:tc>
                <a:tc>
                  <a:txBody>
                    <a:bodyPr/>
                    <a:lstStyle/>
                    <a:p>
                      <a:r>
                        <a:rPr lang="en-US" sz="900" dirty="0"/>
                        <a:t>-0.17</a:t>
                      </a:r>
                    </a:p>
                  </a:txBody>
                  <a:tcPr anchor="ctr"/>
                </a:tc>
                <a:tc>
                  <a:txBody>
                    <a:bodyPr/>
                    <a:lstStyle/>
                    <a:p>
                      <a:r>
                        <a:rPr lang="en-US" sz="900" dirty="0"/>
                        <a:t>0.35</a:t>
                      </a:r>
                    </a:p>
                  </a:txBody>
                  <a:tcPr anchor="ctr"/>
                </a:tc>
                <a:tc>
                  <a:txBody>
                    <a:bodyPr/>
                    <a:lstStyle/>
                    <a:p>
                      <a:r>
                        <a:rPr lang="en-US" sz="900" dirty="0"/>
                        <a:t>0.82</a:t>
                      </a:r>
                    </a:p>
                  </a:txBody>
                  <a:tcPr anchor="ctr"/>
                </a:tc>
                <a:tc>
                  <a:txBody>
                    <a:bodyPr/>
                    <a:lstStyle/>
                    <a:p>
                      <a:r>
                        <a:rPr lang="en-US" sz="900" dirty="0"/>
                        <a:t>0.74</a:t>
                      </a:r>
                    </a:p>
                  </a:txBody>
                  <a:tcPr anchor="ctr"/>
                </a:tc>
                <a:tc>
                  <a:txBody>
                    <a:bodyPr/>
                    <a:lstStyle/>
                    <a:p>
                      <a:r>
                        <a:rPr lang="en-US" sz="900" dirty="0"/>
                        <a:t>0.42</a:t>
                      </a:r>
                    </a:p>
                  </a:txBody>
                  <a:tcPr anchor="ctr"/>
                </a:tc>
                <a:tc>
                  <a:txBody>
                    <a:bodyPr/>
                    <a:lstStyle/>
                    <a:p>
                      <a:r>
                        <a:rPr lang="en-US" sz="900" dirty="0"/>
                        <a:t>-0.17</a:t>
                      </a:r>
                    </a:p>
                  </a:txBody>
                  <a:tcPr anchor="ctr"/>
                </a:tc>
                <a:tc>
                  <a:txBody>
                    <a:bodyPr/>
                    <a:lstStyle/>
                    <a:p>
                      <a:r>
                        <a:rPr lang="en-US" sz="900" dirty="0"/>
                        <a:t>0.35</a:t>
                      </a:r>
                    </a:p>
                  </a:txBody>
                  <a:tcPr anchor="ctr"/>
                </a:tc>
                <a:tc>
                  <a:txBody>
                    <a:bodyPr/>
                    <a:lstStyle/>
                    <a:p>
                      <a:r>
                        <a:rPr lang="en-US" sz="900" dirty="0"/>
                        <a:t>0.82</a:t>
                      </a:r>
                    </a:p>
                  </a:txBody>
                  <a:tcPr anchor="ctr"/>
                </a:tc>
                <a:tc>
                  <a:txBody>
                    <a:bodyPr/>
                    <a:lstStyle/>
                    <a:p>
                      <a:r>
                        <a:rPr lang="en-US" sz="900" dirty="0"/>
                        <a:t>0.74</a:t>
                      </a:r>
                    </a:p>
                  </a:txBody>
                  <a:tcPr anchor="ctr"/>
                </a:tc>
                <a:extLst>
                  <a:ext uri="{0D108BD9-81ED-4DB2-BD59-A6C34878D82A}">
                    <a16:rowId xmlns:a16="http://schemas.microsoft.com/office/drawing/2014/main" val="3074490245"/>
                  </a:ext>
                </a:extLst>
              </a:tr>
            </a:tbl>
          </a:graphicData>
        </a:graphic>
      </p:graphicFrame>
      <p:graphicFrame>
        <p:nvGraphicFramePr>
          <p:cNvPr id="10" name="Table 9">
            <a:extLst>
              <a:ext uri="{FF2B5EF4-FFF2-40B4-BE49-F238E27FC236}">
                <a16:creationId xmlns:a16="http://schemas.microsoft.com/office/drawing/2014/main" id="{DF543A62-E868-4571-A374-141B6AEB4A84}"/>
              </a:ext>
            </a:extLst>
          </p:cNvPr>
          <p:cNvGraphicFramePr>
            <a:graphicFrameLocks noGrp="1"/>
          </p:cNvGraphicFramePr>
          <p:nvPr>
            <p:extLst>
              <p:ext uri="{D42A27DB-BD31-4B8C-83A1-F6EECF244321}">
                <p14:modId xmlns:p14="http://schemas.microsoft.com/office/powerpoint/2010/main" val="4033418772"/>
              </p:ext>
            </p:extLst>
          </p:nvPr>
        </p:nvGraphicFramePr>
        <p:xfrm>
          <a:off x="6461282" y="2735244"/>
          <a:ext cx="5088460" cy="370840"/>
        </p:xfrm>
        <a:graphic>
          <a:graphicData uri="http://schemas.openxmlformats.org/drawingml/2006/table">
            <a:tbl>
              <a:tblPr firstRow="1" bandRow="1">
                <a:tableStyleId>{A0BC3CC4-8867-4C89-9D3F-A6A6B9ED4035}</a:tableStyleId>
              </a:tblPr>
              <a:tblGrid>
                <a:gridCol w="508846">
                  <a:extLst>
                    <a:ext uri="{9D8B030D-6E8A-4147-A177-3AD203B41FA5}">
                      <a16:colId xmlns:a16="http://schemas.microsoft.com/office/drawing/2014/main" val="2882858166"/>
                    </a:ext>
                  </a:extLst>
                </a:gridCol>
                <a:gridCol w="508846">
                  <a:extLst>
                    <a:ext uri="{9D8B030D-6E8A-4147-A177-3AD203B41FA5}">
                      <a16:colId xmlns:a16="http://schemas.microsoft.com/office/drawing/2014/main" val="2347570733"/>
                    </a:ext>
                  </a:extLst>
                </a:gridCol>
                <a:gridCol w="508846">
                  <a:extLst>
                    <a:ext uri="{9D8B030D-6E8A-4147-A177-3AD203B41FA5}">
                      <a16:colId xmlns:a16="http://schemas.microsoft.com/office/drawing/2014/main" val="1562887429"/>
                    </a:ext>
                  </a:extLst>
                </a:gridCol>
                <a:gridCol w="508846">
                  <a:extLst>
                    <a:ext uri="{9D8B030D-6E8A-4147-A177-3AD203B41FA5}">
                      <a16:colId xmlns:a16="http://schemas.microsoft.com/office/drawing/2014/main" val="1144402420"/>
                    </a:ext>
                  </a:extLst>
                </a:gridCol>
                <a:gridCol w="508846">
                  <a:extLst>
                    <a:ext uri="{9D8B030D-6E8A-4147-A177-3AD203B41FA5}">
                      <a16:colId xmlns:a16="http://schemas.microsoft.com/office/drawing/2014/main" val="1720717269"/>
                    </a:ext>
                  </a:extLst>
                </a:gridCol>
                <a:gridCol w="508846">
                  <a:extLst>
                    <a:ext uri="{9D8B030D-6E8A-4147-A177-3AD203B41FA5}">
                      <a16:colId xmlns:a16="http://schemas.microsoft.com/office/drawing/2014/main" val="1428422542"/>
                    </a:ext>
                  </a:extLst>
                </a:gridCol>
                <a:gridCol w="508846">
                  <a:extLst>
                    <a:ext uri="{9D8B030D-6E8A-4147-A177-3AD203B41FA5}">
                      <a16:colId xmlns:a16="http://schemas.microsoft.com/office/drawing/2014/main" val="2398279133"/>
                    </a:ext>
                  </a:extLst>
                </a:gridCol>
                <a:gridCol w="508846">
                  <a:extLst>
                    <a:ext uri="{9D8B030D-6E8A-4147-A177-3AD203B41FA5}">
                      <a16:colId xmlns:a16="http://schemas.microsoft.com/office/drawing/2014/main" val="3699164106"/>
                    </a:ext>
                  </a:extLst>
                </a:gridCol>
                <a:gridCol w="508846">
                  <a:extLst>
                    <a:ext uri="{9D8B030D-6E8A-4147-A177-3AD203B41FA5}">
                      <a16:colId xmlns:a16="http://schemas.microsoft.com/office/drawing/2014/main" val="919873762"/>
                    </a:ext>
                  </a:extLst>
                </a:gridCol>
                <a:gridCol w="508846">
                  <a:extLst>
                    <a:ext uri="{9D8B030D-6E8A-4147-A177-3AD203B41FA5}">
                      <a16:colId xmlns:a16="http://schemas.microsoft.com/office/drawing/2014/main" val="1219752256"/>
                    </a:ext>
                  </a:extLst>
                </a:gridCol>
              </a:tblGrid>
              <a:tr h="370840">
                <a:tc>
                  <a:txBody>
                    <a:bodyPr/>
                    <a:lstStyle/>
                    <a:p>
                      <a:r>
                        <a:rPr lang="en-US" sz="800" dirty="0"/>
                        <a:t>0.42</a:t>
                      </a:r>
                    </a:p>
                  </a:txBody>
                  <a:tcPr anchor="ctr"/>
                </a:tc>
                <a:tc>
                  <a:txBody>
                    <a:bodyPr/>
                    <a:lstStyle/>
                    <a:p>
                      <a:r>
                        <a:rPr lang="en-US" sz="800" dirty="0"/>
                        <a:t>-0.17</a:t>
                      </a:r>
                    </a:p>
                  </a:txBody>
                  <a:tcPr anchor="ctr"/>
                </a:tc>
                <a:tc>
                  <a:txBody>
                    <a:bodyPr/>
                    <a:lstStyle/>
                    <a:p>
                      <a:r>
                        <a:rPr lang="en-US" sz="800" dirty="0"/>
                        <a:t>0.35</a:t>
                      </a:r>
                    </a:p>
                  </a:txBody>
                  <a:tcPr anchor="ctr"/>
                </a:tc>
                <a:tc>
                  <a:txBody>
                    <a:bodyPr/>
                    <a:lstStyle/>
                    <a:p>
                      <a:r>
                        <a:rPr lang="en-US" sz="800" dirty="0"/>
                        <a:t>0.82</a:t>
                      </a:r>
                    </a:p>
                  </a:txBody>
                  <a:tcPr anchor="ctr"/>
                </a:tc>
                <a:tc>
                  <a:txBody>
                    <a:bodyPr/>
                    <a:lstStyle/>
                    <a:p>
                      <a:r>
                        <a:rPr lang="en-US" sz="800" dirty="0"/>
                        <a:t>0.74</a:t>
                      </a:r>
                    </a:p>
                  </a:txBody>
                  <a:tcPr anchor="ctr"/>
                </a:tc>
                <a:tc>
                  <a:txBody>
                    <a:bodyPr/>
                    <a:lstStyle/>
                    <a:p>
                      <a:r>
                        <a:rPr lang="en-US" sz="800" dirty="0"/>
                        <a:t>0.42</a:t>
                      </a:r>
                    </a:p>
                  </a:txBody>
                  <a:tcPr anchor="ctr"/>
                </a:tc>
                <a:tc>
                  <a:txBody>
                    <a:bodyPr/>
                    <a:lstStyle/>
                    <a:p>
                      <a:r>
                        <a:rPr lang="en-US" sz="800" dirty="0"/>
                        <a:t>-0.17</a:t>
                      </a:r>
                    </a:p>
                  </a:txBody>
                  <a:tcPr anchor="ctr"/>
                </a:tc>
                <a:tc>
                  <a:txBody>
                    <a:bodyPr/>
                    <a:lstStyle/>
                    <a:p>
                      <a:r>
                        <a:rPr lang="en-US" sz="800" dirty="0"/>
                        <a:t>0.35</a:t>
                      </a:r>
                    </a:p>
                  </a:txBody>
                  <a:tcPr anchor="ctr"/>
                </a:tc>
                <a:tc>
                  <a:txBody>
                    <a:bodyPr/>
                    <a:lstStyle/>
                    <a:p>
                      <a:r>
                        <a:rPr lang="en-US" sz="800" dirty="0"/>
                        <a:t>0.82</a:t>
                      </a:r>
                    </a:p>
                  </a:txBody>
                  <a:tcPr anchor="ctr"/>
                </a:tc>
                <a:tc>
                  <a:txBody>
                    <a:bodyPr/>
                    <a:lstStyle/>
                    <a:p>
                      <a:r>
                        <a:rPr lang="en-US" sz="800" dirty="0"/>
                        <a:t>0.74</a:t>
                      </a:r>
                    </a:p>
                  </a:txBody>
                  <a:tcPr anchor="ctr"/>
                </a:tc>
                <a:extLst>
                  <a:ext uri="{0D108BD9-81ED-4DB2-BD59-A6C34878D82A}">
                    <a16:rowId xmlns:a16="http://schemas.microsoft.com/office/drawing/2014/main" val="3074490245"/>
                  </a:ext>
                </a:extLst>
              </a:tr>
            </a:tbl>
          </a:graphicData>
        </a:graphic>
      </p:graphicFrame>
      <p:sp>
        <p:nvSpPr>
          <p:cNvPr id="11" name="TextBox 10">
            <a:extLst>
              <a:ext uri="{FF2B5EF4-FFF2-40B4-BE49-F238E27FC236}">
                <a16:creationId xmlns:a16="http://schemas.microsoft.com/office/drawing/2014/main" id="{F78B2B13-0B8D-D65B-B2C9-80EA0C6B7EFF}"/>
              </a:ext>
            </a:extLst>
          </p:cNvPr>
          <p:cNvSpPr txBox="1"/>
          <p:nvPr/>
        </p:nvSpPr>
        <p:spPr>
          <a:xfrm>
            <a:off x="1334204" y="3213590"/>
            <a:ext cx="432811" cy="184666"/>
          </a:xfrm>
          <a:prstGeom prst="rect">
            <a:avLst/>
          </a:prstGeom>
          <a:noFill/>
        </p:spPr>
        <p:txBody>
          <a:bodyPr wrap="none" lIns="0" tIns="0" rIns="0" bIns="0" rtlCol="0" anchor="ctr" anchorCtr="0">
            <a:spAutoFit/>
          </a:bodyPr>
          <a:lstStyle/>
          <a:p>
            <a:pPr algn="l" defTabSz="228600">
              <a:spcAft>
                <a:spcPts val="1200"/>
              </a:spcAft>
            </a:pPr>
            <a:r>
              <a:rPr lang="en-US" sz="1200" noProof="0" dirty="0"/>
              <a:t>Audio</a:t>
            </a:r>
          </a:p>
        </p:txBody>
      </p:sp>
      <p:sp>
        <p:nvSpPr>
          <p:cNvPr id="12" name="TextBox 11">
            <a:extLst>
              <a:ext uri="{FF2B5EF4-FFF2-40B4-BE49-F238E27FC236}">
                <a16:creationId xmlns:a16="http://schemas.microsoft.com/office/drawing/2014/main" id="{98B4A78F-6DE7-3452-6A76-3AAD4EAD837B}"/>
              </a:ext>
            </a:extLst>
          </p:cNvPr>
          <p:cNvSpPr txBox="1"/>
          <p:nvPr/>
        </p:nvSpPr>
        <p:spPr>
          <a:xfrm>
            <a:off x="3701146" y="3308542"/>
            <a:ext cx="1220633" cy="184666"/>
          </a:xfrm>
          <a:prstGeom prst="rect">
            <a:avLst/>
          </a:prstGeom>
          <a:noFill/>
        </p:spPr>
        <p:txBody>
          <a:bodyPr wrap="square" lIns="0" tIns="0" rIns="0" bIns="0" rtlCol="0" anchor="ctr" anchorCtr="0">
            <a:spAutoFit/>
          </a:bodyPr>
          <a:lstStyle/>
          <a:p>
            <a:pPr algn="l" defTabSz="228600">
              <a:spcAft>
                <a:spcPts val="1200"/>
              </a:spcAft>
            </a:pPr>
            <a:r>
              <a:rPr lang="en-US" sz="1200" noProof="0" dirty="0"/>
              <a:t>Audio Model</a:t>
            </a:r>
          </a:p>
        </p:txBody>
      </p:sp>
      <p:sp>
        <p:nvSpPr>
          <p:cNvPr id="13" name="TextBox 12">
            <a:extLst>
              <a:ext uri="{FF2B5EF4-FFF2-40B4-BE49-F238E27FC236}">
                <a16:creationId xmlns:a16="http://schemas.microsoft.com/office/drawing/2014/main" id="{4CFC81AA-79E8-3386-2216-DAC467BFF3E1}"/>
              </a:ext>
            </a:extLst>
          </p:cNvPr>
          <p:cNvSpPr txBox="1"/>
          <p:nvPr/>
        </p:nvSpPr>
        <p:spPr>
          <a:xfrm>
            <a:off x="7472327" y="3193505"/>
            <a:ext cx="2456769" cy="276999"/>
          </a:xfrm>
          <a:prstGeom prst="rect">
            <a:avLst/>
          </a:prstGeom>
          <a:noFill/>
        </p:spPr>
        <p:txBody>
          <a:bodyPr wrap="square" lIns="0" tIns="0" rIns="0" bIns="0" rtlCol="0" anchor="ctr" anchorCtr="0">
            <a:normAutofit/>
          </a:bodyPr>
          <a:lstStyle/>
          <a:p>
            <a:pPr algn="l" defTabSz="228600">
              <a:spcAft>
                <a:spcPts val="1200"/>
              </a:spcAft>
            </a:pPr>
            <a:r>
              <a:rPr lang="en-US" sz="1200" noProof="0" dirty="0"/>
              <a:t>Audio Vector Embeddings</a:t>
            </a:r>
          </a:p>
        </p:txBody>
      </p:sp>
      <p:cxnSp>
        <p:nvCxnSpPr>
          <p:cNvPr id="15" name="Straight Arrow Connector 14">
            <a:extLst>
              <a:ext uri="{FF2B5EF4-FFF2-40B4-BE49-F238E27FC236}">
                <a16:creationId xmlns:a16="http://schemas.microsoft.com/office/drawing/2014/main" id="{A68B092A-D14B-2A33-4C16-F36F856255A1}"/>
              </a:ext>
            </a:extLst>
          </p:cNvPr>
          <p:cNvCxnSpPr/>
          <p:nvPr/>
        </p:nvCxnSpPr>
        <p:spPr>
          <a:xfrm>
            <a:off x="2397275" y="2735244"/>
            <a:ext cx="99763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69E7182-DC80-DC77-B2C4-8D144F0551E0}"/>
              </a:ext>
            </a:extLst>
          </p:cNvPr>
          <p:cNvCxnSpPr/>
          <p:nvPr/>
        </p:nvCxnSpPr>
        <p:spPr>
          <a:xfrm>
            <a:off x="4921779" y="2728471"/>
            <a:ext cx="99763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7" name="Graphic 16" descr="Document outline">
            <a:extLst>
              <a:ext uri="{FF2B5EF4-FFF2-40B4-BE49-F238E27FC236}">
                <a16:creationId xmlns:a16="http://schemas.microsoft.com/office/drawing/2014/main" id="{4F10D3BF-6D20-E74D-13B3-162CE78BFDC4}"/>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093410" y="3569672"/>
            <a:ext cx="914400" cy="914400"/>
          </a:xfrm>
          <a:prstGeom prst="rect">
            <a:avLst/>
          </a:prstGeom>
        </p:spPr>
      </p:pic>
      <p:pic>
        <p:nvPicPr>
          <p:cNvPr id="18" name="Picture 4" descr="Neural Network icons for free download | Freepik">
            <a:extLst>
              <a:ext uri="{FF2B5EF4-FFF2-40B4-BE49-F238E27FC236}">
                <a16:creationId xmlns:a16="http://schemas.microsoft.com/office/drawing/2014/main" id="{BE87156A-A668-B95C-6E99-CA622E62643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1146" y="3569672"/>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Table 18">
            <a:extLst>
              <a:ext uri="{FF2B5EF4-FFF2-40B4-BE49-F238E27FC236}">
                <a16:creationId xmlns:a16="http://schemas.microsoft.com/office/drawing/2014/main" id="{44D690C0-BF3D-F79D-9024-AA7B95C9356B}"/>
              </a:ext>
            </a:extLst>
          </p:cNvPr>
          <p:cNvGraphicFramePr>
            <a:graphicFrameLocks noGrp="1"/>
          </p:cNvGraphicFramePr>
          <p:nvPr>
            <p:extLst>
              <p:ext uri="{D42A27DB-BD31-4B8C-83A1-F6EECF244321}">
                <p14:modId xmlns:p14="http://schemas.microsoft.com/office/powerpoint/2010/main" val="2251248792"/>
              </p:ext>
            </p:extLst>
          </p:nvPr>
        </p:nvGraphicFramePr>
        <p:xfrm>
          <a:off x="6156482" y="3722072"/>
          <a:ext cx="5088460" cy="370840"/>
        </p:xfrm>
        <a:graphic>
          <a:graphicData uri="http://schemas.openxmlformats.org/drawingml/2006/table">
            <a:tbl>
              <a:tblPr firstRow="1" bandRow="1">
                <a:tableStyleId>{A0BC3CC4-8867-4C89-9D3F-A6A6B9ED4035}</a:tableStyleId>
              </a:tblPr>
              <a:tblGrid>
                <a:gridCol w="508846">
                  <a:extLst>
                    <a:ext uri="{9D8B030D-6E8A-4147-A177-3AD203B41FA5}">
                      <a16:colId xmlns:a16="http://schemas.microsoft.com/office/drawing/2014/main" val="2882858166"/>
                    </a:ext>
                  </a:extLst>
                </a:gridCol>
                <a:gridCol w="508846">
                  <a:extLst>
                    <a:ext uri="{9D8B030D-6E8A-4147-A177-3AD203B41FA5}">
                      <a16:colId xmlns:a16="http://schemas.microsoft.com/office/drawing/2014/main" val="2347570733"/>
                    </a:ext>
                  </a:extLst>
                </a:gridCol>
                <a:gridCol w="508846">
                  <a:extLst>
                    <a:ext uri="{9D8B030D-6E8A-4147-A177-3AD203B41FA5}">
                      <a16:colId xmlns:a16="http://schemas.microsoft.com/office/drawing/2014/main" val="1562887429"/>
                    </a:ext>
                  </a:extLst>
                </a:gridCol>
                <a:gridCol w="508846">
                  <a:extLst>
                    <a:ext uri="{9D8B030D-6E8A-4147-A177-3AD203B41FA5}">
                      <a16:colId xmlns:a16="http://schemas.microsoft.com/office/drawing/2014/main" val="1144402420"/>
                    </a:ext>
                  </a:extLst>
                </a:gridCol>
                <a:gridCol w="508846">
                  <a:extLst>
                    <a:ext uri="{9D8B030D-6E8A-4147-A177-3AD203B41FA5}">
                      <a16:colId xmlns:a16="http://schemas.microsoft.com/office/drawing/2014/main" val="1720717269"/>
                    </a:ext>
                  </a:extLst>
                </a:gridCol>
                <a:gridCol w="508846">
                  <a:extLst>
                    <a:ext uri="{9D8B030D-6E8A-4147-A177-3AD203B41FA5}">
                      <a16:colId xmlns:a16="http://schemas.microsoft.com/office/drawing/2014/main" val="1428422542"/>
                    </a:ext>
                  </a:extLst>
                </a:gridCol>
                <a:gridCol w="508846">
                  <a:extLst>
                    <a:ext uri="{9D8B030D-6E8A-4147-A177-3AD203B41FA5}">
                      <a16:colId xmlns:a16="http://schemas.microsoft.com/office/drawing/2014/main" val="2398279133"/>
                    </a:ext>
                  </a:extLst>
                </a:gridCol>
                <a:gridCol w="508846">
                  <a:extLst>
                    <a:ext uri="{9D8B030D-6E8A-4147-A177-3AD203B41FA5}">
                      <a16:colId xmlns:a16="http://schemas.microsoft.com/office/drawing/2014/main" val="3699164106"/>
                    </a:ext>
                  </a:extLst>
                </a:gridCol>
                <a:gridCol w="508846">
                  <a:extLst>
                    <a:ext uri="{9D8B030D-6E8A-4147-A177-3AD203B41FA5}">
                      <a16:colId xmlns:a16="http://schemas.microsoft.com/office/drawing/2014/main" val="919873762"/>
                    </a:ext>
                  </a:extLst>
                </a:gridCol>
                <a:gridCol w="508846">
                  <a:extLst>
                    <a:ext uri="{9D8B030D-6E8A-4147-A177-3AD203B41FA5}">
                      <a16:colId xmlns:a16="http://schemas.microsoft.com/office/drawing/2014/main" val="1219752256"/>
                    </a:ext>
                  </a:extLst>
                </a:gridCol>
              </a:tblGrid>
              <a:tr h="370840">
                <a:tc>
                  <a:txBody>
                    <a:bodyPr/>
                    <a:lstStyle/>
                    <a:p>
                      <a:r>
                        <a:rPr lang="en-US" sz="1000" dirty="0"/>
                        <a:t>0.42</a:t>
                      </a:r>
                    </a:p>
                  </a:txBody>
                  <a:tcPr anchor="ctr"/>
                </a:tc>
                <a:tc>
                  <a:txBody>
                    <a:bodyPr/>
                    <a:lstStyle/>
                    <a:p>
                      <a:r>
                        <a:rPr lang="en-US" sz="1000" dirty="0"/>
                        <a:t>-0.17</a:t>
                      </a:r>
                    </a:p>
                  </a:txBody>
                  <a:tcPr anchor="ctr"/>
                </a:tc>
                <a:tc>
                  <a:txBody>
                    <a:bodyPr/>
                    <a:lstStyle/>
                    <a:p>
                      <a:r>
                        <a:rPr lang="en-US" sz="1000" dirty="0"/>
                        <a:t>0.35</a:t>
                      </a:r>
                    </a:p>
                  </a:txBody>
                  <a:tcPr anchor="ctr"/>
                </a:tc>
                <a:tc>
                  <a:txBody>
                    <a:bodyPr/>
                    <a:lstStyle/>
                    <a:p>
                      <a:r>
                        <a:rPr lang="en-US" sz="1000" dirty="0"/>
                        <a:t>0.82</a:t>
                      </a:r>
                    </a:p>
                  </a:txBody>
                  <a:tcPr anchor="ctr"/>
                </a:tc>
                <a:tc>
                  <a:txBody>
                    <a:bodyPr/>
                    <a:lstStyle/>
                    <a:p>
                      <a:r>
                        <a:rPr lang="en-US" sz="1000" dirty="0"/>
                        <a:t>0.74</a:t>
                      </a:r>
                    </a:p>
                  </a:txBody>
                  <a:tcPr anchor="ctr"/>
                </a:tc>
                <a:tc>
                  <a:txBody>
                    <a:bodyPr/>
                    <a:lstStyle/>
                    <a:p>
                      <a:r>
                        <a:rPr lang="en-US" sz="1000" dirty="0"/>
                        <a:t>0.42</a:t>
                      </a:r>
                    </a:p>
                  </a:txBody>
                  <a:tcPr anchor="ctr"/>
                </a:tc>
                <a:tc>
                  <a:txBody>
                    <a:bodyPr/>
                    <a:lstStyle/>
                    <a:p>
                      <a:r>
                        <a:rPr lang="en-US" sz="1000" dirty="0"/>
                        <a:t>-0.17</a:t>
                      </a:r>
                    </a:p>
                  </a:txBody>
                  <a:tcPr anchor="ctr"/>
                </a:tc>
                <a:tc>
                  <a:txBody>
                    <a:bodyPr/>
                    <a:lstStyle/>
                    <a:p>
                      <a:r>
                        <a:rPr lang="en-US" sz="1000" dirty="0"/>
                        <a:t>0.35</a:t>
                      </a:r>
                    </a:p>
                  </a:txBody>
                  <a:tcPr anchor="ctr"/>
                </a:tc>
                <a:tc>
                  <a:txBody>
                    <a:bodyPr/>
                    <a:lstStyle/>
                    <a:p>
                      <a:r>
                        <a:rPr lang="en-US" sz="1000" dirty="0"/>
                        <a:t>0.82</a:t>
                      </a:r>
                    </a:p>
                  </a:txBody>
                  <a:tcPr anchor="ctr"/>
                </a:tc>
                <a:tc>
                  <a:txBody>
                    <a:bodyPr/>
                    <a:lstStyle/>
                    <a:p>
                      <a:r>
                        <a:rPr lang="en-US" sz="1000" dirty="0"/>
                        <a:t>0.74</a:t>
                      </a:r>
                    </a:p>
                  </a:txBody>
                  <a:tcPr anchor="ctr"/>
                </a:tc>
                <a:extLst>
                  <a:ext uri="{0D108BD9-81ED-4DB2-BD59-A6C34878D82A}">
                    <a16:rowId xmlns:a16="http://schemas.microsoft.com/office/drawing/2014/main" val="3074490245"/>
                  </a:ext>
                </a:extLst>
              </a:tr>
            </a:tbl>
          </a:graphicData>
        </a:graphic>
      </p:graphicFrame>
      <p:graphicFrame>
        <p:nvGraphicFramePr>
          <p:cNvPr id="20" name="Table 19">
            <a:extLst>
              <a:ext uri="{FF2B5EF4-FFF2-40B4-BE49-F238E27FC236}">
                <a16:creationId xmlns:a16="http://schemas.microsoft.com/office/drawing/2014/main" id="{B4BAA500-6E26-EDAE-10BB-D219D2561B83}"/>
              </a:ext>
            </a:extLst>
          </p:cNvPr>
          <p:cNvGraphicFramePr>
            <a:graphicFrameLocks noGrp="1"/>
          </p:cNvGraphicFramePr>
          <p:nvPr>
            <p:extLst>
              <p:ext uri="{D42A27DB-BD31-4B8C-83A1-F6EECF244321}">
                <p14:modId xmlns:p14="http://schemas.microsoft.com/office/powerpoint/2010/main" val="4238273334"/>
              </p:ext>
            </p:extLst>
          </p:nvPr>
        </p:nvGraphicFramePr>
        <p:xfrm>
          <a:off x="6308882" y="3874472"/>
          <a:ext cx="5088460" cy="370840"/>
        </p:xfrm>
        <a:graphic>
          <a:graphicData uri="http://schemas.openxmlformats.org/drawingml/2006/table">
            <a:tbl>
              <a:tblPr firstRow="1" bandRow="1">
                <a:tableStyleId>{A0BC3CC4-8867-4C89-9D3F-A6A6B9ED4035}</a:tableStyleId>
              </a:tblPr>
              <a:tblGrid>
                <a:gridCol w="508846">
                  <a:extLst>
                    <a:ext uri="{9D8B030D-6E8A-4147-A177-3AD203B41FA5}">
                      <a16:colId xmlns:a16="http://schemas.microsoft.com/office/drawing/2014/main" val="2882858166"/>
                    </a:ext>
                  </a:extLst>
                </a:gridCol>
                <a:gridCol w="508846">
                  <a:extLst>
                    <a:ext uri="{9D8B030D-6E8A-4147-A177-3AD203B41FA5}">
                      <a16:colId xmlns:a16="http://schemas.microsoft.com/office/drawing/2014/main" val="2347570733"/>
                    </a:ext>
                  </a:extLst>
                </a:gridCol>
                <a:gridCol w="508846">
                  <a:extLst>
                    <a:ext uri="{9D8B030D-6E8A-4147-A177-3AD203B41FA5}">
                      <a16:colId xmlns:a16="http://schemas.microsoft.com/office/drawing/2014/main" val="1562887429"/>
                    </a:ext>
                  </a:extLst>
                </a:gridCol>
                <a:gridCol w="508846">
                  <a:extLst>
                    <a:ext uri="{9D8B030D-6E8A-4147-A177-3AD203B41FA5}">
                      <a16:colId xmlns:a16="http://schemas.microsoft.com/office/drawing/2014/main" val="1144402420"/>
                    </a:ext>
                  </a:extLst>
                </a:gridCol>
                <a:gridCol w="508846">
                  <a:extLst>
                    <a:ext uri="{9D8B030D-6E8A-4147-A177-3AD203B41FA5}">
                      <a16:colId xmlns:a16="http://schemas.microsoft.com/office/drawing/2014/main" val="1720717269"/>
                    </a:ext>
                  </a:extLst>
                </a:gridCol>
                <a:gridCol w="508846">
                  <a:extLst>
                    <a:ext uri="{9D8B030D-6E8A-4147-A177-3AD203B41FA5}">
                      <a16:colId xmlns:a16="http://schemas.microsoft.com/office/drawing/2014/main" val="1428422542"/>
                    </a:ext>
                  </a:extLst>
                </a:gridCol>
                <a:gridCol w="508846">
                  <a:extLst>
                    <a:ext uri="{9D8B030D-6E8A-4147-A177-3AD203B41FA5}">
                      <a16:colId xmlns:a16="http://schemas.microsoft.com/office/drawing/2014/main" val="2398279133"/>
                    </a:ext>
                  </a:extLst>
                </a:gridCol>
                <a:gridCol w="508846">
                  <a:extLst>
                    <a:ext uri="{9D8B030D-6E8A-4147-A177-3AD203B41FA5}">
                      <a16:colId xmlns:a16="http://schemas.microsoft.com/office/drawing/2014/main" val="3699164106"/>
                    </a:ext>
                  </a:extLst>
                </a:gridCol>
                <a:gridCol w="508846">
                  <a:extLst>
                    <a:ext uri="{9D8B030D-6E8A-4147-A177-3AD203B41FA5}">
                      <a16:colId xmlns:a16="http://schemas.microsoft.com/office/drawing/2014/main" val="919873762"/>
                    </a:ext>
                  </a:extLst>
                </a:gridCol>
                <a:gridCol w="508846">
                  <a:extLst>
                    <a:ext uri="{9D8B030D-6E8A-4147-A177-3AD203B41FA5}">
                      <a16:colId xmlns:a16="http://schemas.microsoft.com/office/drawing/2014/main" val="1219752256"/>
                    </a:ext>
                  </a:extLst>
                </a:gridCol>
              </a:tblGrid>
              <a:tr h="370840">
                <a:tc>
                  <a:txBody>
                    <a:bodyPr/>
                    <a:lstStyle/>
                    <a:p>
                      <a:r>
                        <a:rPr lang="en-US" sz="1000" dirty="0"/>
                        <a:t>0.42</a:t>
                      </a:r>
                    </a:p>
                  </a:txBody>
                  <a:tcPr anchor="ctr"/>
                </a:tc>
                <a:tc>
                  <a:txBody>
                    <a:bodyPr/>
                    <a:lstStyle/>
                    <a:p>
                      <a:r>
                        <a:rPr lang="en-US" sz="1000" dirty="0"/>
                        <a:t>-0.17</a:t>
                      </a:r>
                    </a:p>
                  </a:txBody>
                  <a:tcPr anchor="ctr"/>
                </a:tc>
                <a:tc>
                  <a:txBody>
                    <a:bodyPr/>
                    <a:lstStyle/>
                    <a:p>
                      <a:r>
                        <a:rPr lang="en-US" sz="1000" dirty="0"/>
                        <a:t>0.35</a:t>
                      </a:r>
                    </a:p>
                  </a:txBody>
                  <a:tcPr anchor="ctr"/>
                </a:tc>
                <a:tc>
                  <a:txBody>
                    <a:bodyPr/>
                    <a:lstStyle/>
                    <a:p>
                      <a:r>
                        <a:rPr lang="en-US" sz="1000" dirty="0"/>
                        <a:t>0.82</a:t>
                      </a:r>
                    </a:p>
                  </a:txBody>
                  <a:tcPr anchor="ctr"/>
                </a:tc>
                <a:tc>
                  <a:txBody>
                    <a:bodyPr/>
                    <a:lstStyle/>
                    <a:p>
                      <a:r>
                        <a:rPr lang="en-US" sz="1000" dirty="0"/>
                        <a:t>0.74</a:t>
                      </a:r>
                    </a:p>
                  </a:txBody>
                  <a:tcPr anchor="ctr"/>
                </a:tc>
                <a:tc>
                  <a:txBody>
                    <a:bodyPr/>
                    <a:lstStyle/>
                    <a:p>
                      <a:r>
                        <a:rPr lang="en-US" sz="1000" dirty="0"/>
                        <a:t>0.42</a:t>
                      </a:r>
                    </a:p>
                  </a:txBody>
                  <a:tcPr anchor="ctr"/>
                </a:tc>
                <a:tc>
                  <a:txBody>
                    <a:bodyPr/>
                    <a:lstStyle/>
                    <a:p>
                      <a:r>
                        <a:rPr lang="en-US" sz="1000" dirty="0"/>
                        <a:t>-0.17</a:t>
                      </a:r>
                    </a:p>
                  </a:txBody>
                  <a:tcPr anchor="ctr"/>
                </a:tc>
                <a:tc>
                  <a:txBody>
                    <a:bodyPr/>
                    <a:lstStyle/>
                    <a:p>
                      <a:r>
                        <a:rPr lang="en-US" sz="1000" dirty="0"/>
                        <a:t>0.35</a:t>
                      </a:r>
                    </a:p>
                  </a:txBody>
                  <a:tcPr anchor="ctr"/>
                </a:tc>
                <a:tc>
                  <a:txBody>
                    <a:bodyPr/>
                    <a:lstStyle/>
                    <a:p>
                      <a:r>
                        <a:rPr lang="en-US" sz="1000" dirty="0"/>
                        <a:t>0.82</a:t>
                      </a:r>
                    </a:p>
                  </a:txBody>
                  <a:tcPr anchor="ctr"/>
                </a:tc>
                <a:tc>
                  <a:txBody>
                    <a:bodyPr/>
                    <a:lstStyle/>
                    <a:p>
                      <a:r>
                        <a:rPr lang="en-US" sz="1000" dirty="0"/>
                        <a:t>0.74</a:t>
                      </a:r>
                    </a:p>
                  </a:txBody>
                  <a:tcPr anchor="ctr"/>
                </a:tc>
                <a:extLst>
                  <a:ext uri="{0D108BD9-81ED-4DB2-BD59-A6C34878D82A}">
                    <a16:rowId xmlns:a16="http://schemas.microsoft.com/office/drawing/2014/main" val="3074490245"/>
                  </a:ext>
                </a:extLst>
              </a:tr>
            </a:tbl>
          </a:graphicData>
        </a:graphic>
      </p:graphicFrame>
      <p:graphicFrame>
        <p:nvGraphicFramePr>
          <p:cNvPr id="21" name="Table 20">
            <a:extLst>
              <a:ext uri="{FF2B5EF4-FFF2-40B4-BE49-F238E27FC236}">
                <a16:creationId xmlns:a16="http://schemas.microsoft.com/office/drawing/2014/main" id="{2EA86B7D-632B-A092-95EE-FDE12BE3566C}"/>
              </a:ext>
            </a:extLst>
          </p:cNvPr>
          <p:cNvGraphicFramePr>
            <a:graphicFrameLocks noGrp="1"/>
          </p:cNvGraphicFramePr>
          <p:nvPr>
            <p:extLst>
              <p:ext uri="{D42A27DB-BD31-4B8C-83A1-F6EECF244321}">
                <p14:modId xmlns:p14="http://schemas.microsoft.com/office/powerpoint/2010/main" val="2184021181"/>
              </p:ext>
            </p:extLst>
          </p:nvPr>
        </p:nvGraphicFramePr>
        <p:xfrm>
          <a:off x="6461282" y="4026872"/>
          <a:ext cx="5088460" cy="370840"/>
        </p:xfrm>
        <a:graphic>
          <a:graphicData uri="http://schemas.openxmlformats.org/drawingml/2006/table">
            <a:tbl>
              <a:tblPr firstRow="1" bandRow="1">
                <a:tableStyleId>{A0BC3CC4-8867-4C89-9D3F-A6A6B9ED4035}</a:tableStyleId>
              </a:tblPr>
              <a:tblGrid>
                <a:gridCol w="508846">
                  <a:extLst>
                    <a:ext uri="{9D8B030D-6E8A-4147-A177-3AD203B41FA5}">
                      <a16:colId xmlns:a16="http://schemas.microsoft.com/office/drawing/2014/main" val="2882858166"/>
                    </a:ext>
                  </a:extLst>
                </a:gridCol>
                <a:gridCol w="508846">
                  <a:extLst>
                    <a:ext uri="{9D8B030D-6E8A-4147-A177-3AD203B41FA5}">
                      <a16:colId xmlns:a16="http://schemas.microsoft.com/office/drawing/2014/main" val="2347570733"/>
                    </a:ext>
                  </a:extLst>
                </a:gridCol>
                <a:gridCol w="508846">
                  <a:extLst>
                    <a:ext uri="{9D8B030D-6E8A-4147-A177-3AD203B41FA5}">
                      <a16:colId xmlns:a16="http://schemas.microsoft.com/office/drawing/2014/main" val="1562887429"/>
                    </a:ext>
                  </a:extLst>
                </a:gridCol>
                <a:gridCol w="508846">
                  <a:extLst>
                    <a:ext uri="{9D8B030D-6E8A-4147-A177-3AD203B41FA5}">
                      <a16:colId xmlns:a16="http://schemas.microsoft.com/office/drawing/2014/main" val="1144402420"/>
                    </a:ext>
                  </a:extLst>
                </a:gridCol>
                <a:gridCol w="508846">
                  <a:extLst>
                    <a:ext uri="{9D8B030D-6E8A-4147-A177-3AD203B41FA5}">
                      <a16:colId xmlns:a16="http://schemas.microsoft.com/office/drawing/2014/main" val="1720717269"/>
                    </a:ext>
                  </a:extLst>
                </a:gridCol>
                <a:gridCol w="508846">
                  <a:extLst>
                    <a:ext uri="{9D8B030D-6E8A-4147-A177-3AD203B41FA5}">
                      <a16:colId xmlns:a16="http://schemas.microsoft.com/office/drawing/2014/main" val="1428422542"/>
                    </a:ext>
                  </a:extLst>
                </a:gridCol>
                <a:gridCol w="508846">
                  <a:extLst>
                    <a:ext uri="{9D8B030D-6E8A-4147-A177-3AD203B41FA5}">
                      <a16:colId xmlns:a16="http://schemas.microsoft.com/office/drawing/2014/main" val="2398279133"/>
                    </a:ext>
                  </a:extLst>
                </a:gridCol>
                <a:gridCol w="508846">
                  <a:extLst>
                    <a:ext uri="{9D8B030D-6E8A-4147-A177-3AD203B41FA5}">
                      <a16:colId xmlns:a16="http://schemas.microsoft.com/office/drawing/2014/main" val="3699164106"/>
                    </a:ext>
                  </a:extLst>
                </a:gridCol>
                <a:gridCol w="508846">
                  <a:extLst>
                    <a:ext uri="{9D8B030D-6E8A-4147-A177-3AD203B41FA5}">
                      <a16:colId xmlns:a16="http://schemas.microsoft.com/office/drawing/2014/main" val="919873762"/>
                    </a:ext>
                  </a:extLst>
                </a:gridCol>
                <a:gridCol w="508846">
                  <a:extLst>
                    <a:ext uri="{9D8B030D-6E8A-4147-A177-3AD203B41FA5}">
                      <a16:colId xmlns:a16="http://schemas.microsoft.com/office/drawing/2014/main" val="1219752256"/>
                    </a:ext>
                  </a:extLst>
                </a:gridCol>
              </a:tblGrid>
              <a:tr h="370840">
                <a:tc>
                  <a:txBody>
                    <a:bodyPr/>
                    <a:lstStyle/>
                    <a:p>
                      <a:r>
                        <a:rPr lang="en-US" sz="800" dirty="0"/>
                        <a:t>0.77</a:t>
                      </a:r>
                    </a:p>
                  </a:txBody>
                  <a:tcPr anchor="ctr"/>
                </a:tc>
                <a:tc>
                  <a:txBody>
                    <a:bodyPr/>
                    <a:lstStyle/>
                    <a:p>
                      <a:r>
                        <a:rPr lang="en-US" sz="800" dirty="0"/>
                        <a:t>0.18</a:t>
                      </a:r>
                    </a:p>
                  </a:txBody>
                  <a:tcPr anchor="ctr"/>
                </a:tc>
                <a:tc>
                  <a:txBody>
                    <a:bodyPr/>
                    <a:lstStyle/>
                    <a:p>
                      <a:r>
                        <a:rPr lang="en-US" sz="800" dirty="0"/>
                        <a:t>0.65</a:t>
                      </a:r>
                    </a:p>
                  </a:txBody>
                  <a:tcPr anchor="ctr"/>
                </a:tc>
                <a:tc>
                  <a:txBody>
                    <a:bodyPr/>
                    <a:lstStyle/>
                    <a:p>
                      <a:r>
                        <a:rPr lang="en-US" sz="800" dirty="0"/>
                        <a:t>0.72</a:t>
                      </a:r>
                    </a:p>
                  </a:txBody>
                  <a:tcPr anchor="ctr"/>
                </a:tc>
                <a:tc>
                  <a:txBody>
                    <a:bodyPr/>
                    <a:lstStyle/>
                    <a:p>
                      <a:r>
                        <a:rPr lang="en-US" sz="800" dirty="0"/>
                        <a:t>0.73</a:t>
                      </a:r>
                    </a:p>
                  </a:txBody>
                  <a:tcPr anchor="ctr"/>
                </a:tc>
                <a:tc>
                  <a:txBody>
                    <a:bodyPr/>
                    <a:lstStyle/>
                    <a:p>
                      <a:r>
                        <a:rPr lang="en-US" sz="800" dirty="0"/>
                        <a:t>0.37</a:t>
                      </a:r>
                    </a:p>
                  </a:txBody>
                  <a:tcPr anchor="ctr"/>
                </a:tc>
                <a:tc>
                  <a:txBody>
                    <a:bodyPr/>
                    <a:lstStyle/>
                    <a:p>
                      <a:r>
                        <a:rPr lang="en-US" sz="800" dirty="0"/>
                        <a:t>-0.11</a:t>
                      </a:r>
                    </a:p>
                  </a:txBody>
                  <a:tcPr anchor="ctr"/>
                </a:tc>
                <a:tc>
                  <a:txBody>
                    <a:bodyPr/>
                    <a:lstStyle/>
                    <a:p>
                      <a:r>
                        <a:rPr lang="en-US" sz="800" dirty="0"/>
                        <a:t>0.65</a:t>
                      </a:r>
                    </a:p>
                  </a:txBody>
                  <a:tcPr anchor="ctr"/>
                </a:tc>
                <a:tc>
                  <a:txBody>
                    <a:bodyPr/>
                    <a:lstStyle/>
                    <a:p>
                      <a:r>
                        <a:rPr lang="en-US" sz="800" dirty="0"/>
                        <a:t>0.72</a:t>
                      </a:r>
                    </a:p>
                  </a:txBody>
                  <a:tcPr anchor="ctr"/>
                </a:tc>
                <a:tc>
                  <a:txBody>
                    <a:bodyPr/>
                    <a:lstStyle/>
                    <a:p>
                      <a:r>
                        <a:rPr lang="en-US" sz="800" dirty="0"/>
                        <a:t>0.73</a:t>
                      </a:r>
                    </a:p>
                  </a:txBody>
                  <a:tcPr anchor="ctr"/>
                </a:tc>
                <a:extLst>
                  <a:ext uri="{0D108BD9-81ED-4DB2-BD59-A6C34878D82A}">
                    <a16:rowId xmlns:a16="http://schemas.microsoft.com/office/drawing/2014/main" val="3074490245"/>
                  </a:ext>
                </a:extLst>
              </a:tr>
            </a:tbl>
          </a:graphicData>
        </a:graphic>
      </p:graphicFrame>
      <p:cxnSp>
        <p:nvCxnSpPr>
          <p:cNvPr id="25" name="Straight Arrow Connector 24">
            <a:extLst>
              <a:ext uri="{FF2B5EF4-FFF2-40B4-BE49-F238E27FC236}">
                <a16:creationId xmlns:a16="http://schemas.microsoft.com/office/drawing/2014/main" id="{CF3CCC5A-4C6D-19C1-5B1B-B4E8A601A809}"/>
              </a:ext>
            </a:extLst>
          </p:cNvPr>
          <p:cNvCxnSpPr/>
          <p:nvPr/>
        </p:nvCxnSpPr>
        <p:spPr>
          <a:xfrm>
            <a:off x="2397275" y="4026872"/>
            <a:ext cx="99763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F588373-166C-EEC4-8D25-80C052411AC8}"/>
              </a:ext>
            </a:extLst>
          </p:cNvPr>
          <p:cNvCxnSpPr/>
          <p:nvPr/>
        </p:nvCxnSpPr>
        <p:spPr>
          <a:xfrm>
            <a:off x="4921779" y="4020099"/>
            <a:ext cx="99763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7" name="Graphic 26" descr="Film strip outline">
            <a:extLst>
              <a:ext uri="{FF2B5EF4-FFF2-40B4-BE49-F238E27FC236}">
                <a16:creationId xmlns:a16="http://schemas.microsoft.com/office/drawing/2014/main" id="{72174FEA-8637-F4E8-E528-3EB8D4427756}"/>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093410" y="4914640"/>
            <a:ext cx="914400" cy="914400"/>
          </a:xfrm>
          <a:prstGeom prst="rect">
            <a:avLst/>
          </a:prstGeom>
        </p:spPr>
      </p:pic>
      <p:pic>
        <p:nvPicPr>
          <p:cNvPr id="28" name="Picture 4" descr="Neural Network icons for free download | Freepik">
            <a:extLst>
              <a:ext uri="{FF2B5EF4-FFF2-40B4-BE49-F238E27FC236}">
                <a16:creationId xmlns:a16="http://schemas.microsoft.com/office/drawing/2014/main" id="{1991ECBC-490C-AB0D-964B-3FC3EAC0E7E6}"/>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1146" y="4914640"/>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 name="Table 28">
            <a:extLst>
              <a:ext uri="{FF2B5EF4-FFF2-40B4-BE49-F238E27FC236}">
                <a16:creationId xmlns:a16="http://schemas.microsoft.com/office/drawing/2014/main" id="{D1CED54D-3C0A-F11E-B444-3966A661CF9F}"/>
              </a:ext>
            </a:extLst>
          </p:cNvPr>
          <p:cNvGraphicFramePr>
            <a:graphicFrameLocks noGrp="1"/>
          </p:cNvGraphicFramePr>
          <p:nvPr>
            <p:extLst>
              <p:ext uri="{D42A27DB-BD31-4B8C-83A1-F6EECF244321}">
                <p14:modId xmlns:p14="http://schemas.microsoft.com/office/powerpoint/2010/main" val="106096389"/>
              </p:ext>
            </p:extLst>
          </p:nvPr>
        </p:nvGraphicFramePr>
        <p:xfrm>
          <a:off x="6156482" y="5067040"/>
          <a:ext cx="5088460" cy="370840"/>
        </p:xfrm>
        <a:graphic>
          <a:graphicData uri="http://schemas.openxmlformats.org/drawingml/2006/table">
            <a:tbl>
              <a:tblPr firstRow="1" bandRow="1">
                <a:tableStyleId>{A0BC3CC4-8867-4C89-9D3F-A6A6B9ED4035}</a:tableStyleId>
              </a:tblPr>
              <a:tblGrid>
                <a:gridCol w="508846">
                  <a:extLst>
                    <a:ext uri="{9D8B030D-6E8A-4147-A177-3AD203B41FA5}">
                      <a16:colId xmlns:a16="http://schemas.microsoft.com/office/drawing/2014/main" val="2882858166"/>
                    </a:ext>
                  </a:extLst>
                </a:gridCol>
                <a:gridCol w="508846">
                  <a:extLst>
                    <a:ext uri="{9D8B030D-6E8A-4147-A177-3AD203B41FA5}">
                      <a16:colId xmlns:a16="http://schemas.microsoft.com/office/drawing/2014/main" val="2347570733"/>
                    </a:ext>
                  </a:extLst>
                </a:gridCol>
                <a:gridCol w="508846">
                  <a:extLst>
                    <a:ext uri="{9D8B030D-6E8A-4147-A177-3AD203B41FA5}">
                      <a16:colId xmlns:a16="http://schemas.microsoft.com/office/drawing/2014/main" val="1562887429"/>
                    </a:ext>
                  </a:extLst>
                </a:gridCol>
                <a:gridCol w="508846">
                  <a:extLst>
                    <a:ext uri="{9D8B030D-6E8A-4147-A177-3AD203B41FA5}">
                      <a16:colId xmlns:a16="http://schemas.microsoft.com/office/drawing/2014/main" val="1144402420"/>
                    </a:ext>
                  </a:extLst>
                </a:gridCol>
                <a:gridCol w="508846">
                  <a:extLst>
                    <a:ext uri="{9D8B030D-6E8A-4147-A177-3AD203B41FA5}">
                      <a16:colId xmlns:a16="http://schemas.microsoft.com/office/drawing/2014/main" val="1720717269"/>
                    </a:ext>
                  </a:extLst>
                </a:gridCol>
                <a:gridCol w="508846">
                  <a:extLst>
                    <a:ext uri="{9D8B030D-6E8A-4147-A177-3AD203B41FA5}">
                      <a16:colId xmlns:a16="http://schemas.microsoft.com/office/drawing/2014/main" val="1428422542"/>
                    </a:ext>
                  </a:extLst>
                </a:gridCol>
                <a:gridCol w="508846">
                  <a:extLst>
                    <a:ext uri="{9D8B030D-6E8A-4147-A177-3AD203B41FA5}">
                      <a16:colId xmlns:a16="http://schemas.microsoft.com/office/drawing/2014/main" val="2398279133"/>
                    </a:ext>
                  </a:extLst>
                </a:gridCol>
                <a:gridCol w="508846">
                  <a:extLst>
                    <a:ext uri="{9D8B030D-6E8A-4147-A177-3AD203B41FA5}">
                      <a16:colId xmlns:a16="http://schemas.microsoft.com/office/drawing/2014/main" val="3699164106"/>
                    </a:ext>
                  </a:extLst>
                </a:gridCol>
                <a:gridCol w="508846">
                  <a:extLst>
                    <a:ext uri="{9D8B030D-6E8A-4147-A177-3AD203B41FA5}">
                      <a16:colId xmlns:a16="http://schemas.microsoft.com/office/drawing/2014/main" val="919873762"/>
                    </a:ext>
                  </a:extLst>
                </a:gridCol>
                <a:gridCol w="508846">
                  <a:extLst>
                    <a:ext uri="{9D8B030D-6E8A-4147-A177-3AD203B41FA5}">
                      <a16:colId xmlns:a16="http://schemas.microsoft.com/office/drawing/2014/main" val="1219752256"/>
                    </a:ext>
                  </a:extLst>
                </a:gridCol>
              </a:tblGrid>
              <a:tr h="370840">
                <a:tc>
                  <a:txBody>
                    <a:bodyPr/>
                    <a:lstStyle/>
                    <a:p>
                      <a:r>
                        <a:rPr lang="en-US" sz="1000" dirty="0"/>
                        <a:t>0.42</a:t>
                      </a:r>
                    </a:p>
                  </a:txBody>
                  <a:tcPr anchor="ctr"/>
                </a:tc>
                <a:tc>
                  <a:txBody>
                    <a:bodyPr/>
                    <a:lstStyle/>
                    <a:p>
                      <a:r>
                        <a:rPr lang="en-US" sz="1000" dirty="0"/>
                        <a:t>-0.17</a:t>
                      </a:r>
                    </a:p>
                  </a:txBody>
                  <a:tcPr anchor="ctr"/>
                </a:tc>
                <a:tc>
                  <a:txBody>
                    <a:bodyPr/>
                    <a:lstStyle/>
                    <a:p>
                      <a:r>
                        <a:rPr lang="en-US" sz="1000" dirty="0"/>
                        <a:t>0.35</a:t>
                      </a:r>
                    </a:p>
                  </a:txBody>
                  <a:tcPr anchor="ctr"/>
                </a:tc>
                <a:tc>
                  <a:txBody>
                    <a:bodyPr/>
                    <a:lstStyle/>
                    <a:p>
                      <a:r>
                        <a:rPr lang="en-US" sz="1000" dirty="0"/>
                        <a:t>0.82</a:t>
                      </a:r>
                    </a:p>
                  </a:txBody>
                  <a:tcPr anchor="ctr"/>
                </a:tc>
                <a:tc>
                  <a:txBody>
                    <a:bodyPr/>
                    <a:lstStyle/>
                    <a:p>
                      <a:r>
                        <a:rPr lang="en-US" sz="1000" dirty="0"/>
                        <a:t>0.74</a:t>
                      </a:r>
                    </a:p>
                  </a:txBody>
                  <a:tcPr anchor="ctr"/>
                </a:tc>
                <a:tc>
                  <a:txBody>
                    <a:bodyPr/>
                    <a:lstStyle/>
                    <a:p>
                      <a:r>
                        <a:rPr lang="en-US" sz="1000" dirty="0"/>
                        <a:t>0.42</a:t>
                      </a:r>
                    </a:p>
                  </a:txBody>
                  <a:tcPr anchor="ctr"/>
                </a:tc>
                <a:tc>
                  <a:txBody>
                    <a:bodyPr/>
                    <a:lstStyle/>
                    <a:p>
                      <a:r>
                        <a:rPr lang="en-US" sz="1000" dirty="0"/>
                        <a:t>-0.17</a:t>
                      </a:r>
                    </a:p>
                  </a:txBody>
                  <a:tcPr anchor="ctr"/>
                </a:tc>
                <a:tc>
                  <a:txBody>
                    <a:bodyPr/>
                    <a:lstStyle/>
                    <a:p>
                      <a:r>
                        <a:rPr lang="en-US" sz="1000" dirty="0"/>
                        <a:t>0.35</a:t>
                      </a:r>
                    </a:p>
                  </a:txBody>
                  <a:tcPr anchor="ctr"/>
                </a:tc>
                <a:tc>
                  <a:txBody>
                    <a:bodyPr/>
                    <a:lstStyle/>
                    <a:p>
                      <a:r>
                        <a:rPr lang="en-US" sz="1000" dirty="0"/>
                        <a:t>0.82</a:t>
                      </a:r>
                    </a:p>
                  </a:txBody>
                  <a:tcPr anchor="ctr"/>
                </a:tc>
                <a:tc>
                  <a:txBody>
                    <a:bodyPr/>
                    <a:lstStyle/>
                    <a:p>
                      <a:r>
                        <a:rPr lang="en-US" sz="1000" dirty="0"/>
                        <a:t>0.74</a:t>
                      </a:r>
                    </a:p>
                  </a:txBody>
                  <a:tcPr anchor="ctr"/>
                </a:tc>
                <a:extLst>
                  <a:ext uri="{0D108BD9-81ED-4DB2-BD59-A6C34878D82A}">
                    <a16:rowId xmlns:a16="http://schemas.microsoft.com/office/drawing/2014/main" val="3074490245"/>
                  </a:ext>
                </a:extLst>
              </a:tr>
            </a:tbl>
          </a:graphicData>
        </a:graphic>
      </p:graphicFrame>
      <p:graphicFrame>
        <p:nvGraphicFramePr>
          <p:cNvPr id="30" name="Table 29">
            <a:extLst>
              <a:ext uri="{FF2B5EF4-FFF2-40B4-BE49-F238E27FC236}">
                <a16:creationId xmlns:a16="http://schemas.microsoft.com/office/drawing/2014/main" id="{41EF290D-3965-C537-9E46-A33583E7F01B}"/>
              </a:ext>
            </a:extLst>
          </p:cNvPr>
          <p:cNvGraphicFramePr>
            <a:graphicFrameLocks noGrp="1"/>
          </p:cNvGraphicFramePr>
          <p:nvPr>
            <p:extLst>
              <p:ext uri="{D42A27DB-BD31-4B8C-83A1-F6EECF244321}">
                <p14:modId xmlns:p14="http://schemas.microsoft.com/office/powerpoint/2010/main" val="2012742280"/>
              </p:ext>
            </p:extLst>
          </p:nvPr>
        </p:nvGraphicFramePr>
        <p:xfrm>
          <a:off x="6308882" y="5219440"/>
          <a:ext cx="5088460" cy="370840"/>
        </p:xfrm>
        <a:graphic>
          <a:graphicData uri="http://schemas.openxmlformats.org/drawingml/2006/table">
            <a:tbl>
              <a:tblPr firstRow="1" bandRow="1">
                <a:tableStyleId>{A0BC3CC4-8867-4C89-9D3F-A6A6B9ED4035}</a:tableStyleId>
              </a:tblPr>
              <a:tblGrid>
                <a:gridCol w="508846">
                  <a:extLst>
                    <a:ext uri="{9D8B030D-6E8A-4147-A177-3AD203B41FA5}">
                      <a16:colId xmlns:a16="http://schemas.microsoft.com/office/drawing/2014/main" val="2882858166"/>
                    </a:ext>
                  </a:extLst>
                </a:gridCol>
                <a:gridCol w="508846">
                  <a:extLst>
                    <a:ext uri="{9D8B030D-6E8A-4147-A177-3AD203B41FA5}">
                      <a16:colId xmlns:a16="http://schemas.microsoft.com/office/drawing/2014/main" val="2347570733"/>
                    </a:ext>
                  </a:extLst>
                </a:gridCol>
                <a:gridCol w="508846">
                  <a:extLst>
                    <a:ext uri="{9D8B030D-6E8A-4147-A177-3AD203B41FA5}">
                      <a16:colId xmlns:a16="http://schemas.microsoft.com/office/drawing/2014/main" val="1562887429"/>
                    </a:ext>
                  </a:extLst>
                </a:gridCol>
                <a:gridCol w="508846">
                  <a:extLst>
                    <a:ext uri="{9D8B030D-6E8A-4147-A177-3AD203B41FA5}">
                      <a16:colId xmlns:a16="http://schemas.microsoft.com/office/drawing/2014/main" val="1144402420"/>
                    </a:ext>
                  </a:extLst>
                </a:gridCol>
                <a:gridCol w="508846">
                  <a:extLst>
                    <a:ext uri="{9D8B030D-6E8A-4147-A177-3AD203B41FA5}">
                      <a16:colId xmlns:a16="http://schemas.microsoft.com/office/drawing/2014/main" val="1720717269"/>
                    </a:ext>
                  </a:extLst>
                </a:gridCol>
                <a:gridCol w="508846">
                  <a:extLst>
                    <a:ext uri="{9D8B030D-6E8A-4147-A177-3AD203B41FA5}">
                      <a16:colId xmlns:a16="http://schemas.microsoft.com/office/drawing/2014/main" val="1428422542"/>
                    </a:ext>
                  </a:extLst>
                </a:gridCol>
                <a:gridCol w="508846">
                  <a:extLst>
                    <a:ext uri="{9D8B030D-6E8A-4147-A177-3AD203B41FA5}">
                      <a16:colId xmlns:a16="http://schemas.microsoft.com/office/drawing/2014/main" val="2398279133"/>
                    </a:ext>
                  </a:extLst>
                </a:gridCol>
                <a:gridCol w="508846">
                  <a:extLst>
                    <a:ext uri="{9D8B030D-6E8A-4147-A177-3AD203B41FA5}">
                      <a16:colId xmlns:a16="http://schemas.microsoft.com/office/drawing/2014/main" val="3699164106"/>
                    </a:ext>
                  </a:extLst>
                </a:gridCol>
                <a:gridCol w="508846">
                  <a:extLst>
                    <a:ext uri="{9D8B030D-6E8A-4147-A177-3AD203B41FA5}">
                      <a16:colId xmlns:a16="http://schemas.microsoft.com/office/drawing/2014/main" val="919873762"/>
                    </a:ext>
                  </a:extLst>
                </a:gridCol>
                <a:gridCol w="508846">
                  <a:extLst>
                    <a:ext uri="{9D8B030D-6E8A-4147-A177-3AD203B41FA5}">
                      <a16:colId xmlns:a16="http://schemas.microsoft.com/office/drawing/2014/main" val="1219752256"/>
                    </a:ext>
                  </a:extLst>
                </a:gridCol>
              </a:tblGrid>
              <a:tr h="370840">
                <a:tc>
                  <a:txBody>
                    <a:bodyPr/>
                    <a:lstStyle/>
                    <a:p>
                      <a:r>
                        <a:rPr lang="en-US" sz="1000" dirty="0"/>
                        <a:t>0.42</a:t>
                      </a:r>
                    </a:p>
                  </a:txBody>
                  <a:tcPr anchor="ctr"/>
                </a:tc>
                <a:tc>
                  <a:txBody>
                    <a:bodyPr/>
                    <a:lstStyle/>
                    <a:p>
                      <a:r>
                        <a:rPr lang="en-US" sz="1000" dirty="0"/>
                        <a:t>-0.17</a:t>
                      </a:r>
                    </a:p>
                  </a:txBody>
                  <a:tcPr anchor="ctr"/>
                </a:tc>
                <a:tc>
                  <a:txBody>
                    <a:bodyPr/>
                    <a:lstStyle/>
                    <a:p>
                      <a:r>
                        <a:rPr lang="en-US" sz="1000" dirty="0"/>
                        <a:t>0.35</a:t>
                      </a:r>
                    </a:p>
                  </a:txBody>
                  <a:tcPr anchor="ctr"/>
                </a:tc>
                <a:tc>
                  <a:txBody>
                    <a:bodyPr/>
                    <a:lstStyle/>
                    <a:p>
                      <a:r>
                        <a:rPr lang="en-US" sz="1000" dirty="0"/>
                        <a:t>0.82</a:t>
                      </a:r>
                    </a:p>
                  </a:txBody>
                  <a:tcPr anchor="ctr"/>
                </a:tc>
                <a:tc>
                  <a:txBody>
                    <a:bodyPr/>
                    <a:lstStyle/>
                    <a:p>
                      <a:r>
                        <a:rPr lang="en-US" sz="1000" dirty="0"/>
                        <a:t>0.74</a:t>
                      </a:r>
                    </a:p>
                  </a:txBody>
                  <a:tcPr anchor="ctr"/>
                </a:tc>
                <a:tc>
                  <a:txBody>
                    <a:bodyPr/>
                    <a:lstStyle/>
                    <a:p>
                      <a:r>
                        <a:rPr lang="en-US" sz="1000" dirty="0"/>
                        <a:t>0.42</a:t>
                      </a:r>
                    </a:p>
                  </a:txBody>
                  <a:tcPr anchor="ctr"/>
                </a:tc>
                <a:tc>
                  <a:txBody>
                    <a:bodyPr/>
                    <a:lstStyle/>
                    <a:p>
                      <a:r>
                        <a:rPr lang="en-US" sz="1000" dirty="0"/>
                        <a:t>-0.17</a:t>
                      </a:r>
                    </a:p>
                  </a:txBody>
                  <a:tcPr anchor="ctr"/>
                </a:tc>
                <a:tc>
                  <a:txBody>
                    <a:bodyPr/>
                    <a:lstStyle/>
                    <a:p>
                      <a:r>
                        <a:rPr lang="en-US" sz="1000" dirty="0"/>
                        <a:t>0.35</a:t>
                      </a:r>
                    </a:p>
                  </a:txBody>
                  <a:tcPr anchor="ctr"/>
                </a:tc>
                <a:tc>
                  <a:txBody>
                    <a:bodyPr/>
                    <a:lstStyle/>
                    <a:p>
                      <a:r>
                        <a:rPr lang="en-US" sz="1000" dirty="0"/>
                        <a:t>0.82</a:t>
                      </a:r>
                    </a:p>
                  </a:txBody>
                  <a:tcPr anchor="ctr"/>
                </a:tc>
                <a:tc>
                  <a:txBody>
                    <a:bodyPr/>
                    <a:lstStyle/>
                    <a:p>
                      <a:r>
                        <a:rPr lang="en-US" sz="1000" dirty="0"/>
                        <a:t>0.74</a:t>
                      </a:r>
                    </a:p>
                  </a:txBody>
                  <a:tcPr anchor="ctr"/>
                </a:tc>
                <a:extLst>
                  <a:ext uri="{0D108BD9-81ED-4DB2-BD59-A6C34878D82A}">
                    <a16:rowId xmlns:a16="http://schemas.microsoft.com/office/drawing/2014/main" val="3074490245"/>
                  </a:ext>
                </a:extLst>
              </a:tr>
            </a:tbl>
          </a:graphicData>
        </a:graphic>
      </p:graphicFrame>
      <p:graphicFrame>
        <p:nvGraphicFramePr>
          <p:cNvPr id="31" name="Table 30">
            <a:extLst>
              <a:ext uri="{FF2B5EF4-FFF2-40B4-BE49-F238E27FC236}">
                <a16:creationId xmlns:a16="http://schemas.microsoft.com/office/drawing/2014/main" id="{630BEB9C-7A4C-53DF-78CB-4B7551A6425B}"/>
              </a:ext>
            </a:extLst>
          </p:cNvPr>
          <p:cNvGraphicFramePr>
            <a:graphicFrameLocks noGrp="1"/>
          </p:cNvGraphicFramePr>
          <p:nvPr>
            <p:extLst>
              <p:ext uri="{D42A27DB-BD31-4B8C-83A1-F6EECF244321}">
                <p14:modId xmlns:p14="http://schemas.microsoft.com/office/powerpoint/2010/main" val="1443880905"/>
              </p:ext>
            </p:extLst>
          </p:nvPr>
        </p:nvGraphicFramePr>
        <p:xfrm>
          <a:off x="6461282" y="5371840"/>
          <a:ext cx="5088460" cy="370840"/>
        </p:xfrm>
        <a:graphic>
          <a:graphicData uri="http://schemas.openxmlformats.org/drawingml/2006/table">
            <a:tbl>
              <a:tblPr firstRow="1" bandRow="1">
                <a:tableStyleId>{A0BC3CC4-8867-4C89-9D3F-A6A6B9ED4035}</a:tableStyleId>
              </a:tblPr>
              <a:tblGrid>
                <a:gridCol w="508846">
                  <a:extLst>
                    <a:ext uri="{9D8B030D-6E8A-4147-A177-3AD203B41FA5}">
                      <a16:colId xmlns:a16="http://schemas.microsoft.com/office/drawing/2014/main" val="2882858166"/>
                    </a:ext>
                  </a:extLst>
                </a:gridCol>
                <a:gridCol w="508846">
                  <a:extLst>
                    <a:ext uri="{9D8B030D-6E8A-4147-A177-3AD203B41FA5}">
                      <a16:colId xmlns:a16="http://schemas.microsoft.com/office/drawing/2014/main" val="2347570733"/>
                    </a:ext>
                  </a:extLst>
                </a:gridCol>
                <a:gridCol w="508846">
                  <a:extLst>
                    <a:ext uri="{9D8B030D-6E8A-4147-A177-3AD203B41FA5}">
                      <a16:colId xmlns:a16="http://schemas.microsoft.com/office/drawing/2014/main" val="1562887429"/>
                    </a:ext>
                  </a:extLst>
                </a:gridCol>
                <a:gridCol w="508846">
                  <a:extLst>
                    <a:ext uri="{9D8B030D-6E8A-4147-A177-3AD203B41FA5}">
                      <a16:colId xmlns:a16="http://schemas.microsoft.com/office/drawing/2014/main" val="1144402420"/>
                    </a:ext>
                  </a:extLst>
                </a:gridCol>
                <a:gridCol w="508846">
                  <a:extLst>
                    <a:ext uri="{9D8B030D-6E8A-4147-A177-3AD203B41FA5}">
                      <a16:colId xmlns:a16="http://schemas.microsoft.com/office/drawing/2014/main" val="1720717269"/>
                    </a:ext>
                  </a:extLst>
                </a:gridCol>
                <a:gridCol w="508846">
                  <a:extLst>
                    <a:ext uri="{9D8B030D-6E8A-4147-A177-3AD203B41FA5}">
                      <a16:colId xmlns:a16="http://schemas.microsoft.com/office/drawing/2014/main" val="1428422542"/>
                    </a:ext>
                  </a:extLst>
                </a:gridCol>
                <a:gridCol w="508846">
                  <a:extLst>
                    <a:ext uri="{9D8B030D-6E8A-4147-A177-3AD203B41FA5}">
                      <a16:colId xmlns:a16="http://schemas.microsoft.com/office/drawing/2014/main" val="2398279133"/>
                    </a:ext>
                  </a:extLst>
                </a:gridCol>
                <a:gridCol w="508846">
                  <a:extLst>
                    <a:ext uri="{9D8B030D-6E8A-4147-A177-3AD203B41FA5}">
                      <a16:colId xmlns:a16="http://schemas.microsoft.com/office/drawing/2014/main" val="3699164106"/>
                    </a:ext>
                  </a:extLst>
                </a:gridCol>
                <a:gridCol w="508846">
                  <a:extLst>
                    <a:ext uri="{9D8B030D-6E8A-4147-A177-3AD203B41FA5}">
                      <a16:colId xmlns:a16="http://schemas.microsoft.com/office/drawing/2014/main" val="919873762"/>
                    </a:ext>
                  </a:extLst>
                </a:gridCol>
                <a:gridCol w="508846">
                  <a:extLst>
                    <a:ext uri="{9D8B030D-6E8A-4147-A177-3AD203B41FA5}">
                      <a16:colId xmlns:a16="http://schemas.microsoft.com/office/drawing/2014/main" val="1219752256"/>
                    </a:ext>
                  </a:extLst>
                </a:gridCol>
              </a:tblGrid>
              <a:tr h="370840">
                <a:tc>
                  <a:txBody>
                    <a:bodyPr/>
                    <a:lstStyle/>
                    <a:p>
                      <a:r>
                        <a:rPr lang="en-US" sz="800" dirty="0"/>
                        <a:t>0.07</a:t>
                      </a:r>
                    </a:p>
                  </a:txBody>
                  <a:tcPr anchor="ctr"/>
                </a:tc>
                <a:tc>
                  <a:txBody>
                    <a:bodyPr/>
                    <a:lstStyle/>
                    <a:p>
                      <a:r>
                        <a:rPr lang="en-US" sz="800" dirty="0"/>
                        <a:t>0.12</a:t>
                      </a:r>
                    </a:p>
                  </a:txBody>
                  <a:tcPr anchor="ctr"/>
                </a:tc>
                <a:tc>
                  <a:txBody>
                    <a:bodyPr/>
                    <a:lstStyle/>
                    <a:p>
                      <a:r>
                        <a:rPr lang="en-US" sz="800" dirty="0"/>
                        <a:t>0.45</a:t>
                      </a:r>
                    </a:p>
                  </a:txBody>
                  <a:tcPr anchor="ctr"/>
                </a:tc>
                <a:tc>
                  <a:txBody>
                    <a:bodyPr/>
                    <a:lstStyle/>
                    <a:p>
                      <a:r>
                        <a:rPr lang="en-US" sz="800" dirty="0"/>
                        <a:t>0.84</a:t>
                      </a:r>
                    </a:p>
                  </a:txBody>
                  <a:tcPr anchor="ctr"/>
                </a:tc>
                <a:tc>
                  <a:txBody>
                    <a:bodyPr/>
                    <a:lstStyle/>
                    <a:p>
                      <a:r>
                        <a:rPr lang="en-US" sz="800" dirty="0"/>
                        <a:t>0.76</a:t>
                      </a:r>
                    </a:p>
                  </a:txBody>
                  <a:tcPr anchor="ctr"/>
                </a:tc>
                <a:tc>
                  <a:txBody>
                    <a:bodyPr/>
                    <a:lstStyle/>
                    <a:p>
                      <a:r>
                        <a:rPr lang="en-US" sz="800" dirty="0"/>
                        <a:t>0.27</a:t>
                      </a:r>
                    </a:p>
                  </a:txBody>
                  <a:tcPr anchor="ctr"/>
                </a:tc>
                <a:tc>
                  <a:txBody>
                    <a:bodyPr/>
                    <a:lstStyle/>
                    <a:p>
                      <a:r>
                        <a:rPr lang="en-US" sz="800" dirty="0"/>
                        <a:t>0.93</a:t>
                      </a:r>
                    </a:p>
                  </a:txBody>
                  <a:tcPr anchor="ctr"/>
                </a:tc>
                <a:tc>
                  <a:txBody>
                    <a:bodyPr/>
                    <a:lstStyle/>
                    <a:p>
                      <a:r>
                        <a:rPr lang="en-US" sz="800" dirty="0"/>
                        <a:t>0.45</a:t>
                      </a:r>
                    </a:p>
                  </a:txBody>
                  <a:tcPr anchor="ctr"/>
                </a:tc>
                <a:tc>
                  <a:txBody>
                    <a:bodyPr/>
                    <a:lstStyle/>
                    <a:p>
                      <a:r>
                        <a:rPr lang="en-US" sz="800" dirty="0"/>
                        <a:t>0.81</a:t>
                      </a:r>
                    </a:p>
                  </a:txBody>
                  <a:tcPr anchor="ctr"/>
                </a:tc>
                <a:tc>
                  <a:txBody>
                    <a:bodyPr/>
                    <a:lstStyle/>
                    <a:p>
                      <a:r>
                        <a:rPr lang="en-US" sz="800" dirty="0"/>
                        <a:t>0.76</a:t>
                      </a:r>
                    </a:p>
                  </a:txBody>
                  <a:tcPr anchor="ctr"/>
                </a:tc>
                <a:extLst>
                  <a:ext uri="{0D108BD9-81ED-4DB2-BD59-A6C34878D82A}">
                    <a16:rowId xmlns:a16="http://schemas.microsoft.com/office/drawing/2014/main" val="3074490245"/>
                  </a:ext>
                </a:extLst>
              </a:tr>
            </a:tbl>
          </a:graphicData>
        </a:graphic>
      </p:graphicFrame>
      <p:cxnSp>
        <p:nvCxnSpPr>
          <p:cNvPr id="35" name="Straight Arrow Connector 34">
            <a:extLst>
              <a:ext uri="{FF2B5EF4-FFF2-40B4-BE49-F238E27FC236}">
                <a16:creationId xmlns:a16="http://schemas.microsoft.com/office/drawing/2014/main" id="{27A78FE1-AFB7-C856-43E6-C3A0FFFE107D}"/>
              </a:ext>
            </a:extLst>
          </p:cNvPr>
          <p:cNvCxnSpPr/>
          <p:nvPr/>
        </p:nvCxnSpPr>
        <p:spPr>
          <a:xfrm>
            <a:off x="2397275" y="5371840"/>
            <a:ext cx="99763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4935CDD-01AC-5C1A-9390-0AB93D6A435F}"/>
              </a:ext>
            </a:extLst>
          </p:cNvPr>
          <p:cNvCxnSpPr/>
          <p:nvPr/>
        </p:nvCxnSpPr>
        <p:spPr>
          <a:xfrm>
            <a:off x="4921779" y="5365067"/>
            <a:ext cx="99763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91D9A34-469A-E8C9-5A4C-8F1A34747249}"/>
              </a:ext>
            </a:extLst>
          </p:cNvPr>
          <p:cNvSpPr txBox="1"/>
          <p:nvPr/>
        </p:nvSpPr>
        <p:spPr>
          <a:xfrm>
            <a:off x="1391911" y="4620078"/>
            <a:ext cx="317395" cy="184666"/>
          </a:xfrm>
          <a:prstGeom prst="rect">
            <a:avLst/>
          </a:prstGeom>
          <a:noFill/>
        </p:spPr>
        <p:txBody>
          <a:bodyPr wrap="none" lIns="0" tIns="0" rIns="0" bIns="0" rtlCol="0" anchor="ctr" anchorCtr="0">
            <a:spAutoFit/>
          </a:bodyPr>
          <a:lstStyle/>
          <a:p>
            <a:pPr algn="l" defTabSz="228600">
              <a:spcAft>
                <a:spcPts val="1200"/>
              </a:spcAft>
            </a:pPr>
            <a:r>
              <a:rPr lang="en-US" sz="1200" noProof="0" dirty="0"/>
              <a:t>Text</a:t>
            </a:r>
          </a:p>
        </p:txBody>
      </p:sp>
      <p:sp>
        <p:nvSpPr>
          <p:cNvPr id="38" name="TextBox 37">
            <a:extLst>
              <a:ext uri="{FF2B5EF4-FFF2-40B4-BE49-F238E27FC236}">
                <a16:creationId xmlns:a16="http://schemas.microsoft.com/office/drawing/2014/main" id="{188AC800-3BFD-C0B5-EE6F-86FE5AB40EF0}"/>
              </a:ext>
            </a:extLst>
          </p:cNvPr>
          <p:cNvSpPr txBox="1"/>
          <p:nvPr/>
        </p:nvSpPr>
        <p:spPr>
          <a:xfrm>
            <a:off x="3701145" y="4654519"/>
            <a:ext cx="1220633" cy="184666"/>
          </a:xfrm>
          <a:prstGeom prst="rect">
            <a:avLst/>
          </a:prstGeom>
          <a:noFill/>
        </p:spPr>
        <p:txBody>
          <a:bodyPr wrap="square" lIns="0" tIns="0" rIns="0" bIns="0" rtlCol="0" anchor="ctr" anchorCtr="0">
            <a:spAutoFit/>
          </a:bodyPr>
          <a:lstStyle/>
          <a:p>
            <a:pPr algn="l" defTabSz="228600">
              <a:spcAft>
                <a:spcPts val="1200"/>
              </a:spcAft>
            </a:pPr>
            <a:r>
              <a:rPr lang="en-US" sz="1200" noProof="0" dirty="0"/>
              <a:t>Text Model</a:t>
            </a:r>
          </a:p>
        </p:txBody>
      </p:sp>
      <p:sp>
        <p:nvSpPr>
          <p:cNvPr id="39" name="TextBox 38">
            <a:extLst>
              <a:ext uri="{FF2B5EF4-FFF2-40B4-BE49-F238E27FC236}">
                <a16:creationId xmlns:a16="http://schemas.microsoft.com/office/drawing/2014/main" id="{16D60D79-62F0-7926-BA7B-5518DF1B30FC}"/>
              </a:ext>
            </a:extLst>
          </p:cNvPr>
          <p:cNvSpPr txBox="1"/>
          <p:nvPr/>
        </p:nvSpPr>
        <p:spPr>
          <a:xfrm>
            <a:off x="7417204" y="4547592"/>
            <a:ext cx="2456769" cy="276999"/>
          </a:xfrm>
          <a:prstGeom prst="rect">
            <a:avLst/>
          </a:prstGeom>
          <a:noFill/>
        </p:spPr>
        <p:txBody>
          <a:bodyPr wrap="square" lIns="0" tIns="0" rIns="0" bIns="0" rtlCol="0" anchor="ctr" anchorCtr="0">
            <a:normAutofit/>
          </a:bodyPr>
          <a:lstStyle/>
          <a:p>
            <a:pPr algn="l" defTabSz="228600">
              <a:spcAft>
                <a:spcPts val="1200"/>
              </a:spcAft>
            </a:pPr>
            <a:r>
              <a:rPr lang="en-US" sz="1200" noProof="0" dirty="0"/>
              <a:t>Text Vector Embeddings</a:t>
            </a:r>
          </a:p>
        </p:txBody>
      </p:sp>
      <p:sp>
        <p:nvSpPr>
          <p:cNvPr id="40" name="TextBox 39">
            <a:extLst>
              <a:ext uri="{FF2B5EF4-FFF2-40B4-BE49-F238E27FC236}">
                <a16:creationId xmlns:a16="http://schemas.microsoft.com/office/drawing/2014/main" id="{DA03E023-EDF0-661C-0D62-2F1196A1CB79}"/>
              </a:ext>
            </a:extLst>
          </p:cNvPr>
          <p:cNvSpPr txBox="1"/>
          <p:nvPr/>
        </p:nvSpPr>
        <p:spPr>
          <a:xfrm>
            <a:off x="1334204" y="5973442"/>
            <a:ext cx="426399" cy="184666"/>
          </a:xfrm>
          <a:prstGeom prst="rect">
            <a:avLst/>
          </a:prstGeom>
          <a:noFill/>
        </p:spPr>
        <p:txBody>
          <a:bodyPr wrap="none" lIns="0" tIns="0" rIns="0" bIns="0" rtlCol="0" anchor="ctr" anchorCtr="0">
            <a:spAutoFit/>
          </a:bodyPr>
          <a:lstStyle/>
          <a:p>
            <a:pPr algn="l" defTabSz="228600">
              <a:spcAft>
                <a:spcPts val="1200"/>
              </a:spcAft>
            </a:pPr>
            <a:r>
              <a:rPr lang="en-US" sz="1200" noProof="0" dirty="0"/>
              <a:t>Video</a:t>
            </a:r>
          </a:p>
        </p:txBody>
      </p:sp>
      <p:sp>
        <p:nvSpPr>
          <p:cNvPr id="41" name="TextBox 40">
            <a:extLst>
              <a:ext uri="{FF2B5EF4-FFF2-40B4-BE49-F238E27FC236}">
                <a16:creationId xmlns:a16="http://schemas.microsoft.com/office/drawing/2014/main" id="{52DB66DA-6289-8380-55C0-6E7A9E0342ED}"/>
              </a:ext>
            </a:extLst>
          </p:cNvPr>
          <p:cNvSpPr txBox="1"/>
          <p:nvPr/>
        </p:nvSpPr>
        <p:spPr>
          <a:xfrm>
            <a:off x="3701145" y="6000496"/>
            <a:ext cx="1220633" cy="184666"/>
          </a:xfrm>
          <a:prstGeom prst="rect">
            <a:avLst/>
          </a:prstGeom>
          <a:noFill/>
        </p:spPr>
        <p:txBody>
          <a:bodyPr wrap="square" lIns="0" tIns="0" rIns="0" bIns="0" rtlCol="0" anchor="ctr" anchorCtr="0">
            <a:spAutoFit/>
          </a:bodyPr>
          <a:lstStyle/>
          <a:p>
            <a:pPr algn="l" defTabSz="228600">
              <a:spcAft>
                <a:spcPts val="1200"/>
              </a:spcAft>
            </a:pPr>
            <a:r>
              <a:rPr lang="en-US" sz="1200" noProof="0" dirty="0"/>
              <a:t>Video Model</a:t>
            </a:r>
          </a:p>
        </p:txBody>
      </p:sp>
      <p:sp>
        <p:nvSpPr>
          <p:cNvPr id="42" name="TextBox 41">
            <a:extLst>
              <a:ext uri="{FF2B5EF4-FFF2-40B4-BE49-F238E27FC236}">
                <a16:creationId xmlns:a16="http://schemas.microsoft.com/office/drawing/2014/main" id="{727F819D-B4C9-8700-0C50-E5B89C2F8AB8}"/>
              </a:ext>
            </a:extLst>
          </p:cNvPr>
          <p:cNvSpPr txBox="1"/>
          <p:nvPr/>
        </p:nvSpPr>
        <p:spPr>
          <a:xfrm>
            <a:off x="7417204" y="5890910"/>
            <a:ext cx="2456769" cy="276999"/>
          </a:xfrm>
          <a:prstGeom prst="rect">
            <a:avLst/>
          </a:prstGeom>
          <a:noFill/>
        </p:spPr>
        <p:txBody>
          <a:bodyPr wrap="square" lIns="0" tIns="0" rIns="0" bIns="0" rtlCol="0" anchor="ctr" anchorCtr="0">
            <a:normAutofit/>
          </a:bodyPr>
          <a:lstStyle/>
          <a:p>
            <a:pPr algn="l" defTabSz="228600">
              <a:spcAft>
                <a:spcPts val="1200"/>
              </a:spcAft>
            </a:pPr>
            <a:r>
              <a:rPr lang="en-US" sz="1200" noProof="0" dirty="0"/>
              <a:t>Video Vector Embeddings</a:t>
            </a:r>
          </a:p>
        </p:txBody>
      </p:sp>
    </p:spTree>
    <p:extLst>
      <p:ext uri="{BB962C8B-B14F-4D97-AF65-F5344CB8AC3E}">
        <p14:creationId xmlns:p14="http://schemas.microsoft.com/office/powerpoint/2010/main" val="2127371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CC636-53D2-B530-48CC-5C971F19B5C9}"/>
              </a:ext>
            </a:extLst>
          </p:cNvPr>
          <p:cNvSpPr>
            <a:spLocks noGrp="1"/>
          </p:cNvSpPr>
          <p:nvPr>
            <p:ph type="title"/>
          </p:nvPr>
        </p:nvSpPr>
        <p:spPr/>
        <p:txBody>
          <a:bodyPr anchor="ctr" anchorCtr="0"/>
          <a:lstStyle/>
          <a:p>
            <a:r>
              <a:rPr lang="en-US" sz="3200" dirty="0"/>
              <a:t>Data has a secret code: Embeddings Explained</a:t>
            </a:r>
          </a:p>
        </p:txBody>
      </p:sp>
      <p:sp>
        <p:nvSpPr>
          <p:cNvPr id="4" name="TextBox 3">
            <a:extLst>
              <a:ext uri="{FF2B5EF4-FFF2-40B4-BE49-F238E27FC236}">
                <a16:creationId xmlns:a16="http://schemas.microsoft.com/office/drawing/2014/main" id="{D59C66A0-4F56-83B8-C526-8AE0C0B1613D}"/>
              </a:ext>
            </a:extLst>
          </p:cNvPr>
          <p:cNvSpPr txBox="1"/>
          <p:nvPr/>
        </p:nvSpPr>
        <p:spPr>
          <a:xfrm>
            <a:off x="381001" y="1371600"/>
            <a:ext cx="5715000" cy="3924151"/>
          </a:xfrm>
          <a:prstGeom prst="rect">
            <a:avLst/>
          </a:prstGeom>
          <a:noFill/>
        </p:spPr>
        <p:txBody>
          <a:bodyPr wrap="square">
            <a:spAutoFit/>
          </a:bodyPr>
          <a:lstStyle/>
          <a:p>
            <a:pPr marL="285750" indent="-285750">
              <a:spcAft>
                <a:spcPts val="1800"/>
              </a:spcAft>
              <a:buFont typeface="Arial" panose="020B0604020202020204" pitchFamily="34" charset="0"/>
              <a:buChar char="•"/>
            </a:pPr>
            <a:r>
              <a:rPr lang="en-US" sz="1200" dirty="0">
                <a:solidFill>
                  <a:schemeClr val="accent1"/>
                </a:solidFill>
              </a:rPr>
              <a:t>Text embeddings </a:t>
            </a:r>
            <a:r>
              <a:rPr lang="en-US" sz="1200" dirty="0"/>
              <a:t>understand how words are related. They can tell that words like "king" and "queen" are similar, but that "king" and "car" are very different.</a:t>
            </a:r>
          </a:p>
          <a:p>
            <a:pPr marL="285750" indent="-285750">
              <a:spcAft>
                <a:spcPts val="1800"/>
              </a:spcAft>
              <a:buFont typeface="Arial" panose="020B0604020202020204" pitchFamily="34" charset="0"/>
              <a:buChar char="•"/>
            </a:pPr>
            <a:r>
              <a:rPr lang="en-US" sz="1200" dirty="0">
                <a:solidFill>
                  <a:schemeClr val="accent1"/>
                </a:solidFill>
              </a:rPr>
              <a:t>Image embeddings </a:t>
            </a:r>
            <a:r>
              <a:rPr lang="en-US" sz="1200" dirty="0"/>
              <a:t>turn pictures into a special code that remembers what the picture looks like. This code focuses on things like colors, shapes, and how smooth or bumpy something is. For example, the code for an orange would be closer to the code for a yellow object than a black one, because they share similar colors.</a:t>
            </a:r>
          </a:p>
          <a:p>
            <a:pPr marL="285750" indent="-285750">
              <a:spcAft>
                <a:spcPts val="1800"/>
              </a:spcAft>
              <a:buFont typeface="Arial" panose="020B0604020202020204" pitchFamily="34" charset="0"/>
              <a:buChar char="•"/>
            </a:pPr>
            <a:r>
              <a:rPr lang="en-US" sz="1200" dirty="0">
                <a:solidFill>
                  <a:schemeClr val="accent1"/>
                </a:solidFill>
              </a:rPr>
              <a:t>Audio embeddings </a:t>
            </a:r>
            <a:r>
              <a:rPr lang="en-US" sz="1200" dirty="0"/>
              <a:t>turn sounds into a kind of code. This code remembers what the sound is like – is it high or low, what instrument makes it, etc. For example, a piano and a guitar would have different codes because they sound very different, even if they play the same note.</a:t>
            </a:r>
          </a:p>
          <a:p>
            <a:pPr marL="285750" indent="-285750">
              <a:spcAft>
                <a:spcPts val="1800"/>
              </a:spcAft>
              <a:buFont typeface="Arial" panose="020B0604020202020204" pitchFamily="34" charset="0"/>
              <a:buChar char="•"/>
            </a:pPr>
            <a:r>
              <a:rPr lang="en-US" sz="1200" dirty="0">
                <a:solidFill>
                  <a:schemeClr val="accent1"/>
                </a:solidFill>
              </a:rPr>
              <a:t>Temporal embeddings </a:t>
            </a:r>
            <a:r>
              <a:rPr lang="en-US" sz="1200" dirty="0"/>
              <a:t>track changes over time. For example, they can record how your heart rate goes up and down when you rest, sleep, or run. This helps compare heart rates for different activities and spot unusual patterns.</a:t>
            </a:r>
          </a:p>
        </p:txBody>
      </p:sp>
      <p:pic>
        <p:nvPicPr>
          <p:cNvPr id="5122" name="Picture 2">
            <a:extLst>
              <a:ext uri="{FF2B5EF4-FFF2-40B4-BE49-F238E27FC236}">
                <a16:creationId xmlns:a16="http://schemas.microsoft.com/office/drawing/2014/main" id="{203CDEF9-3D8A-2092-1A1A-25F91F627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119" y="1371600"/>
            <a:ext cx="4754880" cy="475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822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2C13-712D-0981-2784-F081B241B203}"/>
              </a:ext>
            </a:extLst>
          </p:cNvPr>
          <p:cNvSpPr>
            <a:spLocks noGrp="1"/>
          </p:cNvSpPr>
          <p:nvPr>
            <p:ph type="title"/>
          </p:nvPr>
        </p:nvSpPr>
        <p:spPr/>
        <p:txBody>
          <a:bodyPr anchor="ctr" anchorCtr="0"/>
          <a:lstStyle/>
          <a:p>
            <a:r>
              <a:rPr lang="en-US" sz="3200" dirty="0"/>
              <a:t>Vector Embeddings: Preserving Context in NLP</a:t>
            </a:r>
          </a:p>
        </p:txBody>
      </p:sp>
      <p:sp>
        <p:nvSpPr>
          <p:cNvPr id="4" name="TextBox 3">
            <a:extLst>
              <a:ext uri="{FF2B5EF4-FFF2-40B4-BE49-F238E27FC236}">
                <a16:creationId xmlns:a16="http://schemas.microsoft.com/office/drawing/2014/main" id="{2A57D569-490B-6101-91AE-AE57AD1AFB6B}"/>
              </a:ext>
            </a:extLst>
          </p:cNvPr>
          <p:cNvSpPr txBox="1"/>
          <p:nvPr/>
        </p:nvSpPr>
        <p:spPr>
          <a:xfrm>
            <a:off x="381000" y="1371600"/>
            <a:ext cx="11430000" cy="800219"/>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200" dirty="0">
                <a:solidFill>
                  <a:schemeClr val="accent1"/>
                </a:solidFill>
              </a:rPr>
              <a:t>Text Representation Challenge</a:t>
            </a:r>
            <a:r>
              <a:rPr lang="en-US" sz="1200" dirty="0"/>
              <a:t>: Computers “think in numbers,” so we need to convert natural language into machine-understandable formats.</a:t>
            </a:r>
          </a:p>
          <a:p>
            <a:pPr marL="285750" indent="-285750">
              <a:spcAft>
                <a:spcPts val="600"/>
              </a:spcAft>
              <a:buFont typeface="Arial" panose="020B0604020202020204" pitchFamily="34" charset="0"/>
              <a:buChar char="•"/>
            </a:pPr>
            <a:r>
              <a:rPr lang="en-US" sz="1200" dirty="0">
                <a:solidFill>
                  <a:schemeClr val="accent1"/>
                </a:solidFill>
              </a:rPr>
              <a:t>Traditional Approaches</a:t>
            </a:r>
            <a:r>
              <a:rPr lang="en-US" sz="1200" dirty="0"/>
              <a:t>: N-grams (word sequences) and bag-of-words representations.</a:t>
            </a:r>
          </a:p>
          <a:p>
            <a:pPr marL="285750" indent="-285750">
              <a:spcAft>
                <a:spcPts val="600"/>
              </a:spcAft>
              <a:buFont typeface="Arial" panose="020B0604020202020204" pitchFamily="34" charset="0"/>
              <a:buChar char="•"/>
            </a:pPr>
            <a:r>
              <a:rPr lang="en-US" sz="1200" dirty="0">
                <a:solidFill>
                  <a:schemeClr val="accent1"/>
                </a:solidFill>
              </a:rPr>
              <a:t>Evolution</a:t>
            </a:r>
            <a:r>
              <a:rPr lang="en-US" sz="1200" dirty="0"/>
              <a:t>: Enter vector embeddings, which capture meaning and context.</a:t>
            </a:r>
          </a:p>
        </p:txBody>
      </p:sp>
      <p:graphicFrame>
        <p:nvGraphicFramePr>
          <p:cNvPr id="5" name="Table 4">
            <a:extLst>
              <a:ext uri="{FF2B5EF4-FFF2-40B4-BE49-F238E27FC236}">
                <a16:creationId xmlns:a16="http://schemas.microsoft.com/office/drawing/2014/main" id="{A9A96F0F-499F-1F1F-EB8B-09EF9D606279}"/>
              </a:ext>
            </a:extLst>
          </p:cNvPr>
          <p:cNvGraphicFramePr>
            <a:graphicFrameLocks noGrp="1"/>
          </p:cNvGraphicFramePr>
          <p:nvPr>
            <p:extLst>
              <p:ext uri="{D42A27DB-BD31-4B8C-83A1-F6EECF244321}">
                <p14:modId xmlns:p14="http://schemas.microsoft.com/office/powerpoint/2010/main" val="2410960236"/>
              </p:ext>
            </p:extLst>
          </p:nvPr>
        </p:nvGraphicFramePr>
        <p:xfrm>
          <a:off x="380999" y="2294414"/>
          <a:ext cx="11511196" cy="2507283"/>
        </p:xfrm>
        <a:graphic>
          <a:graphicData uri="http://schemas.openxmlformats.org/drawingml/2006/table">
            <a:tbl>
              <a:tblPr firstRow="1" firstCol="1" bandRow="1">
                <a:tableStyleId>{5C22544A-7EE6-4342-B048-85BDC9FD1C3A}</a:tableStyleId>
              </a:tblPr>
              <a:tblGrid>
                <a:gridCol w="1386155">
                  <a:extLst>
                    <a:ext uri="{9D8B030D-6E8A-4147-A177-3AD203B41FA5}">
                      <a16:colId xmlns:a16="http://schemas.microsoft.com/office/drawing/2014/main" val="1938241693"/>
                    </a:ext>
                  </a:extLst>
                </a:gridCol>
                <a:gridCol w="5178175">
                  <a:extLst>
                    <a:ext uri="{9D8B030D-6E8A-4147-A177-3AD203B41FA5}">
                      <a16:colId xmlns:a16="http://schemas.microsoft.com/office/drawing/2014/main" val="1937009209"/>
                    </a:ext>
                  </a:extLst>
                </a:gridCol>
                <a:gridCol w="4946866">
                  <a:extLst>
                    <a:ext uri="{9D8B030D-6E8A-4147-A177-3AD203B41FA5}">
                      <a16:colId xmlns:a16="http://schemas.microsoft.com/office/drawing/2014/main" val="712535050"/>
                    </a:ext>
                  </a:extLst>
                </a:gridCol>
              </a:tblGrid>
              <a:tr h="271881">
                <a:tc>
                  <a:txBody>
                    <a:bodyPr/>
                    <a:lstStyle/>
                    <a:p>
                      <a:pPr algn="l" fontAlgn="b"/>
                      <a:r>
                        <a:rPr lang="en-US" sz="1100" b="1" u="none" strike="noStrike" dirty="0">
                          <a:solidFill>
                            <a:schemeClr val="bg1"/>
                          </a:solidFill>
                          <a:effectLst/>
                        </a:rPr>
                        <a:t>Aspect</a:t>
                      </a:r>
                      <a:endParaRPr lang="en-US" sz="1100" b="1" i="0" u="none" strike="noStrike" dirty="0">
                        <a:solidFill>
                          <a:schemeClr val="bg1"/>
                        </a:solidFill>
                        <a:effectLst/>
                        <a:latin typeface="Calibri" panose="020F0502020204030204" pitchFamily="34" charset="0"/>
                      </a:endParaRPr>
                    </a:p>
                  </a:txBody>
                  <a:tcPr marL="45720" marR="45720" anchor="ctr"/>
                </a:tc>
                <a:tc>
                  <a:txBody>
                    <a:bodyPr/>
                    <a:lstStyle/>
                    <a:p>
                      <a:pPr algn="l" fontAlgn="b"/>
                      <a:r>
                        <a:rPr lang="en-US" sz="1100" b="1" u="none" strike="noStrike" dirty="0">
                          <a:solidFill>
                            <a:schemeClr val="bg1"/>
                          </a:solidFill>
                          <a:effectLst/>
                        </a:rPr>
                        <a:t>N-grams</a:t>
                      </a:r>
                      <a:endParaRPr lang="en-US" sz="1100" b="1" i="0" u="none" strike="noStrike" dirty="0">
                        <a:solidFill>
                          <a:schemeClr val="bg1"/>
                        </a:solidFill>
                        <a:effectLst/>
                        <a:latin typeface="Calibri" panose="020F0502020204030204" pitchFamily="34" charset="0"/>
                      </a:endParaRPr>
                    </a:p>
                  </a:txBody>
                  <a:tcPr marL="45720" marR="45720" anchor="ctr"/>
                </a:tc>
                <a:tc>
                  <a:txBody>
                    <a:bodyPr/>
                    <a:lstStyle/>
                    <a:p>
                      <a:pPr algn="l" fontAlgn="b"/>
                      <a:r>
                        <a:rPr lang="en-US" sz="1100" b="1" u="none" strike="noStrike" dirty="0">
                          <a:solidFill>
                            <a:schemeClr val="bg1"/>
                          </a:solidFill>
                          <a:effectLst/>
                        </a:rPr>
                        <a:t>Vector Embeddings</a:t>
                      </a:r>
                      <a:endParaRPr lang="en-US" sz="1100" b="1" i="0" u="none" strike="noStrike" dirty="0">
                        <a:solidFill>
                          <a:schemeClr val="bg1"/>
                        </a:solidFill>
                        <a:effectLst/>
                        <a:latin typeface="Calibri" panose="020F0502020204030204" pitchFamily="34" charset="0"/>
                      </a:endParaRPr>
                    </a:p>
                  </a:txBody>
                  <a:tcPr marL="45720" marR="45720" anchor="ctr"/>
                </a:tc>
                <a:extLst>
                  <a:ext uri="{0D108BD9-81ED-4DB2-BD59-A6C34878D82A}">
                    <a16:rowId xmlns:a16="http://schemas.microsoft.com/office/drawing/2014/main" val="2746154350"/>
                  </a:ext>
                </a:extLst>
              </a:tr>
              <a:tr h="271881">
                <a:tc>
                  <a:txBody>
                    <a:bodyPr/>
                    <a:lstStyle/>
                    <a:p>
                      <a:pPr algn="l" fontAlgn="b"/>
                      <a:r>
                        <a:rPr lang="en-US" sz="1100" b="0" u="none" strike="noStrike">
                          <a:solidFill>
                            <a:schemeClr val="bg1"/>
                          </a:solidFill>
                          <a:effectLst/>
                        </a:rPr>
                        <a:t>Definition</a:t>
                      </a:r>
                      <a:endParaRPr lang="en-US" sz="1100" b="0" i="0" u="none" strike="noStrike">
                        <a:solidFill>
                          <a:schemeClr val="bg1"/>
                        </a:solidFill>
                        <a:effectLst/>
                        <a:latin typeface="Calibri" panose="020F0502020204030204" pitchFamily="34" charset="0"/>
                      </a:endParaRPr>
                    </a:p>
                  </a:txBody>
                  <a:tcPr marL="45720" marR="45720" anchor="ctr"/>
                </a:tc>
                <a:tc>
                  <a:txBody>
                    <a:bodyPr/>
                    <a:lstStyle/>
                    <a:p>
                      <a:pPr algn="l" fontAlgn="b"/>
                      <a:r>
                        <a:rPr lang="en-US" sz="1100" b="0" u="none" strike="noStrike" dirty="0">
                          <a:solidFill>
                            <a:srgbClr val="000000"/>
                          </a:solidFill>
                          <a:effectLst/>
                        </a:rPr>
                        <a:t>Contiguous sequences of n words (e.g., unigrams, bigrams, trigrams)</a:t>
                      </a:r>
                      <a:endParaRPr lang="en-US" sz="1100" b="0" i="0" u="none" strike="noStrike" dirty="0">
                        <a:solidFill>
                          <a:srgbClr val="000000"/>
                        </a:solidFill>
                        <a:effectLst/>
                        <a:latin typeface="Calibri" panose="020F0502020204030204" pitchFamily="34" charset="0"/>
                      </a:endParaRPr>
                    </a:p>
                  </a:txBody>
                  <a:tcPr marL="45720" marR="45720" anchor="ctr"/>
                </a:tc>
                <a:tc>
                  <a:txBody>
                    <a:bodyPr/>
                    <a:lstStyle/>
                    <a:p>
                      <a:pPr algn="l" fontAlgn="b"/>
                      <a:r>
                        <a:rPr lang="en-US" sz="1100" b="0" u="none" strike="noStrike" dirty="0">
                          <a:solidFill>
                            <a:srgbClr val="000000"/>
                          </a:solidFill>
                          <a:effectLst/>
                        </a:rPr>
                        <a:t>Dense, continuous vector representations for words or sentences</a:t>
                      </a:r>
                      <a:endParaRPr lang="en-US" sz="1100" b="0" i="0" u="none" strike="noStrike" dirty="0">
                        <a:solidFill>
                          <a:srgbClr val="000000"/>
                        </a:solidFill>
                        <a:effectLst/>
                        <a:latin typeface="Calibri" panose="020F0502020204030204" pitchFamily="34" charset="0"/>
                      </a:endParaRPr>
                    </a:p>
                  </a:txBody>
                  <a:tcPr marL="45720" marR="45720" anchor="ctr"/>
                </a:tc>
                <a:extLst>
                  <a:ext uri="{0D108BD9-81ED-4DB2-BD59-A6C34878D82A}">
                    <a16:rowId xmlns:a16="http://schemas.microsoft.com/office/drawing/2014/main" val="871943854"/>
                  </a:ext>
                </a:extLst>
              </a:tr>
              <a:tr h="271881">
                <a:tc>
                  <a:txBody>
                    <a:bodyPr/>
                    <a:lstStyle/>
                    <a:p>
                      <a:pPr algn="l" fontAlgn="b"/>
                      <a:r>
                        <a:rPr lang="en-US" sz="1100" b="0" u="none" strike="noStrike" dirty="0">
                          <a:solidFill>
                            <a:schemeClr val="bg1"/>
                          </a:solidFill>
                          <a:effectLst/>
                        </a:rPr>
                        <a:t>Representation</a:t>
                      </a:r>
                      <a:endParaRPr lang="en-US" sz="1100" b="0" i="0" u="none" strike="noStrike" dirty="0">
                        <a:solidFill>
                          <a:schemeClr val="bg1"/>
                        </a:solidFill>
                        <a:effectLst/>
                        <a:latin typeface="Calibri" panose="020F0502020204030204" pitchFamily="34" charset="0"/>
                      </a:endParaRPr>
                    </a:p>
                  </a:txBody>
                  <a:tcPr marL="45720" marR="45720" anchor="ctr"/>
                </a:tc>
                <a:tc>
                  <a:txBody>
                    <a:bodyPr/>
                    <a:lstStyle/>
                    <a:p>
                      <a:pPr algn="l" fontAlgn="b"/>
                      <a:r>
                        <a:rPr lang="en-US" sz="1100" b="0" u="none" strike="noStrike" dirty="0">
                          <a:solidFill>
                            <a:srgbClr val="000000"/>
                          </a:solidFill>
                          <a:effectLst/>
                        </a:rPr>
                        <a:t>Based on word frequencies within n-grams</a:t>
                      </a:r>
                      <a:endParaRPr lang="en-US" sz="1100" b="0" i="0" u="none" strike="noStrike" dirty="0">
                        <a:solidFill>
                          <a:srgbClr val="000000"/>
                        </a:solidFill>
                        <a:effectLst/>
                        <a:latin typeface="Calibri" panose="020F0502020204030204" pitchFamily="34" charset="0"/>
                      </a:endParaRPr>
                    </a:p>
                  </a:txBody>
                  <a:tcPr marL="45720" marR="45720" anchor="ctr"/>
                </a:tc>
                <a:tc>
                  <a:txBody>
                    <a:bodyPr/>
                    <a:lstStyle/>
                    <a:p>
                      <a:pPr algn="l" fontAlgn="b"/>
                      <a:r>
                        <a:rPr lang="en-US" sz="1100" b="0" u="none" strike="noStrike" dirty="0">
                          <a:solidFill>
                            <a:srgbClr val="000000"/>
                          </a:solidFill>
                          <a:effectLst/>
                        </a:rPr>
                        <a:t>Captures meaning and context</a:t>
                      </a:r>
                      <a:endParaRPr lang="en-US" sz="1100" b="0" i="0" u="none" strike="noStrike" dirty="0">
                        <a:solidFill>
                          <a:srgbClr val="000000"/>
                        </a:solidFill>
                        <a:effectLst/>
                        <a:latin typeface="Calibri" panose="020F0502020204030204" pitchFamily="34" charset="0"/>
                      </a:endParaRPr>
                    </a:p>
                  </a:txBody>
                  <a:tcPr marL="45720" marR="45720" anchor="ctr"/>
                </a:tc>
                <a:extLst>
                  <a:ext uri="{0D108BD9-81ED-4DB2-BD59-A6C34878D82A}">
                    <a16:rowId xmlns:a16="http://schemas.microsoft.com/office/drawing/2014/main" val="2092505926"/>
                  </a:ext>
                </a:extLst>
              </a:tr>
              <a:tr h="481759">
                <a:tc>
                  <a:txBody>
                    <a:bodyPr/>
                    <a:lstStyle/>
                    <a:p>
                      <a:pPr algn="l" fontAlgn="b"/>
                      <a:r>
                        <a:rPr lang="en-US" sz="1100" b="0" u="none" strike="noStrike" dirty="0">
                          <a:solidFill>
                            <a:schemeClr val="bg1"/>
                          </a:solidFill>
                          <a:effectLst/>
                        </a:rPr>
                        <a:t>Limitations</a:t>
                      </a:r>
                      <a:endParaRPr lang="en-US" sz="1100" b="0" i="0" u="none" strike="noStrike" dirty="0">
                        <a:solidFill>
                          <a:schemeClr val="bg1"/>
                        </a:solidFill>
                        <a:effectLst/>
                        <a:latin typeface="Calibri" panose="020F0502020204030204" pitchFamily="34" charset="0"/>
                      </a:endParaRPr>
                    </a:p>
                  </a:txBody>
                  <a:tcPr marL="45720" marR="45720" anchor="ctr"/>
                </a:tc>
                <a:tc>
                  <a:txBody>
                    <a:bodyPr/>
                    <a:lstStyle/>
                    <a:p>
                      <a:pPr marL="285750" indent="-285750" algn="l" fontAlgn="b">
                        <a:buFont typeface="Arial" panose="020B0604020202020204" pitchFamily="34" charset="0"/>
                        <a:buChar char="•"/>
                      </a:pPr>
                      <a:r>
                        <a:rPr lang="en-US" sz="1100" b="0" u="none" strike="noStrike" dirty="0">
                          <a:solidFill>
                            <a:srgbClr val="000000"/>
                          </a:solidFill>
                          <a:effectLst/>
                        </a:rPr>
                        <a:t>Sparse (high-dimensional vectors with many zeros)</a:t>
                      </a:r>
                    </a:p>
                    <a:p>
                      <a:pPr marL="285750" indent="-285750" algn="l" fontAlgn="b">
                        <a:buFont typeface="Arial" panose="020B0604020202020204" pitchFamily="34" charset="0"/>
                        <a:buChar char="•"/>
                      </a:pPr>
                      <a:r>
                        <a:rPr lang="en-US" sz="1100" b="0" u="none" strike="noStrike" dirty="0">
                          <a:solidFill>
                            <a:srgbClr val="000000"/>
                          </a:solidFill>
                          <a:effectLst/>
                        </a:rPr>
                        <a:t>Context-agnostic</a:t>
                      </a:r>
                    </a:p>
                    <a:p>
                      <a:pPr marL="285750" indent="-285750" algn="l" fontAlgn="b">
                        <a:buFont typeface="Arial" panose="020B0604020202020204" pitchFamily="34" charset="0"/>
                        <a:buChar char="•"/>
                      </a:pPr>
                      <a:r>
                        <a:rPr lang="en-US" sz="1100" b="0" u="none" strike="noStrike" dirty="0">
                          <a:solidFill>
                            <a:srgbClr val="000000"/>
                          </a:solidFill>
                          <a:effectLst/>
                        </a:rPr>
                        <a:t>Ignores word order</a:t>
                      </a:r>
                      <a:endParaRPr lang="en-US" sz="1100" b="0" i="0" u="none" strike="noStrike" dirty="0">
                        <a:solidFill>
                          <a:srgbClr val="000000"/>
                        </a:solidFill>
                        <a:effectLst/>
                        <a:latin typeface="Calibri" panose="020F0502020204030204" pitchFamily="34" charset="0"/>
                      </a:endParaRPr>
                    </a:p>
                  </a:txBody>
                  <a:tcPr marL="45720" marR="45720" anchor="ctr"/>
                </a:tc>
                <a:tc>
                  <a:txBody>
                    <a:bodyPr/>
                    <a:lstStyle/>
                    <a:p>
                      <a:pPr marL="285750" indent="-285750" algn="l" fontAlgn="b">
                        <a:buFont typeface="Arial" panose="020B0604020202020204" pitchFamily="34" charset="0"/>
                        <a:buChar char="•"/>
                      </a:pPr>
                      <a:r>
                        <a:rPr lang="en-US" sz="1100" b="0" u="none" strike="noStrike" dirty="0">
                          <a:solidFill>
                            <a:srgbClr val="000000"/>
                          </a:solidFill>
                          <a:effectLst/>
                        </a:rPr>
                        <a:t>Context-aware</a:t>
                      </a:r>
                    </a:p>
                    <a:p>
                      <a:pPr marL="285750" indent="-285750" algn="l" fontAlgn="b">
                        <a:buFont typeface="Arial" panose="020B0604020202020204" pitchFamily="34" charset="0"/>
                        <a:buChar char="•"/>
                      </a:pPr>
                      <a:r>
                        <a:rPr lang="en-US" sz="1100" b="0" u="none" strike="noStrike" dirty="0">
                          <a:solidFill>
                            <a:srgbClr val="000000"/>
                          </a:solidFill>
                          <a:effectLst/>
                        </a:rPr>
                        <a:t>Encodes meaning and context</a:t>
                      </a:r>
                      <a:endParaRPr lang="en-US" sz="1100" b="0" i="0" u="none" strike="noStrike" dirty="0">
                        <a:solidFill>
                          <a:srgbClr val="000000"/>
                        </a:solidFill>
                        <a:effectLst/>
                        <a:latin typeface="Calibri" panose="020F0502020204030204" pitchFamily="34" charset="0"/>
                      </a:endParaRPr>
                    </a:p>
                  </a:txBody>
                  <a:tcPr marL="45720" marR="45720" anchor="ctr"/>
                </a:tc>
                <a:extLst>
                  <a:ext uri="{0D108BD9-81ED-4DB2-BD59-A6C34878D82A}">
                    <a16:rowId xmlns:a16="http://schemas.microsoft.com/office/drawing/2014/main" val="2306447923"/>
                  </a:ext>
                </a:extLst>
              </a:tr>
              <a:tr h="889402">
                <a:tc>
                  <a:txBody>
                    <a:bodyPr/>
                    <a:lstStyle/>
                    <a:p>
                      <a:pPr algn="l" fontAlgn="b"/>
                      <a:r>
                        <a:rPr lang="en-US" sz="1100" b="0" u="none" strike="noStrike" dirty="0">
                          <a:solidFill>
                            <a:schemeClr val="bg1"/>
                          </a:solidFill>
                          <a:effectLst/>
                        </a:rPr>
                        <a:t>Recent Advances</a:t>
                      </a:r>
                      <a:endParaRPr lang="en-US" sz="1100" b="0" i="0" u="none" strike="noStrike" dirty="0">
                        <a:solidFill>
                          <a:schemeClr val="bg1"/>
                        </a:solidFill>
                        <a:effectLst/>
                        <a:latin typeface="Calibri" panose="020F0502020204030204" pitchFamily="34" charset="0"/>
                      </a:endParaRPr>
                    </a:p>
                  </a:txBody>
                  <a:tcPr marL="45720" marR="45720" anchor="ctr"/>
                </a:tc>
                <a:tc>
                  <a:txBody>
                    <a:bodyPr/>
                    <a:lstStyle/>
                    <a:p>
                      <a:pPr marL="171450" indent="-171450" algn="l" fontAlgn="b">
                        <a:buFont typeface="Arial" panose="020B0604020202020204" pitchFamily="34" charset="0"/>
                        <a:buChar char="•"/>
                      </a:pPr>
                      <a:r>
                        <a:rPr lang="en-US" sz="1100" b="0" u="none" strike="noStrike" dirty="0">
                          <a:solidFill>
                            <a:srgbClr val="000000"/>
                          </a:solidFill>
                          <a:effectLst/>
                        </a:rPr>
                        <a:t>N-grams with Feature Engineering</a:t>
                      </a:r>
                      <a:endParaRPr lang="en-US" sz="1100" b="0" i="0" u="none" strike="noStrike" dirty="0">
                        <a:solidFill>
                          <a:srgbClr val="000000"/>
                        </a:solidFill>
                        <a:effectLst/>
                        <a:latin typeface="Calibri" panose="020F0502020204030204" pitchFamily="34" charset="0"/>
                      </a:endParaRPr>
                    </a:p>
                  </a:txBody>
                  <a:tcPr marL="45720" marR="45720" anchor="ctr"/>
                </a:tc>
                <a:tc>
                  <a:txBody>
                    <a:bodyPr/>
                    <a:lstStyle/>
                    <a:p>
                      <a:pPr marL="171450" indent="-171450" algn="l" fontAlgn="b">
                        <a:buFont typeface="Arial" panose="020B0604020202020204" pitchFamily="34" charset="0"/>
                        <a:buChar char="•"/>
                      </a:pPr>
                      <a:r>
                        <a:rPr lang="en-US" sz="1100" b="0" u="none" strike="noStrike" dirty="0">
                          <a:solidFill>
                            <a:srgbClr val="000000"/>
                          </a:solidFill>
                          <a:effectLst/>
                        </a:rPr>
                        <a:t>Contextualized Embeddings</a:t>
                      </a:r>
                    </a:p>
                    <a:p>
                      <a:pPr marL="171450" indent="-171450" algn="l" fontAlgn="b">
                        <a:buFont typeface="Arial" panose="020B0604020202020204" pitchFamily="34" charset="0"/>
                        <a:buChar char="•"/>
                      </a:pPr>
                      <a:r>
                        <a:rPr lang="en-US" sz="1100" b="0" u="none" strike="noStrike" dirty="0">
                          <a:solidFill>
                            <a:srgbClr val="000000"/>
                          </a:solidFill>
                          <a:effectLst/>
                        </a:rPr>
                        <a:t>Transformer-Based Architectures</a:t>
                      </a:r>
                    </a:p>
                    <a:p>
                      <a:pPr marL="171450" indent="-171450" algn="l" fontAlgn="b">
                        <a:buFont typeface="Arial" panose="020B0604020202020204" pitchFamily="34" charset="0"/>
                        <a:buChar char="•"/>
                      </a:pPr>
                      <a:r>
                        <a:rPr lang="en-US" sz="1100" b="0" u="none" strike="noStrike" dirty="0">
                          <a:solidFill>
                            <a:srgbClr val="000000"/>
                          </a:solidFill>
                          <a:effectLst/>
                        </a:rPr>
                        <a:t>Knowledge Graph Integration</a:t>
                      </a:r>
                    </a:p>
                    <a:p>
                      <a:pPr marL="171450" indent="-171450" algn="l" fontAlgn="b">
                        <a:buFont typeface="Arial" panose="020B0604020202020204" pitchFamily="34" charset="0"/>
                        <a:buChar char="•"/>
                      </a:pPr>
                      <a:r>
                        <a:rPr lang="en-US" sz="1100" b="0" u="none" strike="noStrike" dirty="0">
                          <a:solidFill>
                            <a:srgbClr val="000000"/>
                          </a:solidFill>
                          <a:effectLst/>
                        </a:rPr>
                        <a:t>Multilingual and Cross-Lingual Embeddings</a:t>
                      </a:r>
                    </a:p>
                    <a:p>
                      <a:pPr marL="171450" indent="-171450" algn="l" fontAlgn="b">
                        <a:buFont typeface="Arial" panose="020B0604020202020204" pitchFamily="34" charset="0"/>
                        <a:buChar char="•"/>
                      </a:pPr>
                      <a:r>
                        <a:rPr lang="en-US" sz="1100" b="0" u="none" strike="noStrike" dirty="0">
                          <a:solidFill>
                            <a:srgbClr val="000000"/>
                          </a:solidFill>
                          <a:effectLst/>
                        </a:rPr>
                        <a:t>Bias Mitigation</a:t>
                      </a:r>
                    </a:p>
                    <a:p>
                      <a:pPr marL="171450" indent="-171450" algn="l" fontAlgn="b">
                        <a:buFont typeface="Arial" panose="020B0604020202020204" pitchFamily="34" charset="0"/>
                        <a:buChar char="•"/>
                      </a:pPr>
                      <a:r>
                        <a:rPr lang="en-US" sz="1100" b="0" u="none" strike="noStrike" dirty="0">
                          <a:solidFill>
                            <a:srgbClr val="000000"/>
                          </a:solidFill>
                          <a:effectLst/>
                        </a:rPr>
                        <a:t>Embeddings for Specialized Domains</a:t>
                      </a:r>
                    </a:p>
                  </a:txBody>
                  <a:tcPr marL="45720" marR="45720" anchor="ctr"/>
                </a:tc>
                <a:extLst>
                  <a:ext uri="{0D108BD9-81ED-4DB2-BD59-A6C34878D82A}">
                    <a16:rowId xmlns:a16="http://schemas.microsoft.com/office/drawing/2014/main" val="1332302680"/>
                  </a:ext>
                </a:extLst>
              </a:tr>
            </a:tbl>
          </a:graphicData>
        </a:graphic>
      </p:graphicFrame>
      <p:graphicFrame>
        <p:nvGraphicFramePr>
          <p:cNvPr id="13" name="Table 12">
            <a:extLst>
              <a:ext uri="{FF2B5EF4-FFF2-40B4-BE49-F238E27FC236}">
                <a16:creationId xmlns:a16="http://schemas.microsoft.com/office/drawing/2014/main" id="{2DAC2D11-3377-B705-0702-964B60F7AA60}"/>
              </a:ext>
            </a:extLst>
          </p:cNvPr>
          <p:cNvGraphicFramePr>
            <a:graphicFrameLocks noGrp="1"/>
          </p:cNvGraphicFramePr>
          <p:nvPr>
            <p:extLst>
              <p:ext uri="{D42A27DB-BD31-4B8C-83A1-F6EECF244321}">
                <p14:modId xmlns:p14="http://schemas.microsoft.com/office/powerpoint/2010/main" val="2865506711"/>
              </p:ext>
            </p:extLst>
          </p:nvPr>
        </p:nvGraphicFramePr>
        <p:xfrm>
          <a:off x="380999" y="4924293"/>
          <a:ext cx="11511196" cy="1378076"/>
        </p:xfrm>
        <a:graphic>
          <a:graphicData uri="http://schemas.openxmlformats.org/drawingml/2006/table">
            <a:tbl>
              <a:tblPr firstRow="1" bandRow="1">
                <a:tableStyleId>{5C22544A-7EE6-4342-B048-85BDC9FD1C3A}</a:tableStyleId>
              </a:tblPr>
              <a:tblGrid>
                <a:gridCol w="2964874">
                  <a:extLst>
                    <a:ext uri="{9D8B030D-6E8A-4147-A177-3AD203B41FA5}">
                      <a16:colId xmlns:a16="http://schemas.microsoft.com/office/drawing/2014/main" val="1938241693"/>
                    </a:ext>
                  </a:extLst>
                </a:gridCol>
                <a:gridCol w="4686300">
                  <a:extLst>
                    <a:ext uri="{9D8B030D-6E8A-4147-A177-3AD203B41FA5}">
                      <a16:colId xmlns:a16="http://schemas.microsoft.com/office/drawing/2014/main" val="1937009209"/>
                    </a:ext>
                  </a:extLst>
                </a:gridCol>
                <a:gridCol w="3860022">
                  <a:extLst>
                    <a:ext uri="{9D8B030D-6E8A-4147-A177-3AD203B41FA5}">
                      <a16:colId xmlns:a16="http://schemas.microsoft.com/office/drawing/2014/main" val="712535050"/>
                    </a:ext>
                  </a:extLst>
                </a:gridCol>
              </a:tblGrid>
              <a:tr h="280796">
                <a:tc>
                  <a:txBody>
                    <a:bodyPr/>
                    <a:lstStyle/>
                    <a:p>
                      <a:pPr algn="l" fontAlgn="b"/>
                      <a:r>
                        <a:rPr lang="en-US" sz="1100" b="1" u="none" strike="noStrike" dirty="0">
                          <a:solidFill>
                            <a:schemeClr val="bg1"/>
                          </a:solidFill>
                          <a:effectLst/>
                        </a:rPr>
                        <a:t>Example</a:t>
                      </a:r>
                      <a:endParaRPr lang="en-US" sz="1100" b="1" i="0" u="none" strike="noStrike" dirty="0">
                        <a:solidFill>
                          <a:schemeClr val="bg1"/>
                        </a:solidFill>
                        <a:effectLst/>
                        <a:latin typeface="Calibri" panose="020F0502020204030204" pitchFamily="34" charset="0"/>
                      </a:endParaRPr>
                    </a:p>
                  </a:txBody>
                  <a:tcPr marL="45720" marR="45720" anchor="ctr"/>
                </a:tc>
                <a:tc>
                  <a:txBody>
                    <a:bodyPr/>
                    <a:lstStyle/>
                    <a:p>
                      <a:pPr algn="l" fontAlgn="b"/>
                      <a:r>
                        <a:rPr lang="en-US" sz="1100" b="1" u="none" strike="noStrike" dirty="0">
                          <a:solidFill>
                            <a:schemeClr val="bg1"/>
                          </a:solidFill>
                          <a:effectLst/>
                        </a:rPr>
                        <a:t>N-grams</a:t>
                      </a:r>
                      <a:endParaRPr lang="en-US" sz="1100" b="1" i="0" u="none" strike="noStrike" dirty="0">
                        <a:solidFill>
                          <a:schemeClr val="bg1"/>
                        </a:solidFill>
                        <a:effectLst/>
                        <a:latin typeface="Calibri" panose="020F0502020204030204" pitchFamily="34" charset="0"/>
                      </a:endParaRPr>
                    </a:p>
                  </a:txBody>
                  <a:tcPr marL="45720" marR="45720" anchor="ctr"/>
                </a:tc>
                <a:tc>
                  <a:txBody>
                    <a:bodyPr/>
                    <a:lstStyle/>
                    <a:p>
                      <a:pPr algn="l" fontAlgn="b"/>
                      <a:r>
                        <a:rPr lang="en-US" sz="1100" b="1" u="none" strike="noStrike">
                          <a:solidFill>
                            <a:schemeClr val="bg1"/>
                          </a:solidFill>
                          <a:effectLst/>
                        </a:rPr>
                        <a:t>Vector Embeddings</a:t>
                      </a:r>
                      <a:endParaRPr lang="en-US" sz="1100" b="1" i="0" u="none" strike="noStrike" dirty="0">
                        <a:solidFill>
                          <a:schemeClr val="bg1"/>
                        </a:solidFill>
                        <a:effectLst/>
                        <a:latin typeface="Calibri" panose="020F0502020204030204" pitchFamily="34" charset="0"/>
                      </a:endParaRPr>
                    </a:p>
                  </a:txBody>
                  <a:tcPr marL="45720" marR="45720" anchor="ctr"/>
                </a:tc>
                <a:extLst>
                  <a:ext uri="{0D108BD9-81ED-4DB2-BD59-A6C34878D82A}">
                    <a16:rowId xmlns:a16="http://schemas.microsoft.com/office/drawing/2014/main" val="2746154350"/>
                  </a:ext>
                </a:extLst>
              </a:tr>
              <a:tr h="548640">
                <a:tc>
                  <a:txBody>
                    <a:bodyPr/>
                    <a:lstStyle/>
                    <a:p>
                      <a:pPr algn="l" fontAlgn="b"/>
                      <a:r>
                        <a:rPr lang="en-US" sz="1100" b="0" u="none" strike="noStrike" dirty="0">
                          <a:solidFill>
                            <a:schemeClr val="tx1"/>
                          </a:solidFill>
                          <a:effectLst/>
                        </a:rPr>
                        <a:t>"I love my new Apple laptop. It's fast and the design is sleek."</a:t>
                      </a:r>
                    </a:p>
                  </a:txBody>
                  <a:tcPr marL="45720" marR="45720"/>
                </a:tc>
                <a:tc>
                  <a:txBody>
                    <a:bodyPr/>
                    <a:lstStyle/>
                    <a:p>
                      <a:pPr algn="l" fontAlgn="b"/>
                      <a:r>
                        <a:rPr lang="en-US" sz="1100" b="0" u="none" strike="noStrike" dirty="0">
                          <a:solidFill>
                            <a:srgbClr val="000000"/>
                          </a:solidFill>
                          <a:effectLst/>
                        </a:rPr>
                        <a:t>Unigrams only consider individual occurrences like "apple," "laptop," "fast," etc., missing the contextual nuances of what "apple" refers to.</a:t>
                      </a:r>
                    </a:p>
                  </a:txBody>
                  <a:tcPr marL="45720" marR="45720"/>
                </a:tc>
                <a:tc>
                  <a:txBody>
                    <a:bodyPr/>
                    <a:lstStyle/>
                    <a:p>
                      <a:pPr algn="l" fontAlgn="b"/>
                      <a:r>
                        <a:rPr lang="en-US" sz="1100" b="0" u="none" strike="noStrike" dirty="0">
                          <a:solidFill>
                            <a:srgbClr val="000000"/>
                          </a:solidFill>
                          <a:effectLst/>
                        </a:rPr>
                        <a:t>A vector for "Apple" (technology) close to words like "computer", "innovation", "design".</a:t>
                      </a:r>
                    </a:p>
                  </a:txBody>
                  <a:tcPr marL="45720" marR="45720"/>
                </a:tc>
                <a:extLst>
                  <a:ext uri="{0D108BD9-81ED-4DB2-BD59-A6C34878D82A}">
                    <a16:rowId xmlns:a16="http://schemas.microsoft.com/office/drawing/2014/main" val="871943854"/>
                  </a:ext>
                </a:extLst>
              </a:tr>
              <a:tr h="5486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dirty="0">
                          <a:solidFill>
                            <a:schemeClr val="tx1"/>
                          </a:solidFill>
                          <a:effectLst/>
                        </a:rPr>
                        <a:t>"This apple was mushy and disappointing.”</a:t>
                      </a:r>
                    </a:p>
                  </a:txBody>
                  <a:tcPr marL="45720" marR="4572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dirty="0">
                          <a:solidFill>
                            <a:srgbClr val="000000"/>
                          </a:solidFill>
                          <a:effectLst/>
                        </a:rPr>
                        <a:t>Bigrams capture some context: "apple laptop", "new apple" vs. "mushy apple”, but may still might struggle if other fruit-related words are common in reviews.</a:t>
                      </a:r>
                    </a:p>
                  </a:txBody>
                  <a:tcPr marL="45720" marR="4572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u="none" strike="noStrike" dirty="0">
                          <a:solidFill>
                            <a:srgbClr val="000000"/>
                          </a:solidFill>
                          <a:effectLst/>
                        </a:rPr>
                        <a:t>A vector for "apple" (fruit) close to "sweet", "ripe", "tree".)</a:t>
                      </a:r>
                    </a:p>
                  </a:txBody>
                  <a:tcPr marL="45720" marR="45720"/>
                </a:tc>
                <a:extLst>
                  <a:ext uri="{0D108BD9-81ED-4DB2-BD59-A6C34878D82A}">
                    <a16:rowId xmlns:a16="http://schemas.microsoft.com/office/drawing/2014/main" val="4152982981"/>
                  </a:ext>
                </a:extLst>
              </a:tr>
            </a:tbl>
          </a:graphicData>
        </a:graphic>
      </p:graphicFrame>
    </p:spTree>
    <p:extLst>
      <p:ext uri="{BB962C8B-B14F-4D97-AF65-F5344CB8AC3E}">
        <p14:creationId xmlns:p14="http://schemas.microsoft.com/office/powerpoint/2010/main" val="3560576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77F6-2ADC-DF79-83A4-1000FC377DA7}"/>
              </a:ext>
            </a:extLst>
          </p:cNvPr>
          <p:cNvSpPr>
            <a:spLocks noGrp="1"/>
          </p:cNvSpPr>
          <p:nvPr>
            <p:ph type="title"/>
          </p:nvPr>
        </p:nvSpPr>
        <p:spPr/>
        <p:txBody>
          <a:bodyPr anchor="ctr" anchorCtr="0"/>
          <a:lstStyle/>
          <a:p>
            <a:r>
              <a:rPr lang="en-US" sz="3200" dirty="0"/>
              <a:t>What can you do with vector embeddings?</a:t>
            </a:r>
          </a:p>
        </p:txBody>
      </p:sp>
      <p:sp>
        <p:nvSpPr>
          <p:cNvPr id="4" name="TextBox 3">
            <a:extLst>
              <a:ext uri="{FF2B5EF4-FFF2-40B4-BE49-F238E27FC236}">
                <a16:creationId xmlns:a16="http://schemas.microsoft.com/office/drawing/2014/main" id="{6883A8BD-BD31-3ECB-C1AA-D3C6DB8B9319}"/>
              </a:ext>
            </a:extLst>
          </p:cNvPr>
          <p:cNvSpPr txBox="1"/>
          <p:nvPr/>
        </p:nvSpPr>
        <p:spPr>
          <a:xfrm>
            <a:off x="380999" y="1371600"/>
            <a:ext cx="11429999" cy="2970044"/>
          </a:xfrm>
          <a:prstGeom prst="rect">
            <a:avLst/>
          </a:prstGeom>
          <a:noFill/>
        </p:spPr>
        <p:txBody>
          <a:bodyPr wrap="square">
            <a:spAutoFit/>
          </a:bodyPr>
          <a:lstStyle/>
          <a:p>
            <a:pPr marL="285750" indent="-285750">
              <a:spcAft>
                <a:spcPts val="1800"/>
              </a:spcAft>
              <a:buFont typeface="Arial" panose="020B0604020202020204" pitchFamily="34" charset="0"/>
              <a:buChar char="•"/>
            </a:pPr>
            <a:r>
              <a:rPr lang="en-US" sz="1400" dirty="0">
                <a:solidFill>
                  <a:schemeClr val="accent1"/>
                </a:solidFill>
              </a:rPr>
              <a:t>Finding Similar Things (Semantic Search)</a:t>
            </a:r>
            <a:r>
              <a:rPr lang="en-US" sz="1400" dirty="0"/>
              <a:t>: Embeddings help find similar words, documents, or even products. For example, they can find news articles about the same topic. For example “healthy breakfast options” will retrieve content like “nutritious meals”</a:t>
            </a:r>
          </a:p>
          <a:p>
            <a:pPr marL="285750" indent="-285750">
              <a:spcAft>
                <a:spcPts val="1800"/>
              </a:spcAft>
              <a:buFont typeface="Arial" panose="020B0604020202020204" pitchFamily="34" charset="0"/>
              <a:buChar char="•"/>
            </a:pPr>
            <a:r>
              <a:rPr lang="en-US" sz="1400" dirty="0">
                <a:solidFill>
                  <a:schemeClr val="accent1"/>
                </a:solidFill>
              </a:rPr>
              <a:t>Organizing Data</a:t>
            </a:r>
            <a:r>
              <a:rPr lang="en-US" sz="1400" dirty="0"/>
              <a:t>: Embeddings group similar things together and help label them. This teaches computers how to sort items automatically. For example, in a Customer Service use case, embeddings can help categorize and retrieve similar customer inquiries, pain points leading to faster resolution</a:t>
            </a:r>
          </a:p>
          <a:p>
            <a:pPr marL="285750" indent="-285750">
              <a:spcAft>
                <a:spcPts val="1800"/>
              </a:spcAft>
              <a:buFont typeface="Arial" panose="020B0604020202020204" pitchFamily="34" charset="0"/>
              <a:buChar char="•"/>
            </a:pPr>
            <a:r>
              <a:rPr lang="en-US" sz="1400" dirty="0">
                <a:solidFill>
                  <a:schemeClr val="accent1"/>
                </a:solidFill>
              </a:rPr>
              <a:t>Better Search Engines</a:t>
            </a:r>
            <a:r>
              <a:rPr lang="en-US" sz="1400" dirty="0"/>
              <a:t>: Embeddings make search engines smarter. They can find what you're looking for even if you don't use the exact same words.</a:t>
            </a:r>
          </a:p>
          <a:p>
            <a:pPr marL="285750" indent="-285750">
              <a:spcAft>
                <a:spcPts val="1800"/>
              </a:spcAft>
              <a:buFont typeface="Arial" panose="020B0604020202020204" pitchFamily="34" charset="0"/>
              <a:buChar char="•"/>
            </a:pPr>
            <a:r>
              <a:rPr lang="en-US" sz="1400" dirty="0">
                <a:solidFill>
                  <a:schemeClr val="accent1"/>
                </a:solidFill>
              </a:rPr>
              <a:t>Smart Recommendations</a:t>
            </a:r>
            <a:r>
              <a:rPr lang="en-US" sz="1400" dirty="0"/>
              <a:t>: Websites use embeddings to suggest things you might like. If you watch a certain kind of movie, they'll suggest similar ones.</a:t>
            </a:r>
          </a:p>
          <a:p>
            <a:pPr marL="285750" indent="-285750">
              <a:spcAft>
                <a:spcPts val="1800"/>
              </a:spcAft>
              <a:buFont typeface="Arial" panose="020B0604020202020204" pitchFamily="34" charset="0"/>
              <a:buChar char="•"/>
            </a:pPr>
            <a:r>
              <a:rPr lang="en-US" sz="1400" dirty="0">
                <a:solidFill>
                  <a:schemeClr val="accent1"/>
                </a:solidFill>
              </a:rPr>
              <a:t>Seeing the Big Picture</a:t>
            </a:r>
            <a:r>
              <a:rPr lang="en-US" sz="1400" dirty="0"/>
              <a:t>: Embeddings can be turned into pictures to see how different pieces of data are related.</a:t>
            </a:r>
          </a:p>
          <a:p>
            <a:pPr marL="285750" indent="-285750">
              <a:spcAft>
                <a:spcPts val="1800"/>
              </a:spcAft>
              <a:buFont typeface="Arial" panose="020B0604020202020204" pitchFamily="34" charset="0"/>
              <a:buChar char="•"/>
            </a:pPr>
            <a:r>
              <a:rPr lang="en-US" sz="1400" dirty="0">
                <a:solidFill>
                  <a:schemeClr val="accent1"/>
                </a:solidFill>
              </a:rPr>
              <a:t>Faster Learning</a:t>
            </a:r>
            <a:r>
              <a:rPr lang="en-US" sz="1400" dirty="0"/>
              <a:t>: Embeddings let computers use what they've already learned for new tasks, so they learn faster.</a:t>
            </a:r>
          </a:p>
        </p:txBody>
      </p:sp>
    </p:spTree>
    <p:extLst>
      <p:ext uri="{BB962C8B-B14F-4D97-AF65-F5344CB8AC3E}">
        <p14:creationId xmlns:p14="http://schemas.microsoft.com/office/powerpoint/2010/main" val="3436777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D634-0814-4D02-EDF8-1C5DE6478284}"/>
              </a:ext>
            </a:extLst>
          </p:cNvPr>
          <p:cNvSpPr>
            <a:spLocks noGrp="1"/>
          </p:cNvSpPr>
          <p:nvPr>
            <p:ph type="title"/>
          </p:nvPr>
        </p:nvSpPr>
        <p:spPr/>
        <p:txBody>
          <a:bodyPr anchor="ctr" anchorCtr="0"/>
          <a:lstStyle/>
          <a:p>
            <a:r>
              <a:rPr lang="en-US" sz="3200" dirty="0"/>
              <a:t>Vector embeddings with vector databases</a:t>
            </a:r>
          </a:p>
        </p:txBody>
      </p:sp>
      <p:sp>
        <p:nvSpPr>
          <p:cNvPr id="4" name="TextBox 3">
            <a:extLst>
              <a:ext uri="{FF2B5EF4-FFF2-40B4-BE49-F238E27FC236}">
                <a16:creationId xmlns:a16="http://schemas.microsoft.com/office/drawing/2014/main" id="{F9D240A6-7A3B-FB86-1E26-D0B287F383A0}"/>
              </a:ext>
            </a:extLst>
          </p:cNvPr>
          <p:cNvSpPr txBox="1"/>
          <p:nvPr/>
        </p:nvSpPr>
        <p:spPr>
          <a:xfrm>
            <a:off x="380999" y="1371600"/>
            <a:ext cx="11429999" cy="4031873"/>
          </a:xfrm>
          <a:prstGeom prst="rect">
            <a:avLst/>
          </a:prstGeom>
          <a:noFill/>
        </p:spPr>
        <p:txBody>
          <a:bodyPr wrap="square">
            <a:spAutoFit/>
          </a:bodyPr>
          <a:lstStyle/>
          <a:p>
            <a:pPr>
              <a:spcAft>
                <a:spcPts val="600"/>
              </a:spcAft>
            </a:pPr>
            <a:r>
              <a:rPr lang="en-US" sz="1400" dirty="0"/>
              <a:t>How to store and take advantage of vector embeddings? </a:t>
            </a:r>
          </a:p>
          <a:p>
            <a:pPr marL="285750" indent="-285750">
              <a:spcAft>
                <a:spcPts val="1800"/>
              </a:spcAft>
              <a:buFont typeface="Arial" panose="020B0604020202020204" pitchFamily="34" charset="0"/>
              <a:buChar char="•"/>
            </a:pPr>
            <a:r>
              <a:rPr lang="en-US" sz="1400" dirty="0">
                <a:solidFill>
                  <a:schemeClr val="accent1"/>
                </a:solidFill>
              </a:rPr>
              <a:t>Vector Database (DB): </a:t>
            </a:r>
            <a:r>
              <a:rPr lang="en-US" sz="1400" dirty="0"/>
              <a:t>Vector DBs are purposely built for storing, indexing, and searching across massive datasets of unstructured data through vector embeddings.</a:t>
            </a:r>
          </a:p>
          <a:p>
            <a:pPr>
              <a:spcAft>
                <a:spcPts val="600"/>
              </a:spcAft>
            </a:pPr>
            <a:r>
              <a:rPr lang="en-US" sz="1400" dirty="0"/>
              <a:t>How vector databases work?</a:t>
            </a:r>
          </a:p>
          <a:p>
            <a:pPr marL="285750" indent="-285750">
              <a:spcAft>
                <a:spcPts val="300"/>
              </a:spcAft>
              <a:buFont typeface="Arial" panose="020B0604020202020204" pitchFamily="34" charset="0"/>
              <a:buChar char="•"/>
            </a:pPr>
            <a:r>
              <a:rPr lang="en-US" sz="1400" dirty="0">
                <a:solidFill>
                  <a:schemeClr val="accent1"/>
                </a:solidFill>
              </a:rPr>
              <a:t>Approximate Nearest Neighbor (ANN)</a:t>
            </a:r>
            <a:r>
              <a:rPr lang="en-US" sz="1400" dirty="0"/>
              <a:t>: Vector databases rely on the ANN algorithm to find the closest, most relevant matches to a query.</a:t>
            </a:r>
          </a:p>
          <a:p>
            <a:pPr marL="285750" indent="-285750">
              <a:spcAft>
                <a:spcPts val="300"/>
              </a:spcAft>
              <a:buFont typeface="Arial" panose="020B0604020202020204" pitchFamily="34" charset="0"/>
              <a:buChar char="•"/>
            </a:pPr>
            <a:r>
              <a:rPr lang="en-US" sz="1400" dirty="0">
                <a:solidFill>
                  <a:schemeClr val="accent1"/>
                </a:solidFill>
              </a:rPr>
              <a:t>Spatial Distance</a:t>
            </a:r>
            <a:r>
              <a:rPr lang="en-US" sz="1400" dirty="0"/>
              <a:t>: Vectors are compared based on how close they are to each other in a multi-dimensional space. Closer vectors mean higher similarity.</a:t>
            </a:r>
          </a:p>
          <a:p>
            <a:pPr marL="285750" indent="-285750">
              <a:spcAft>
                <a:spcPts val="1800"/>
              </a:spcAft>
              <a:buFont typeface="Arial" panose="020B0604020202020204" pitchFamily="34" charset="0"/>
              <a:buChar char="•"/>
            </a:pPr>
            <a:r>
              <a:rPr lang="en-US" sz="1400" dirty="0">
                <a:solidFill>
                  <a:schemeClr val="accent1"/>
                </a:solidFill>
              </a:rPr>
              <a:t>Top 'k' Results</a:t>
            </a:r>
            <a:r>
              <a:rPr lang="en-US" sz="1400" dirty="0"/>
              <a:t>: The database returns the 'k' number of closest vectors, allowing the user or LLM to see the most relevant results.</a:t>
            </a:r>
          </a:p>
          <a:p>
            <a:pPr>
              <a:spcAft>
                <a:spcPts val="600"/>
              </a:spcAft>
            </a:pPr>
            <a:r>
              <a:rPr lang="en-US" sz="1400" dirty="0"/>
              <a:t>What are the popular use cases for vector databases?</a:t>
            </a:r>
          </a:p>
          <a:p>
            <a:pPr marL="285750" indent="-285750">
              <a:spcAft>
                <a:spcPts val="300"/>
              </a:spcAft>
              <a:buFont typeface="Arial" panose="020B0604020202020204" pitchFamily="34" charset="0"/>
              <a:buChar char="•"/>
            </a:pPr>
            <a:r>
              <a:rPr lang="en-US" sz="1400" dirty="0">
                <a:solidFill>
                  <a:schemeClr val="accent1"/>
                </a:solidFill>
              </a:rPr>
              <a:t>LLM Retrieval Augmented Generation (RAG)</a:t>
            </a:r>
            <a:r>
              <a:rPr lang="en-US" sz="1400" dirty="0"/>
              <a:t>: Powering advanced chatbots and generative AI systems that need to access and process vast amounts of information. Embeddings help retrieve the most relevant vectors (top K) to ground LLM responses in accurate contextually rich data.</a:t>
            </a:r>
          </a:p>
          <a:p>
            <a:pPr marL="285750" indent="-285750">
              <a:spcAft>
                <a:spcPts val="300"/>
              </a:spcAft>
              <a:buFont typeface="Arial" panose="020B0604020202020204" pitchFamily="34" charset="0"/>
              <a:buChar char="•"/>
            </a:pPr>
            <a:r>
              <a:rPr lang="en-US" sz="1400" dirty="0">
                <a:solidFill>
                  <a:schemeClr val="accent1"/>
                </a:solidFill>
              </a:rPr>
              <a:t>Question and Answer Systems</a:t>
            </a:r>
            <a:r>
              <a:rPr lang="en-US" sz="1400" dirty="0"/>
              <a:t>: Enabling accurate and relevant responses to user questions.</a:t>
            </a:r>
          </a:p>
          <a:p>
            <a:pPr marL="285750" indent="-285750">
              <a:spcAft>
                <a:spcPts val="300"/>
              </a:spcAft>
              <a:buFont typeface="Arial" panose="020B0604020202020204" pitchFamily="34" charset="0"/>
              <a:buChar char="•"/>
            </a:pPr>
            <a:r>
              <a:rPr lang="en-US" sz="1400" dirty="0">
                <a:solidFill>
                  <a:schemeClr val="accent1"/>
                </a:solidFill>
              </a:rPr>
              <a:t>Recommender Systems</a:t>
            </a:r>
            <a:r>
              <a:rPr lang="en-US" sz="1400" dirty="0"/>
              <a:t>: Tailoring suggestions (products, content, etc.) based on user preferences and similarity analysis.</a:t>
            </a:r>
          </a:p>
          <a:p>
            <a:pPr marL="285750" indent="-285750">
              <a:spcAft>
                <a:spcPts val="300"/>
              </a:spcAft>
              <a:buFont typeface="Arial" panose="020B0604020202020204" pitchFamily="34" charset="0"/>
              <a:buChar char="•"/>
            </a:pPr>
            <a:r>
              <a:rPr lang="en-US" sz="1400" dirty="0">
                <a:solidFill>
                  <a:schemeClr val="accent1"/>
                </a:solidFill>
              </a:rPr>
              <a:t>Semantic Search</a:t>
            </a:r>
            <a:r>
              <a:rPr lang="en-US" sz="1400" dirty="0"/>
              <a:t>: Providing search results based on the meaning and context of the query, not just keywords.</a:t>
            </a:r>
          </a:p>
          <a:p>
            <a:pPr marL="285750" indent="-285750">
              <a:spcAft>
                <a:spcPts val="300"/>
              </a:spcAft>
              <a:buFont typeface="Arial" panose="020B0604020202020204" pitchFamily="34" charset="0"/>
              <a:buChar char="•"/>
            </a:pPr>
            <a:r>
              <a:rPr lang="en-US" sz="1400" dirty="0">
                <a:solidFill>
                  <a:schemeClr val="accent1"/>
                </a:solidFill>
              </a:rPr>
              <a:t>Image, Video, and Audio Search</a:t>
            </a:r>
            <a:r>
              <a:rPr lang="en-US" sz="1400" dirty="0"/>
              <a:t>: Finding similar media based on visual or audio characteristics. </a:t>
            </a:r>
          </a:p>
        </p:txBody>
      </p:sp>
    </p:spTree>
    <p:extLst>
      <p:ext uri="{BB962C8B-B14F-4D97-AF65-F5344CB8AC3E}">
        <p14:creationId xmlns:p14="http://schemas.microsoft.com/office/powerpoint/2010/main" val="1606843117"/>
      </p:ext>
    </p:extLst>
  </p:cSld>
  <p:clrMapOvr>
    <a:masterClrMapping/>
  </p:clrMapOvr>
</p:sld>
</file>

<file path=ppt/theme/theme1.xml><?xml version="1.0" encoding="utf-8"?>
<a:theme xmlns:a="http://schemas.openxmlformats.org/drawingml/2006/main" name="Accenture 2020">
  <a:themeElements>
    <a:clrScheme name="Accenture 2020">
      <a:dk1>
        <a:srgbClr val="000000"/>
      </a:dk1>
      <a:lt1>
        <a:srgbClr val="FFFFFF"/>
      </a:lt1>
      <a:dk2>
        <a:srgbClr val="96968C"/>
      </a:dk2>
      <a:lt2>
        <a:srgbClr val="E6E6DC"/>
      </a:lt2>
      <a:accent1>
        <a:srgbClr val="A100FF"/>
      </a:accent1>
      <a:accent2>
        <a:srgbClr val="7500C0"/>
      </a:accent2>
      <a:accent3>
        <a:srgbClr val="460073"/>
      </a:accent3>
      <a:accent4>
        <a:srgbClr val="B455AA"/>
      </a:accent4>
      <a:accent5>
        <a:srgbClr val="BE82FF"/>
      </a:accent5>
      <a:accent6>
        <a:srgbClr val="DCAFFF"/>
      </a:accent6>
      <a:hlink>
        <a:srgbClr val="A100FF"/>
      </a:hlink>
      <a:folHlink>
        <a:srgbClr val="7500C0"/>
      </a:folHlink>
    </a:clrScheme>
    <a:fontScheme name="Template 1 font">
      <a:majorFont>
        <a:latin typeface="Graphik Medium"/>
        <a:ea typeface=""/>
        <a:cs typeface=""/>
      </a:majorFont>
      <a:minorFont>
        <a:latin typeface="Graphik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custClrLst>
    <a:custClr name="Accent Purple 1">
      <a:srgbClr val="B455AA"/>
    </a:custClr>
    <a:custClr name="Accent Purple 2">
      <a:srgbClr val="A055F5"/>
    </a:custClr>
    <a:custClr name="Accent Purple 3">
      <a:srgbClr val="BE82FF"/>
    </a:custClr>
    <a:custClr name="Accent Purple 4">
      <a:srgbClr val="DCAFFF"/>
    </a:custClr>
    <a:custClr name="Accent Purple 5">
      <a:srgbClr val="E6DCFF"/>
    </a:custClr>
    <a:custClr name="BLANK">
      <a:srgbClr val="FFFFFF"/>
    </a:custClr>
    <a:custClr name="BLANK">
      <a:srgbClr val="FFFFFF"/>
    </a:custClr>
    <a:custClr name="BLANK">
      <a:srgbClr val="FFFFFF"/>
    </a:custClr>
    <a:custClr name="BLANK">
      <a:srgbClr val="FFFFFF"/>
    </a:custClr>
    <a:custClr name="BLANK">
      <a:srgbClr val="FFFFFF"/>
    </a:custClr>
    <a:custClr name="Blue">
      <a:srgbClr val="0041F0"/>
    </a:custClr>
    <a:custClr name="Light Blue">
      <a:srgbClr val="00FFFF"/>
    </a:custClr>
    <a:custClr name="Green">
      <a:srgbClr val="64FF50"/>
    </a:custClr>
    <a:custClr name="Blue Green">
      <a:srgbClr val="05F0A5"/>
    </a:custClr>
    <a:custClr name="Red">
      <a:srgbClr val="FF3246"/>
    </a:custClr>
    <a:custClr name="Pink">
      <a:srgbClr val="FF50A0"/>
    </a:custClr>
    <a:custClr name="Orange">
      <a:srgbClr val="FF7800"/>
    </a:custClr>
    <a:custClr name="Yellow">
      <a:srgbClr val="FFEB32"/>
    </a:custClr>
    <a:custClr name="BLANK">
      <a:srgbClr val="FFFFFF"/>
    </a:custClr>
    <a:custClr name="BLANK">
      <a:srgbClr val="FFFFFF"/>
    </a:custClr>
  </a:custClrLst>
  <a:extLst>
    <a:ext uri="{05A4C25C-085E-4340-85A3-A5531E510DB2}">
      <thm15:themeFamily xmlns:thm15="http://schemas.microsoft.com/office/thememl/2012/main" name="Presentation4" id="{72DFC59C-272A-3540-A525-E92893BF334F}" vid="{3B299749-D87B-F247-9A3D-973B17631B92}"/>
    </a:ext>
  </a:extLst>
</a:theme>
</file>

<file path=ppt/theme/theme2.xml><?xml version="1.0" encoding="utf-8"?>
<a:theme xmlns:a="http://schemas.openxmlformats.org/drawingml/2006/main" name="1_Accenture 2020">
  <a:themeElements>
    <a:clrScheme name="Accenture 2020">
      <a:dk1>
        <a:srgbClr val="000000"/>
      </a:dk1>
      <a:lt1>
        <a:srgbClr val="FFFFFF"/>
      </a:lt1>
      <a:dk2>
        <a:srgbClr val="96968C"/>
      </a:dk2>
      <a:lt2>
        <a:srgbClr val="E6E6DC"/>
      </a:lt2>
      <a:accent1>
        <a:srgbClr val="A100FF"/>
      </a:accent1>
      <a:accent2>
        <a:srgbClr val="7500C0"/>
      </a:accent2>
      <a:accent3>
        <a:srgbClr val="460073"/>
      </a:accent3>
      <a:accent4>
        <a:srgbClr val="B455AA"/>
      </a:accent4>
      <a:accent5>
        <a:srgbClr val="BE82FF"/>
      </a:accent5>
      <a:accent6>
        <a:srgbClr val="DCAFFF"/>
      </a:accent6>
      <a:hlink>
        <a:srgbClr val="A100FF"/>
      </a:hlink>
      <a:folHlink>
        <a:srgbClr val="7500C0"/>
      </a:folHlink>
    </a:clrScheme>
    <a:fontScheme name="Template 1 font">
      <a:majorFont>
        <a:latin typeface="Graphik Light"/>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custClrLst>
    <a:custClr name="Accent Purple 1">
      <a:srgbClr val="B455AA"/>
    </a:custClr>
    <a:custClr name="Accent Purple 2">
      <a:srgbClr val="A055F5"/>
    </a:custClr>
    <a:custClr name="Accent Purple 3">
      <a:srgbClr val="BE82FF"/>
    </a:custClr>
    <a:custClr name="Accent Purple 4">
      <a:srgbClr val="DCAFFF"/>
    </a:custClr>
    <a:custClr name="Accent Purple 5">
      <a:srgbClr val="E6DCFF"/>
    </a:custClr>
    <a:custClr name="BLANK">
      <a:srgbClr val="FFFFFF"/>
    </a:custClr>
    <a:custClr name="BLANK">
      <a:srgbClr val="FFFFFF"/>
    </a:custClr>
    <a:custClr name="BLANK">
      <a:srgbClr val="FFFFFF"/>
    </a:custClr>
    <a:custClr name="BLANK">
      <a:srgbClr val="FFFFFF"/>
    </a:custClr>
    <a:custClr name="BLANK">
      <a:srgbClr val="FFFFFF"/>
    </a:custClr>
    <a:custClr name="Blue">
      <a:srgbClr val="0041F0"/>
    </a:custClr>
    <a:custClr name="Light Blue">
      <a:srgbClr val="00FFFF"/>
    </a:custClr>
    <a:custClr name="Green">
      <a:srgbClr val="64FF50"/>
    </a:custClr>
    <a:custClr name="Blue Green">
      <a:srgbClr val="05F0A5"/>
    </a:custClr>
    <a:custClr name="Red">
      <a:srgbClr val="FF3246"/>
    </a:custClr>
    <a:custClr name="Pink">
      <a:srgbClr val="FF50A0"/>
    </a:custClr>
    <a:custClr name="Orange">
      <a:srgbClr val="FF7800"/>
    </a:custClr>
    <a:custClr name="Yellow">
      <a:srgbClr val="FFEB32"/>
    </a:custClr>
    <a:custClr name="BLANK">
      <a:srgbClr val="FFFFFF"/>
    </a:custClr>
    <a:custClr name="BLANK">
      <a:srgbClr val="FFFFFF"/>
    </a:custClr>
  </a:custClrLst>
  <a:extLst>
    <a:ext uri="{05A4C25C-085E-4340-85A3-A5531E510DB2}">
      <thm15:themeFamily xmlns:thm15="http://schemas.microsoft.com/office/thememl/2012/main" name="Presentation9" id="{C7C44071-38C0-9B42-A11E-2D20576F565B}" vid="{1FB49639-451C-564D-AC6A-EC4F6DD76AEC}"/>
    </a:ext>
  </a:extLst>
</a:theme>
</file>

<file path=ppt/theme/theme3.xml><?xml version="1.0" encoding="utf-8"?>
<a:theme xmlns:a="http://schemas.openxmlformats.org/drawingml/2006/main" name="2_Accenture 2020">
  <a:themeElements>
    <a:clrScheme name="Accenture 2020">
      <a:dk1>
        <a:srgbClr val="000000"/>
      </a:dk1>
      <a:lt1>
        <a:srgbClr val="FFFFFF"/>
      </a:lt1>
      <a:dk2>
        <a:srgbClr val="96968C"/>
      </a:dk2>
      <a:lt2>
        <a:srgbClr val="E6E6DC"/>
      </a:lt2>
      <a:accent1>
        <a:srgbClr val="A100FF"/>
      </a:accent1>
      <a:accent2>
        <a:srgbClr val="7500C0"/>
      </a:accent2>
      <a:accent3>
        <a:srgbClr val="460073"/>
      </a:accent3>
      <a:accent4>
        <a:srgbClr val="B455AA"/>
      </a:accent4>
      <a:accent5>
        <a:srgbClr val="BE82FF"/>
      </a:accent5>
      <a:accent6>
        <a:srgbClr val="DCAFFF"/>
      </a:accent6>
      <a:hlink>
        <a:srgbClr val="A100FF"/>
      </a:hlink>
      <a:folHlink>
        <a:srgbClr val="7500C0"/>
      </a:folHlink>
    </a:clrScheme>
    <a:fontScheme name="Template 1 font">
      <a:majorFont>
        <a:latin typeface="Graphik Semibold"/>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custClrLst>
    <a:custClr name="Accent Purple 1">
      <a:srgbClr val="B455AA"/>
    </a:custClr>
    <a:custClr name="Accent Purple 2">
      <a:srgbClr val="A055F5"/>
    </a:custClr>
    <a:custClr name="Accent Purple 3">
      <a:srgbClr val="BE82FF"/>
    </a:custClr>
    <a:custClr name="Accent Purple 4">
      <a:srgbClr val="DCAFFF"/>
    </a:custClr>
    <a:custClr name="Accent Purple 5">
      <a:srgbClr val="E6DCFF"/>
    </a:custClr>
    <a:custClr name="BLANK">
      <a:srgbClr val="FFFFFF"/>
    </a:custClr>
    <a:custClr name="BLANK">
      <a:srgbClr val="FFFFFF"/>
    </a:custClr>
    <a:custClr name="BLANK">
      <a:srgbClr val="FFFFFF"/>
    </a:custClr>
    <a:custClr name="BLANK">
      <a:srgbClr val="FFFFFF"/>
    </a:custClr>
    <a:custClr name="BLANK">
      <a:srgbClr val="FFFFFF"/>
    </a:custClr>
    <a:custClr name="Blue">
      <a:srgbClr val="0041F0"/>
    </a:custClr>
    <a:custClr name="Light Blue">
      <a:srgbClr val="00FFFF"/>
    </a:custClr>
    <a:custClr name="Green">
      <a:srgbClr val="64FF50"/>
    </a:custClr>
    <a:custClr name="Blue Green">
      <a:srgbClr val="05F0A5"/>
    </a:custClr>
    <a:custClr name="Red">
      <a:srgbClr val="FF3246"/>
    </a:custClr>
    <a:custClr name="Pink">
      <a:srgbClr val="FF50A0"/>
    </a:custClr>
    <a:custClr name="Orange">
      <a:srgbClr val="FF7800"/>
    </a:custClr>
    <a:custClr name="Yellow">
      <a:srgbClr val="FFEB32"/>
    </a:custClr>
    <a:custClr name="BLANK">
      <a:srgbClr val="FFFFFF"/>
    </a:custClr>
    <a:custClr name="BLANK">
      <a:srgbClr val="FFFFFF"/>
    </a:custClr>
  </a:custClrLst>
  <a:extLst>
    <a:ext uri="{05A4C25C-085E-4340-85A3-A5531E510DB2}">
      <thm15:themeFamily xmlns:thm15="http://schemas.microsoft.com/office/thememl/2012/main" name="Presentation12" id="{3FE2B578-CBBA-5C44-A2F1-A9D7BA84F76F}" vid="{85EA9AF2-7280-4748-987A-2B553A00D585}"/>
    </a:ext>
  </a:extLst>
</a:theme>
</file>

<file path=ppt/theme/theme4.xml><?xml version="1.0" encoding="utf-8"?>
<a:theme xmlns:a="http://schemas.openxmlformats.org/drawingml/2006/main" name="Office Theme">
  <a:themeElements>
    <a:clrScheme name="Acc_Colors_2020">
      <a:dk1>
        <a:srgbClr val="000000"/>
      </a:dk1>
      <a:lt1>
        <a:srgbClr val="FFFFFF"/>
      </a:lt1>
      <a:dk2>
        <a:srgbClr val="96968C"/>
      </a:dk2>
      <a:lt2>
        <a:srgbClr val="E6E6DC"/>
      </a:lt2>
      <a:accent1>
        <a:srgbClr val="A100FF"/>
      </a:accent1>
      <a:accent2>
        <a:srgbClr val="7500C0"/>
      </a:accent2>
      <a:accent3>
        <a:srgbClr val="460073"/>
      </a:accent3>
      <a:accent4>
        <a:srgbClr val="B455AA"/>
      </a:accent4>
      <a:accent5>
        <a:srgbClr val="BE82FF"/>
      </a:accent5>
      <a:accent6>
        <a:srgbClr val="DCAFFF"/>
      </a:accent6>
      <a:hlink>
        <a:srgbClr val="A100FF"/>
      </a:hlink>
      <a:folHlink>
        <a:srgbClr val="7500C0"/>
      </a:folHlink>
    </a:clrScheme>
    <a:fontScheme name="Acc_Fonts_Graphik">
      <a:majorFont>
        <a:latin typeface="Graphi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a89791d-0f98-4a45-b790-485e27085a6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B2BC60AA9B80489706D9764E23779B" ma:contentTypeVersion="15" ma:contentTypeDescription="Create a new document." ma:contentTypeScope="" ma:versionID="919bb05c760dba8c19876fd48a85042c">
  <xsd:schema xmlns:xsd="http://www.w3.org/2001/XMLSchema" xmlns:xs="http://www.w3.org/2001/XMLSchema" xmlns:p="http://schemas.microsoft.com/office/2006/metadata/properties" xmlns:ns3="ad06d161-7373-42a1-844f-05c40ca7af7a" xmlns:ns4="ba89791d-0f98-4a45-b790-485e27085a69" targetNamespace="http://schemas.microsoft.com/office/2006/metadata/properties" ma:root="true" ma:fieldsID="f293ccc4db9a6b90651e0627fdf967bd" ns3:_="" ns4:_="">
    <xsd:import namespace="ad06d161-7373-42a1-844f-05c40ca7af7a"/>
    <xsd:import namespace="ba89791d-0f98-4a45-b790-485e27085a69"/>
    <xsd:element name="properties">
      <xsd:complexType>
        <xsd:sequence>
          <xsd:element name="documentManagement">
            <xsd:complexType>
              <xsd:all>
                <xsd:element ref="ns3:SharedWithDetails" minOccurs="0"/>
                <xsd:element ref="ns3:SharedWithUser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06d161-7373-42a1-844f-05c40ca7af7a"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89791d-0f98-4a45-b790-485e27085a6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831B46-6CD1-40D2-9FB5-3E58559F90A3}">
  <ds:schemaRefs>
    <ds:schemaRef ds:uri="http://schemas.microsoft.com/sharepoint/v3/contenttype/forms"/>
  </ds:schemaRefs>
</ds:datastoreItem>
</file>

<file path=customXml/itemProps2.xml><?xml version="1.0" encoding="utf-8"?>
<ds:datastoreItem xmlns:ds="http://schemas.openxmlformats.org/officeDocument/2006/customXml" ds:itemID="{46BFFC05-B2F6-4CED-BE65-F75B1EB7AD7B}">
  <ds:schemaRefs>
    <ds:schemaRef ds:uri="http://purl.org/dc/terms/"/>
    <ds:schemaRef ds:uri="http://schemas.microsoft.com/office/infopath/2007/PartnerControls"/>
    <ds:schemaRef ds:uri="http://purl.org/dc/dcmitype/"/>
    <ds:schemaRef ds:uri="http://schemas.microsoft.com/office/2006/documentManagement/types"/>
    <ds:schemaRef ds:uri="ad06d161-7373-42a1-844f-05c40ca7af7a"/>
    <ds:schemaRef ds:uri="http://schemas.microsoft.com/office/2006/metadata/properties"/>
    <ds:schemaRef ds:uri="http://purl.org/dc/elements/1.1/"/>
    <ds:schemaRef ds:uri="ba89791d-0f98-4a45-b790-485e27085a69"/>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E2F7405-8C67-4A1D-BE2F-EAE383673E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06d161-7373-42a1-844f-05c40ca7af7a"/>
    <ds:schemaRef ds:uri="ba89791d-0f98-4a45-b790-485e27085a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emplate>Accenture 2020</Template>
  <TotalTime>5214</TotalTime>
  <Words>4302</Words>
  <Application>Microsoft Macintosh PowerPoint</Application>
  <PresentationFormat>Widescreen</PresentationFormat>
  <Paragraphs>430</Paragraphs>
  <Slides>26</Slides>
  <Notes>2</Notes>
  <HiddenSlides>4</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26</vt:i4>
      </vt:variant>
    </vt:vector>
  </HeadingPairs>
  <TitlesOfParts>
    <vt:vector size="42" baseType="lpstr">
      <vt:lpstr>Aptos</vt:lpstr>
      <vt:lpstr>Arial</vt:lpstr>
      <vt:lpstr>Calibri</vt:lpstr>
      <vt:lpstr>Graphik</vt:lpstr>
      <vt:lpstr>Graphik Light</vt:lpstr>
      <vt:lpstr>Graphik Medium</vt:lpstr>
      <vt:lpstr>Graphik Regular</vt:lpstr>
      <vt:lpstr>Graphik Semibold</vt:lpstr>
      <vt:lpstr>GT Sectra Fine</vt:lpstr>
      <vt:lpstr>GT Sectra Fine Rg</vt:lpstr>
      <vt:lpstr>Helvetica Neue</vt:lpstr>
      <vt:lpstr>Invention</vt:lpstr>
      <vt:lpstr>Symbol</vt:lpstr>
      <vt:lpstr>Accenture 2020</vt:lpstr>
      <vt:lpstr>1_Accenture 2020</vt:lpstr>
      <vt:lpstr>2_Accenture 2020</vt:lpstr>
      <vt:lpstr>Vector Embedding</vt:lpstr>
      <vt:lpstr>The Challenge of Unstructured Content</vt:lpstr>
      <vt:lpstr>Measure, Compare, Discover: The Power of Vectors</vt:lpstr>
      <vt:lpstr>What is a vector embedding?</vt:lpstr>
      <vt:lpstr>Vector Embeddings: Translating Data for Computers</vt:lpstr>
      <vt:lpstr>Data has a secret code: Embeddings Explained</vt:lpstr>
      <vt:lpstr>Vector Embeddings: Preserving Context in NLP</vt:lpstr>
      <vt:lpstr>What can you do with vector embeddings?</vt:lpstr>
      <vt:lpstr>Vector embeddings with vector databases</vt:lpstr>
      <vt:lpstr>Vector Database vs. Traditional Database</vt:lpstr>
      <vt:lpstr>LLM Retrieval Augmented Generation (RAG)</vt:lpstr>
      <vt:lpstr>Key Future Trends in Embedding</vt:lpstr>
      <vt:lpstr>Group Activity: Embedding Vectors</vt:lpstr>
      <vt:lpstr>Group Activity: Embedding Vectors</vt:lpstr>
      <vt:lpstr>Group Activity: Embedding Vectors</vt:lpstr>
      <vt:lpstr>Key Takeaways</vt:lpstr>
      <vt:lpstr>Key contributors</vt:lpstr>
      <vt:lpstr>Thank you</vt:lpstr>
      <vt:lpstr>PowerPoint Presentation</vt:lpstr>
      <vt:lpstr>PowerPoint Presentation</vt:lpstr>
      <vt:lpstr>What is a vector embedding?</vt:lpstr>
      <vt:lpstr>How embeddings make sense of data?</vt:lpstr>
      <vt:lpstr>What is a vector embedding?</vt:lpstr>
      <vt:lpstr>Pre-trained Embedding Model</vt:lpstr>
      <vt:lpstr>Business Benefits</vt:lpstr>
      <vt:lpstr>Questions to Stimulate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Salutation 72pts</dc:title>
  <dc:subject>Accenture PowerPoint Template 16x9 Graphik</dc:subject>
  <dc:creator>Nomeli, Mo</dc:creator>
  <cp:lastModifiedBy>Guan, Lan</cp:lastModifiedBy>
  <cp:revision>9</cp:revision>
  <cp:lastPrinted>2020-11-17T04:05:48Z</cp:lastPrinted>
  <dcterms:created xsi:type="dcterms:W3CDTF">2024-04-21T03:57:41Z</dcterms:created>
  <dcterms:modified xsi:type="dcterms:W3CDTF">2026-05-06T22:47:32Z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0x010100A0B2BC60AA9B80489706D9764E23779B</vt:lpwstr>
  </property>
</Properties>
</file>